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8"/>
  </p:notesMasterIdLst>
  <p:sldIdLst>
    <p:sldId id="275" r:id="rId2"/>
    <p:sldId id="283" r:id="rId3"/>
    <p:sldId id="284" r:id="rId4"/>
    <p:sldId id="256" r:id="rId5"/>
    <p:sldId id="273" r:id="rId6"/>
    <p:sldId id="286" r:id="rId7"/>
    <p:sldId id="287" r:id="rId8"/>
    <p:sldId id="449" r:id="rId9"/>
    <p:sldId id="288" r:id="rId10"/>
    <p:sldId id="289" r:id="rId11"/>
    <p:sldId id="290" r:id="rId12"/>
    <p:sldId id="291" r:id="rId13"/>
    <p:sldId id="427" r:id="rId14"/>
    <p:sldId id="292" r:id="rId15"/>
    <p:sldId id="293" r:id="rId16"/>
    <p:sldId id="294" r:id="rId17"/>
    <p:sldId id="295" r:id="rId18"/>
    <p:sldId id="296" r:id="rId19"/>
    <p:sldId id="297"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1" r:id="rId51"/>
    <p:sldId id="332" r:id="rId52"/>
    <p:sldId id="333" r:id="rId53"/>
    <p:sldId id="334" r:id="rId54"/>
    <p:sldId id="335" r:id="rId55"/>
    <p:sldId id="426" r:id="rId56"/>
    <p:sldId id="337" r:id="rId57"/>
    <p:sldId id="338" r:id="rId58"/>
    <p:sldId id="339" r:id="rId59"/>
    <p:sldId id="340" r:id="rId60"/>
    <p:sldId id="341" r:id="rId61"/>
    <p:sldId id="342" r:id="rId62"/>
    <p:sldId id="343" r:id="rId63"/>
    <p:sldId id="344" r:id="rId64"/>
    <p:sldId id="435" r:id="rId65"/>
    <p:sldId id="345" r:id="rId66"/>
    <p:sldId id="346" r:id="rId67"/>
    <p:sldId id="350" r:id="rId68"/>
    <p:sldId id="351" r:id="rId69"/>
    <p:sldId id="352" r:id="rId70"/>
    <p:sldId id="440" r:id="rId71"/>
    <p:sldId id="353" r:id="rId72"/>
    <p:sldId id="354" r:id="rId73"/>
    <p:sldId id="355" r:id="rId74"/>
    <p:sldId id="356" r:id="rId75"/>
    <p:sldId id="357" r:id="rId76"/>
    <p:sldId id="358" r:id="rId77"/>
    <p:sldId id="360" r:id="rId78"/>
    <p:sldId id="361" r:id="rId79"/>
    <p:sldId id="362" r:id="rId80"/>
    <p:sldId id="429" r:id="rId81"/>
    <p:sldId id="434" r:id="rId82"/>
    <p:sldId id="363" r:id="rId83"/>
    <p:sldId id="364" r:id="rId84"/>
    <p:sldId id="365" r:id="rId85"/>
    <p:sldId id="366" r:id="rId86"/>
    <p:sldId id="367" r:id="rId87"/>
    <p:sldId id="368" r:id="rId88"/>
    <p:sldId id="369" r:id="rId89"/>
    <p:sldId id="371" r:id="rId90"/>
    <p:sldId id="372" r:id="rId91"/>
    <p:sldId id="373" r:id="rId92"/>
    <p:sldId id="441" r:id="rId93"/>
    <p:sldId id="375" r:id="rId94"/>
    <p:sldId id="450" r:id="rId95"/>
    <p:sldId id="376" r:id="rId96"/>
    <p:sldId id="377" r:id="rId97"/>
    <p:sldId id="378" r:id="rId98"/>
    <p:sldId id="379" r:id="rId99"/>
    <p:sldId id="380" r:id="rId100"/>
    <p:sldId id="381" r:id="rId101"/>
    <p:sldId id="382" r:id="rId102"/>
    <p:sldId id="383" r:id="rId103"/>
    <p:sldId id="384" r:id="rId104"/>
    <p:sldId id="385" r:id="rId105"/>
    <p:sldId id="386" r:id="rId106"/>
    <p:sldId id="444" r:id="rId107"/>
    <p:sldId id="387" r:id="rId108"/>
    <p:sldId id="446" r:id="rId109"/>
    <p:sldId id="445" r:id="rId110"/>
    <p:sldId id="388" r:id="rId111"/>
    <p:sldId id="447" r:id="rId112"/>
    <p:sldId id="448" r:id="rId113"/>
    <p:sldId id="389" r:id="rId114"/>
    <p:sldId id="390" r:id="rId115"/>
    <p:sldId id="391" r:id="rId116"/>
    <p:sldId id="392" r:id="rId117"/>
    <p:sldId id="393" r:id="rId118"/>
    <p:sldId id="394" r:id="rId119"/>
    <p:sldId id="395" r:id="rId120"/>
    <p:sldId id="396" r:id="rId121"/>
    <p:sldId id="397" r:id="rId122"/>
    <p:sldId id="398" r:id="rId123"/>
    <p:sldId id="399" r:id="rId124"/>
    <p:sldId id="400" r:id="rId125"/>
    <p:sldId id="401" r:id="rId126"/>
    <p:sldId id="402" r:id="rId127"/>
    <p:sldId id="403" r:id="rId128"/>
    <p:sldId id="404" r:id="rId129"/>
    <p:sldId id="405" r:id="rId130"/>
    <p:sldId id="406" r:id="rId131"/>
    <p:sldId id="407" r:id="rId132"/>
    <p:sldId id="408" r:id="rId133"/>
    <p:sldId id="409" r:id="rId134"/>
    <p:sldId id="410" r:id="rId135"/>
    <p:sldId id="411" r:id="rId136"/>
    <p:sldId id="433" r:id="rId137"/>
    <p:sldId id="412" r:id="rId138"/>
    <p:sldId id="413" r:id="rId139"/>
    <p:sldId id="437" r:id="rId140"/>
    <p:sldId id="430" r:id="rId141"/>
    <p:sldId id="439" r:id="rId142"/>
    <p:sldId id="438" r:id="rId143"/>
    <p:sldId id="436" r:id="rId144"/>
    <p:sldId id="414" r:id="rId145"/>
    <p:sldId id="415" r:id="rId146"/>
    <p:sldId id="416" r:id="rId147"/>
    <p:sldId id="417" r:id="rId148"/>
    <p:sldId id="418" r:id="rId149"/>
    <p:sldId id="419" r:id="rId150"/>
    <p:sldId id="277" r:id="rId151"/>
    <p:sldId id="422" r:id="rId152"/>
    <p:sldId id="278" r:id="rId153"/>
    <p:sldId id="443" r:id="rId154"/>
    <p:sldId id="420" r:id="rId155"/>
    <p:sldId id="421" r:id="rId156"/>
    <p:sldId id="276" r:id="rId1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80"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B1E608-44DE-4B01-8953-A48BC255D827}" type="datetimeFigureOut">
              <a:rPr lang="zh-CN" altLang="en-US" smtClean="0"/>
              <a:pPr/>
              <a:t>2018/11/2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DB460F-AA4B-4327-BDE9-BCC346CCD6AD}" type="slidenum">
              <a:rPr lang="zh-CN" altLang="en-US" smtClean="0"/>
              <a:pPr/>
              <a:t>‹#›</a:t>
            </a:fld>
            <a:endParaRPr lang="zh-CN" altLang="en-US"/>
          </a:p>
        </p:txBody>
      </p:sp>
    </p:spTree>
    <p:extLst>
      <p:ext uri="{BB962C8B-B14F-4D97-AF65-F5344CB8AC3E}">
        <p14:creationId xmlns:p14="http://schemas.microsoft.com/office/powerpoint/2010/main" xmlns="" val="711312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EF57F6-EA5C-4789-AE81-FAA79E4FEAC1}" type="slidenum">
              <a:rPr lang="en-US" altLang="zh-CN"/>
              <a:pPr/>
              <a:t>6</a:t>
            </a:fld>
            <a:endParaRPr lang="en-US" altLang="zh-CN"/>
          </a:p>
        </p:txBody>
      </p:sp>
      <p:sp>
        <p:nvSpPr>
          <p:cNvPr id="1073154" name="Rectangle 2"/>
          <p:cNvSpPr>
            <a:spLocks noGrp="1" noRot="1" noChangeAspect="1" noChangeArrowheads="1" noTextEdit="1"/>
          </p:cNvSpPr>
          <p:nvPr>
            <p:ph type="sldImg"/>
          </p:nvPr>
        </p:nvSpPr>
        <p:spPr>
          <a:ln/>
        </p:spPr>
      </p:sp>
      <p:sp>
        <p:nvSpPr>
          <p:cNvPr id="1073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3E448C-B6EA-494F-8ABF-C9E257D01065}" type="slidenum">
              <a:rPr lang="en-US" altLang="zh-CN"/>
              <a:pPr/>
              <a:t>62</a:t>
            </a:fld>
            <a:endParaRPr lang="en-US" altLang="zh-CN"/>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CBD8F-7C9E-4837-B6CD-4D941A04803A}" type="slidenum">
              <a:rPr lang="en-US" altLang="zh-CN"/>
              <a:pPr/>
              <a:t>63</a:t>
            </a:fld>
            <a:endParaRPr lang="en-US" altLang="zh-CN"/>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r>
              <a:rPr lang="zh-CN" altLang="en-US"/>
              <a:t>　　</a:t>
            </a:r>
            <a:endParaRPr lang="zh-CN" altLang="en-US" sz="1000">
              <a:latin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EF30E-01C5-4831-AC07-8D2405522088}" type="slidenum">
              <a:rPr lang="en-US" altLang="zh-CN"/>
              <a:pPr/>
              <a:t>65</a:t>
            </a:fld>
            <a:endParaRPr lang="en-US" altLang="zh-CN"/>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zh-CN" altLang="zh-CN"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71F678-B590-45F9-B686-2AA489C937A4}" type="slidenum">
              <a:rPr lang="en-US" altLang="zh-CN"/>
              <a:pPr/>
              <a:t>66</a:t>
            </a:fld>
            <a:endParaRPr lang="en-US" altLang="zh-CN"/>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4DB460F-AA4B-4327-BDE9-BCC346CCD6AD}" type="slidenum">
              <a:rPr lang="zh-CN" altLang="en-US" smtClean="0"/>
              <a:pPr/>
              <a:t>115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13C9D9-61B2-41D8-88BA-50066A6EF68A}" type="slidenum">
              <a:rPr lang="en-US" altLang="zh-CN"/>
              <a:pPr/>
              <a:t>12</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56EC6-E1AD-4048-92B4-8008B82B9CB2}" type="slidenum">
              <a:rPr lang="en-US" altLang="zh-CN"/>
              <a:pPr/>
              <a:t>14</a:t>
            </a:fld>
            <a:endParaRPr lang="en-US" altLang="zh-CN"/>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pPr>
              <a:lnSpc>
                <a:spcPct val="90000"/>
              </a:lnSpc>
              <a:spcBef>
                <a:spcPct val="2000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717298-B063-4463-910F-DA5D0ADADD94}" type="slidenum">
              <a:rPr lang="en-US" altLang="zh-CN"/>
              <a:pPr/>
              <a:t>16</a:t>
            </a:fld>
            <a:endParaRPr lang="en-US" altLang="zh-CN"/>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93E3D1D-27CD-41F1-BFBE-B7D1857F8360}" type="slidenum">
              <a:rPr lang="en-US" altLang="zh-CN"/>
              <a:pPr/>
              <a:t>28</a:t>
            </a:fld>
            <a:endParaRPr lang="en-US" altLang="zh-CN"/>
          </a:p>
        </p:txBody>
      </p:sp>
      <p:sp>
        <p:nvSpPr>
          <p:cNvPr id="7690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spcBef>
                <a:spcPct val="0"/>
              </a:spcBef>
            </a:pPr>
            <a:fld id="{89754C97-7142-47F1-BF6A-8386CC753F82}" type="slidenum">
              <a:rPr lang="en-US" altLang="zh-CN" sz="1200" b="0">
                <a:latin typeface="Arial" pitchFamily="34" charset="0"/>
                <a:ea typeface="宋体" pitchFamily="2" charset="-122"/>
              </a:rPr>
              <a:pPr algn="r">
                <a:spcBef>
                  <a:spcPct val="0"/>
                </a:spcBef>
              </a:pPr>
              <a:t>28</a:t>
            </a:fld>
            <a:endParaRPr lang="en-US" altLang="zh-CN" sz="1200" b="0">
              <a:latin typeface="Arial" pitchFamily="34" charset="0"/>
              <a:ea typeface="宋体" pitchFamily="2" charset="-122"/>
            </a:endParaRPr>
          </a:p>
        </p:txBody>
      </p:sp>
      <p:sp>
        <p:nvSpPr>
          <p:cNvPr id="769027" name="Rectangle 2"/>
          <p:cNvSpPr>
            <a:spLocks noGrp="1" noRot="1" noChangeAspect="1" noChangeArrowheads="1" noTextEdit="1"/>
          </p:cNvSpPr>
          <p:nvPr>
            <p:ph type="sldImg"/>
          </p:nvPr>
        </p:nvSpPr>
        <p:spPr>
          <a:xfrm>
            <a:off x="1144588" y="685800"/>
            <a:ext cx="4570412" cy="3427413"/>
          </a:xfrm>
          <a:ln/>
        </p:spPr>
      </p:sp>
      <p:sp>
        <p:nvSpPr>
          <p:cNvPr id="769028"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0351CA-0491-40E4-BF87-9A3D719BABDA}" type="slidenum">
              <a:rPr lang="en-US" altLang="zh-CN"/>
              <a:pPr/>
              <a:t>31</a:t>
            </a:fld>
            <a:endParaRPr lang="en-US" altLang="zh-CN"/>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pPr>
              <a:lnSpc>
                <a:spcPct val="90000"/>
              </a:lnSpc>
            </a:pPr>
            <a:r>
              <a:rPr lang="zh-CN" altLang="en-US" sz="1000"/>
              <a:t>石井四郎其人</a:t>
            </a:r>
          </a:p>
          <a:p>
            <a:pPr>
              <a:lnSpc>
                <a:spcPct val="90000"/>
              </a:lnSpc>
            </a:pPr>
            <a:r>
              <a:rPr lang="en-US" altLang="zh-CN" sz="1000"/>
              <a:t>1892</a:t>
            </a:r>
            <a:r>
              <a:rPr lang="zh-CN" altLang="en-US" sz="1000"/>
              <a:t>年</a:t>
            </a:r>
            <a:r>
              <a:rPr lang="en-US" altLang="zh-CN" sz="1000"/>
              <a:t>6</a:t>
            </a:r>
            <a:r>
              <a:rPr lang="zh-CN" altLang="en-US" sz="1000"/>
              <a:t>月</a:t>
            </a:r>
            <a:r>
              <a:rPr lang="en-US" altLang="zh-CN" sz="1000"/>
              <a:t>25</a:t>
            </a:r>
            <a:r>
              <a:rPr lang="zh-CN" altLang="en-US" sz="1000"/>
              <a:t>日，生于日本千叶县山武郡千代田村加茂地方 </a:t>
            </a:r>
            <a:br>
              <a:rPr lang="zh-CN" altLang="en-US" sz="1000"/>
            </a:br>
            <a:r>
              <a:rPr lang="en-US" altLang="zh-CN" sz="1000"/>
              <a:t>1920</a:t>
            </a:r>
            <a:r>
              <a:rPr lang="zh-CN" altLang="en-US" sz="1000"/>
              <a:t>年</a:t>
            </a:r>
            <a:r>
              <a:rPr lang="en-US" altLang="zh-CN" sz="1000"/>
              <a:t>12</a:t>
            </a:r>
            <a:r>
              <a:rPr lang="zh-CN" altLang="en-US" sz="1000"/>
              <a:t>月，京都帝国大学医学部毕业。 </a:t>
            </a:r>
            <a:br>
              <a:rPr lang="zh-CN" altLang="en-US" sz="1000"/>
            </a:br>
            <a:r>
              <a:rPr lang="en-US" altLang="zh-CN" sz="1000"/>
              <a:t>1921</a:t>
            </a:r>
            <a:r>
              <a:rPr lang="zh-CN" altLang="en-US" sz="1000"/>
              <a:t>年</a:t>
            </a:r>
            <a:r>
              <a:rPr lang="en-US" altLang="zh-CN" sz="1000"/>
              <a:t>1</a:t>
            </a:r>
            <a:r>
              <a:rPr lang="zh-CN" altLang="en-US" sz="1000"/>
              <a:t>月</a:t>
            </a:r>
            <a:r>
              <a:rPr lang="en-US" altLang="zh-CN" sz="1000"/>
              <a:t>20</a:t>
            </a:r>
            <a:r>
              <a:rPr lang="zh-CN" altLang="en-US" sz="1000"/>
              <a:t>日至</a:t>
            </a:r>
            <a:r>
              <a:rPr lang="en-US" altLang="zh-CN" sz="1000"/>
              <a:t>4</a:t>
            </a:r>
            <a:r>
              <a:rPr lang="zh-CN" altLang="en-US" sz="1000"/>
              <a:t>月</a:t>
            </a:r>
            <a:r>
              <a:rPr lang="en-US" altLang="zh-CN" sz="1000"/>
              <a:t>9</a:t>
            </a:r>
            <a:r>
              <a:rPr lang="zh-CN" altLang="en-US" sz="1000"/>
              <a:t>日，任近卫兵师团军教练，军医中尉。</a:t>
            </a:r>
            <a:br>
              <a:rPr lang="zh-CN" altLang="en-US" sz="1000"/>
            </a:br>
            <a:r>
              <a:rPr lang="en-US" altLang="zh-CN" sz="1000"/>
              <a:t>1922</a:t>
            </a:r>
            <a:r>
              <a:rPr lang="zh-CN" altLang="en-US" sz="1000"/>
              <a:t>年</a:t>
            </a:r>
            <a:r>
              <a:rPr lang="en-US" altLang="zh-CN" sz="1000"/>
              <a:t>8</a:t>
            </a:r>
            <a:r>
              <a:rPr lang="zh-CN" altLang="en-US" sz="1000"/>
              <a:t>月</a:t>
            </a:r>
            <a:r>
              <a:rPr lang="en-US" altLang="zh-CN" sz="1000"/>
              <a:t>1</a:t>
            </a:r>
            <a:r>
              <a:rPr lang="zh-CN" altLang="en-US" sz="1000"/>
              <a:t>日，任东京第一陆军医院医官。 </a:t>
            </a:r>
            <a:r>
              <a:rPr lang="en-US" altLang="zh-CN" sz="1000"/>
              <a:t>1924</a:t>
            </a:r>
            <a:r>
              <a:rPr lang="zh-CN" altLang="en-US" sz="1000"/>
              <a:t>年</a:t>
            </a:r>
            <a:r>
              <a:rPr lang="en-US" altLang="zh-CN" sz="1000"/>
              <a:t>8</a:t>
            </a:r>
            <a:r>
              <a:rPr lang="zh-CN" altLang="en-US" sz="1000"/>
              <a:t>月</a:t>
            </a:r>
            <a:r>
              <a:rPr lang="en-US" altLang="zh-CN" sz="1000"/>
              <a:t>20</a:t>
            </a:r>
            <a:r>
              <a:rPr lang="zh-CN" altLang="en-US" sz="1000"/>
              <a:t>日，晋升为军医大尉</a:t>
            </a:r>
            <a:br>
              <a:rPr lang="zh-CN" altLang="en-US" sz="1000"/>
            </a:br>
            <a:r>
              <a:rPr lang="en-US" altLang="zh-CN" sz="1000"/>
              <a:t>1924---1926</a:t>
            </a:r>
            <a:r>
              <a:rPr lang="zh-CN" altLang="en-US" sz="1000"/>
              <a:t>年，京都帝国大学研究生院从事细菌学、血清学、防疫学、病理学研究。 </a:t>
            </a:r>
            <a:br>
              <a:rPr lang="zh-CN" altLang="en-US" sz="1000"/>
            </a:br>
            <a:r>
              <a:rPr lang="en-US" altLang="zh-CN" sz="1000"/>
              <a:t>1926---1928</a:t>
            </a:r>
            <a:r>
              <a:rPr lang="zh-CN" altLang="en-US" sz="1000"/>
              <a:t>年，京都卫戍病院医官 </a:t>
            </a:r>
            <a:r>
              <a:rPr lang="en-US" altLang="zh-CN" sz="1000"/>
              <a:t>1928</a:t>
            </a:r>
            <a:r>
              <a:rPr lang="zh-CN" altLang="en-US" sz="1000"/>
              <a:t>年</a:t>
            </a:r>
            <a:r>
              <a:rPr lang="en-US" altLang="zh-CN" sz="1000"/>
              <a:t>4</a:t>
            </a:r>
            <a:r>
              <a:rPr lang="zh-CN" altLang="en-US" sz="1000"/>
              <a:t>月</a:t>
            </a:r>
            <a:r>
              <a:rPr lang="en-US" altLang="zh-CN" sz="1000"/>
              <a:t>---1930</a:t>
            </a:r>
            <a:r>
              <a:rPr lang="zh-CN" altLang="en-US" sz="1000"/>
              <a:t>年</a:t>
            </a:r>
            <a:r>
              <a:rPr lang="en-US" altLang="zh-CN" sz="1000"/>
              <a:t>4</a:t>
            </a:r>
            <a:r>
              <a:rPr lang="zh-CN" altLang="en-US" sz="1000"/>
              <a:t>月，赴欧、亚、非、美考察细菌战有关问题 </a:t>
            </a:r>
            <a:br>
              <a:rPr lang="zh-CN" altLang="en-US" sz="1000"/>
            </a:br>
            <a:r>
              <a:rPr lang="en-US" altLang="zh-CN" sz="1000"/>
              <a:t>1930</a:t>
            </a:r>
            <a:r>
              <a:rPr lang="zh-CN" altLang="en-US" sz="1000"/>
              <a:t>年</a:t>
            </a:r>
            <a:r>
              <a:rPr lang="en-US" altLang="zh-CN" sz="1000"/>
              <a:t>8</a:t>
            </a:r>
            <a:r>
              <a:rPr lang="zh-CN" altLang="en-US" sz="1000"/>
              <a:t>月</a:t>
            </a:r>
            <a:r>
              <a:rPr lang="en-US" altLang="zh-CN" sz="1000"/>
              <a:t>1</a:t>
            </a:r>
            <a:r>
              <a:rPr lang="zh-CN" altLang="en-US" sz="1000"/>
              <a:t>日，晋升军医少校，东京陆军军医学校教官。</a:t>
            </a:r>
            <a:br>
              <a:rPr lang="zh-CN" altLang="en-US" sz="1000"/>
            </a:br>
            <a:r>
              <a:rPr lang="en-US" altLang="zh-CN" sz="1000"/>
              <a:t>1932</a:t>
            </a:r>
            <a:r>
              <a:rPr lang="zh-CN" altLang="en-US" sz="1000"/>
              <a:t>年，在东京陆军军医学校组建防疫教研室。 </a:t>
            </a:r>
            <a:br>
              <a:rPr lang="zh-CN" altLang="en-US" sz="1000"/>
            </a:br>
            <a:r>
              <a:rPr lang="en-US" altLang="zh-CN" sz="1000"/>
              <a:t>1933</a:t>
            </a:r>
            <a:r>
              <a:rPr lang="zh-CN" altLang="en-US" sz="1000"/>
              <a:t>年，在我国东北背荫河建立细菌战部队，任部队长</a:t>
            </a:r>
            <a:br>
              <a:rPr lang="zh-CN" altLang="en-US" sz="1000"/>
            </a:br>
            <a:r>
              <a:rPr lang="en-US" altLang="zh-CN" sz="1000"/>
              <a:t>1935</a:t>
            </a:r>
            <a:r>
              <a:rPr lang="zh-CN" altLang="en-US" sz="1000"/>
              <a:t>年</a:t>
            </a:r>
            <a:r>
              <a:rPr lang="en-US" altLang="zh-CN" sz="1000"/>
              <a:t>8</a:t>
            </a:r>
            <a:r>
              <a:rPr lang="zh-CN" altLang="en-US" sz="1000"/>
              <a:t>月</a:t>
            </a:r>
            <a:r>
              <a:rPr lang="en-US" altLang="zh-CN" sz="1000"/>
              <a:t>1</a:t>
            </a:r>
            <a:r>
              <a:rPr lang="zh-CN" altLang="en-US" sz="1000"/>
              <a:t>日，晋升为军医中校 </a:t>
            </a:r>
            <a:r>
              <a:rPr lang="en-US" altLang="zh-CN" sz="1000"/>
              <a:t>1938</a:t>
            </a:r>
            <a:r>
              <a:rPr lang="zh-CN" altLang="en-US" sz="1000"/>
              <a:t>年</a:t>
            </a:r>
            <a:r>
              <a:rPr lang="en-US" altLang="zh-CN" sz="1000"/>
              <a:t>3</a:t>
            </a:r>
            <a:r>
              <a:rPr lang="zh-CN" altLang="en-US" sz="1000"/>
              <a:t>月</a:t>
            </a:r>
            <a:r>
              <a:rPr lang="en-US" altLang="zh-CN" sz="1000"/>
              <a:t>1</a:t>
            </a:r>
            <a:r>
              <a:rPr lang="zh-CN" altLang="en-US" sz="1000"/>
              <a:t>日，晋升为军医大校 </a:t>
            </a:r>
          </a:p>
          <a:p>
            <a:pPr>
              <a:lnSpc>
                <a:spcPct val="90000"/>
              </a:lnSpc>
              <a:spcBef>
                <a:spcPct val="0"/>
              </a:spcBef>
            </a:pPr>
            <a:r>
              <a:rPr lang="en-US" altLang="zh-CN" sz="1000"/>
              <a:t>1940</a:t>
            </a:r>
            <a:r>
              <a:rPr lang="zh-CN" altLang="en-US" sz="1000"/>
              <a:t>年</a:t>
            </a:r>
            <a:r>
              <a:rPr lang="en-US" altLang="zh-CN" sz="1000"/>
              <a:t>8</a:t>
            </a:r>
            <a:r>
              <a:rPr lang="zh-CN" altLang="en-US" sz="1000"/>
              <a:t>月</a:t>
            </a:r>
            <a:r>
              <a:rPr lang="en-US" altLang="zh-CN" sz="1000"/>
              <a:t>1</a:t>
            </a:r>
            <a:r>
              <a:rPr lang="zh-CN" altLang="en-US" sz="1000"/>
              <a:t>日，任关东军防疫给水部部长，兼任陆军军医学校教官。曾亲自带队参加对宁波空投带菌跳蚤的鼠疫战。 </a:t>
            </a:r>
            <a:br>
              <a:rPr lang="zh-CN" altLang="en-US" sz="1000"/>
            </a:br>
            <a:r>
              <a:rPr lang="en-US" altLang="zh-CN" sz="1000"/>
              <a:t>1941</a:t>
            </a:r>
            <a:r>
              <a:rPr lang="zh-CN" altLang="en-US" sz="1000"/>
              <a:t>年</a:t>
            </a:r>
            <a:r>
              <a:rPr lang="en-US" altLang="zh-CN" sz="1000"/>
              <a:t>3</a:t>
            </a:r>
            <a:r>
              <a:rPr lang="zh-CN" altLang="en-US" sz="1000"/>
              <a:t>月</a:t>
            </a:r>
            <a:r>
              <a:rPr lang="en-US" altLang="zh-CN" sz="1000"/>
              <a:t>1</a:t>
            </a:r>
            <a:r>
              <a:rPr lang="zh-CN" altLang="en-US" sz="1000"/>
              <a:t>日，晋升为军医少将，曾亲自参与对常德空投带菌跳蚤的鼠疫战。 </a:t>
            </a:r>
            <a:br>
              <a:rPr lang="zh-CN" altLang="en-US" sz="1000"/>
            </a:br>
            <a:r>
              <a:rPr lang="en-US" altLang="zh-CN" sz="1000"/>
              <a:t>1942</a:t>
            </a:r>
            <a:r>
              <a:rPr lang="zh-CN" altLang="en-US" sz="1000"/>
              <a:t>年</a:t>
            </a:r>
            <a:r>
              <a:rPr lang="en-US" altLang="zh-CN" sz="1000"/>
              <a:t>7</a:t>
            </a:r>
            <a:r>
              <a:rPr lang="zh-CN" altLang="en-US" sz="1000"/>
              <a:t>月，石井四郎因犯贪污军费罪被撤职 </a:t>
            </a:r>
            <a:br>
              <a:rPr lang="zh-CN" altLang="en-US" sz="1000"/>
            </a:br>
            <a:r>
              <a:rPr lang="en-US" altLang="zh-CN" sz="1000"/>
              <a:t>1942</a:t>
            </a:r>
            <a:r>
              <a:rPr lang="zh-CN" altLang="en-US" sz="1000"/>
              <a:t>年</a:t>
            </a:r>
            <a:r>
              <a:rPr lang="en-US" altLang="zh-CN" sz="1000"/>
              <a:t>8</a:t>
            </a:r>
            <a:r>
              <a:rPr lang="zh-CN" altLang="en-US" sz="1000"/>
              <a:t>月，调任在山西的第一陆军军医部部长 </a:t>
            </a:r>
            <a:br>
              <a:rPr lang="zh-CN" altLang="en-US" sz="1000"/>
            </a:br>
            <a:r>
              <a:rPr lang="en-US" altLang="zh-CN" sz="1000"/>
              <a:t>1944</a:t>
            </a:r>
            <a:r>
              <a:rPr lang="zh-CN" altLang="en-US" sz="1000"/>
              <a:t>年夏，石井调回日本，在陆军军医学校建立细菌研究总部，再次从事细菌战研究。</a:t>
            </a:r>
            <a:br>
              <a:rPr lang="zh-CN" altLang="en-US" sz="1000"/>
            </a:br>
            <a:r>
              <a:rPr lang="en-US" altLang="zh-CN" sz="1000"/>
              <a:t>1945</a:t>
            </a:r>
            <a:r>
              <a:rPr lang="zh-CN" altLang="en-US" sz="1000"/>
              <a:t>年</a:t>
            </a:r>
            <a:r>
              <a:rPr lang="en-US" altLang="zh-CN" sz="1000"/>
              <a:t>3</a:t>
            </a:r>
            <a:r>
              <a:rPr lang="zh-CN" altLang="en-US" sz="1000"/>
              <a:t>月</a:t>
            </a:r>
            <a:r>
              <a:rPr lang="en-US" altLang="zh-CN" sz="1000"/>
              <a:t>1</a:t>
            </a:r>
            <a:r>
              <a:rPr lang="zh-CN" altLang="en-US" sz="1000"/>
              <a:t>日， 重新调回哈尔滨第</a:t>
            </a:r>
            <a:r>
              <a:rPr lang="en-US" altLang="zh-CN" sz="1000"/>
              <a:t>731</a:t>
            </a:r>
            <a:r>
              <a:rPr lang="zh-CN" altLang="en-US" sz="1000"/>
              <a:t>部队任部队长，晋升为中将，准备大生产，孤注一掷进行最后一战。 </a:t>
            </a:r>
            <a:r>
              <a:rPr lang="en-US" altLang="zh-CN" sz="1000"/>
              <a:t>1945</a:t>
            </a:r>
            <a:r>
              <a:rPr lang="zh-CN" altLang="en-US" sz="1000"/>
              <a:t>年</a:t>
            </a:r>
            <a:r>
              <a:rPr lang="en-US" altLang="zh-CN" sz="1000"/>
              <a:t>8</a:t>
            </a:r>
            <a:r>
              <a:rPr lang="zh-CN" altLang="en-US" sz="1000"/>
              <a:t>月</a:t>
            </a:r>
            <a:r>
              <a:rPr lang="en-US" altLang="zh-CN" sz="1000"/>
              <a:t>9</a:t>
            </a:r>
            <a:r>
              <a:rPr lang="zh-CN" altLang="en-US" sz="1000"/>
              <a:t>日，战败后，石井随第</a:t>
            </a:r>
            <a:r>
              <a:rPr lang="en-US" altLang="zh-CN" sz="1000"/>
              <a:t>731</a:t>
            </a:r>
            <a:r>
              <a:rPr lang="zh-CN" altLang="en-US" sz="1000"/>
              <a:t>部队全体撤回日本。 </a:t>
            </a:r>
            <a:br>
              <a:rPr lang="zh-CN" altLang="en-US" sz="1000"/>
            </a:br>
            <a:r>
              <a:rPr lang="en-US" altLang="zh-CN" sz="1000"/>
              <a:t>1946</a:t>
            </a:r>
            <a:r>
              <a:rPr lang="zh-CN" altLang="en-US" sz="1000"/>
              <a:t>年</a:t>
            </a:r>
            <a:r>
              <a:rPr lang="en-US" altLang="zh-CN" sz="1000"/>
              <a:t>1</a:t>
            </a:r>
            <a:r>
              <a:rPr lang="zh-CN" altLang="en-US" sz="1000"/>
              <a:t>月</a:t>
            </a:r>
            <a:r>
              <a:rPr lang="en-US" altLang="zh-CN" sz="1000"/>
              <a:t>17</a:t>
            </a:r>
            <a:r>
              <a:rPr lang="zh-CN" altLang="en-US" sz="1000"/>
              <a:t>日至</a:t>
            </a:r>
            <a:r>
              <a:rPr lang="en-US" altLang="zh-CN" sz="1000"/>
              <a:t>2</a:t>
            </a:r>
            <a:r>
              <a:rPr lang="zh-CN" altLang="en-US" sz="1000"/>
              <a:t>月</a:t>
            </a:r>
            <a:r>
              <a:rPr lang="en-US" altLang="zh-CN" sz="1000"/>
              <a:t>25</a:t>
            </a:r>
            <a:r>
              <a:rPr lang="zh-CN" altLang="en-US" sz="1000"/>
              <a:t>日，石井四郎接受了美国细菌战专家汤姆森的审讯。</a:t>
            </a:r>
            <a:br>
              <a:rPr lang="zh-CN" altLang="en-US" sz="1000"/>
            </a:br>
            <a:r>
              <a:rPr lang="en-US" altLang="zh-CN" sz="1000"/>
              <a:t>1947</a:t>
            </a:r>
            <a:r>
              <a:rPr lang="zh-CN" altLang="en-US" sz="1000"/>
              <a:t>年，石井向美军要求，把</a:t>
            </a:r>
            <a:r>
              <a:rPr lang="en-US" altLang="zh-CN" sz="1000"/>
              <a:t>731</a:t>
            </a:r>
            <a:r>
              <a:rPr lang="zh-CN" altLang="en-US" sz="1000"/>
              <a:t>部队的情报资料数据全部提供给美国，作为交换条件，免除其全体人员的战犯罪。美国同意了他的请求，从此他们一直被美国包庇下来。</a:t>
            </a:r>
            <a:br>
              <a:rPr lang="zh-CN" altLang="en-US" sz="1000"/>
            </a:br>
            <a:r>
              <a:rPr lang="en-US" altLang="zh-CN" sz="1000"/>
              <a:t>1959</a:t>
            </a:r>
            <a:r>
              <a:rPr lang="zh-CN" altLang="en-US" sz="1000"/>
              <a:t>年</a:t>
            </a:r>
            <a:r>
              <a:rPr lang="en-US" altLang="zh-CN" sz="1000"/>
              <a:t>10</a:t>
            </a:r>
            <a:r>
              <a:rPr lang="zh-CN" altLang="en-US" sz="1000"/>
              <a:t>月</a:t>
            </a:r>
            <a:r>
              <a:rPr lang="en-US" altLang="zh-CN" sz="1000"/>
              <a:t>9</a:t>
            </a:r>
            <a:r>
              <a:rPr lang="zh-CN" altLang="en-US" sz="1000"/>
              <a:t>日，石井四郎患喉癌，死于东京。 </a:t>
            </a:r>
          </a:p>
          <a:p>
            <a:pPr>
              <a:lnSpc>
                <a:spcPct val="90000"/>
              </a:lnSpc>
              <a:spcBef>
                <a:spcPct val="0"/>
              </a:spcBef>
            </a:pPr>
            <a:r>
              <a:rPr lang="zh-CN" altLang="en-US" sz="1000" b="1">
                <a:effectLst>
                  <a:outerShdw blurRad="38100" dist="38100" dir="2700000" algn="tl">
                    <a:srgbClr val="C0C0C0"/>
                  </a:outerShdw>
                </a:effectLst>
              </a:rPr>
              <a:t>日军对中国许多地区实施细菌战和毒气战，甚至对中国军民实行“活体解剖”，造成大量中国居民死亡。</a:t>
            </a:r>
            <a:endParaRPr lang="zh-CN" altLang="en-US" sz="1000"/>
          </a:p>
          <a:p>
            <a:pPr>
              <a:lnSpc>
                <a:spcPct val="90000"/>
              </a:lnSpc>
            </a:pPr>
            <a:r>
              <a:rPr lang="zh-CN" altLang="en-US" sz="1000"/>
              <a:t/>
            </a:r>
            <a:br>
              <a:rPr lang="zh-CN" altLang="en-US" sz="1000"/>
            </a:br>
            <a:endParaRPr lang="zh-CN" altLang="en-US"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71A62D-B8E8-4E1F-B473-FF68EF9B98F0}" type="slidenum">
              <a:rPr lang="en-US" altLang="zh-CN"/>
              <a:pPr/>
              <a:t>56</a:t>
            </a:fld>
            <a:endParaRPr lang="en-US" altLang="zh-CN"/>
          </a:p>
        </p:txBody>
      </p:sp>
      <p:sp>
        <p:nvSpPr>
          <p:cNvPr id="910338" name="Rectangle 2"/>
          <p:cNvSpPr>
            <a:spLocks noGrp="1" noRot="1" noChangeAspect="1" noChangeArrowheads="1" noTextEdit="1"/>
          </p:cNvSpPr>
          <p:nvPr>
            <p:ph type="sldImg"/>
          </p:nvPr>
        </p:nvSpPr>
        <p:spPr>
          <a:ln/>
        </p:spPr>
      </p:sp>
      <p:sp>
        <p:nvSpPr>
          <p:cNvPr id="910339" name="Rectangle 3"/>
          <p:cNvSpPr>
            <a:spLocks noGrp="1" noChangeArrowheads="1"/>
          </p:cNvSpPr>
          <p:nvPr>
            <p:ph type="body" idx="1"/>
          </p:nvPr>
        </p:nvSpPr>
        <p:spPr/>
        <p:txBody>
          <a:bodyPr/>
          <a:lstStyle/>
          <a:p>
            <a:endParaRPr kumimoji="1"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BACC98-7886-4BB0-B1D7-D183AFC11142}" type="slidenum">
              <a:rPr lang="en-US" altLang="zh-CN"/>
              <a:pPr/>
              <a:t>57</a:t>
            </a:fld>
            <a:endParaRPr lang="en-US" altLang="zh-CN"/>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F6C150-DC5F-448B-B098-D4C10DDB5553}" type="slidenum">
              <a:rPr lang="en-US" altLang="zh-CN"/>
              <a:pPr/>
              <a:t>61</a:t>
            </a:fld>
            <a:endParaRPr lang="en-US" altLang="zh-CN"/>
          </a:p>
        </p:txBody>
      </p:sp>
      <p:sp>
        <p:nvSpPr>
          <p:cNvPr id="920578" name="Rectangle 2"/>
          <p:cNvSpPr>
            <a:spLocks noGrp="1" noRot="1" noChangeAspect="1" noChangeArrowheads="1" noTextEdit="1"/>
          </p:cNvSpPr>
          <p:nvPr>
            <p:ph type="sldImg"/>
          </p:nvPr>
        </p:nvSpPr>
        <p:spPr>
          <a:ln/>
        </p:spPr>
      </p:sp>
      <p:sp>
        <p:nvSpPr>
          <p:cNvPr id="920579" name="Rectangle 3"/>
          <p:cNvSpPr>
            <a:spLocks noGrp="1" noChangeArrowheads="1"/>
          </p:cNvSpPr>
          <p:nvPr>
            <p:ph type="body" idx="1"/>
          </p:nvPr>
        </p:nvSpPr>
        <p:spPr/>
        <p:txBody>
          <a:bodyPr/>
          <a:lstStyle/>
          <a:p>
            <a:pPr>
              <a:lnSpc>
                <a:spcPct val="90000"/>
              </a:lnSpc>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D22C9689-99C2-433C-AE8A-10BD3ADCD371}" type="slidenum">
              <a:rPr lang="en-US" altLang="zh-CN"/>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E241E57B-555A-498E-94CB-55F6BE7BB323}" type="slidenum">
              <a:rPr lang="en-US" altLang="zh-CN"/>
              <a:pPr/>
              <a:t>‹#›</a:t>
            </a:fld>
            <a:endParaRPr lang="en-US" altLang="zh-CN"/>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CE045D45-3C96-48E4-A201-F074E1975F40}" type="slidenum">
              <a:rPr lang="en-US" altLang="zh-CN"/>
              <a:pPr/>
              <a:t>‹#›</a:t>
            </a:fld>
            <a:endParaRPr lang="en-US" altLang="zh-CN"/>
          </a:p>
        </p:txBody>
      </p: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41763"/>
            <a:ext cx="8229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CAACDA6-B68C-4BF4-BAC6-92BA3E61CC76}" type="slidenum">
              <a:rPr lang="en-US" altLang="zh-CN"/>
              <a:pPr/>
              <a:t>‹#›</a:t>
            </a:fld>
            <a:endParaRPr lang="en-US" altLang="zh-CN"/>
          </a:p>
        </p:txBody>
      </p:sp>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6D68597-780C-4E8E-9E80-6FCD4B68AEDC}" type="slidenum">
              <a:rPr lang="en-US" altLang="zh-CN"/>
              <a:pPr/>
              <a:t>‹#›</a:t>
            </a:fld>
            <a:endParaRPr lang="en-US" altLang="zh-CN"/>
          </a:p>
        </p:txBody>
      </p:sp>
    </p:spTree>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242AAE79-2664-49E6-A207-85BFAC6DCE54}" type="slidenum">
              <a:rPr lang="en-US" altLang="zh-CN"/>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hyperlink" Target="http://www.china.org.cn/chinese/zhuanti/kzsl/857482.ht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image" Target="../media/image156.jpeg"/><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hyperlink" Target="http://www.china.org.cn/chinese/zhuanti/kzsl/851310.htm" TargetMode="Externa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166.png"/><Relationship Id="rId5" Type="http://schemas.openxmlformats.org/officeDocument/2006/relationships/slide" Target="slide6.xml"/><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hyperlink" Target="http://202.121.7.7/person/yangliu/ziyuan/tupian/tp-ml.htm"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news.sina.com.cn/c/2006-12-30/054310895100s.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5.jpeg"/></Relationships>
</file>

<file path=ppt/slides/_rels/slide1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baike.baidu.com/item/%E4%B8%AD%E5%B0%89" TargetMode="External"/><Relationship Id="rId3" Type="http://schemas.openxmlformats.org/officeDocument/2006/relationships/image" Target="../media/image12.jpeg"/><Relationship Id="rId7" Type="http://schemas.openxmlformats.org/officeDocument/2006/relationships/hyperlink" Target="https://baike.baidu.com/item/%E6%97%A5%E6%9C%AC%E5%85%B3%E4%B8%9C%E5%86%9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tupian.baike.com/doc/%E6%B2%B3%E6%9C%AC%E6%9C%AB%E5%AE%88/a2_48_35_20300533968047134975356173246_jpg.html" TargetMode="External"/><Relationship Id="rId10" Type="http://schemas.openxmlformats.org/officeDocument/2006/relationships/hyperlink" Target="https://baike.baidu.com/item/%E5%8D%97%E6%BB%A1%E9%93%81%E8%B7%AF" TargetMode="External"/><Relationship Id="rId4" Type="http://schemas.openxmlformats.org/officeDocument/2006/relationships/image" Target="../media/image13.png"/><Relationship Id="rId9" Type="http://schemas.openxmlformats.org/officeDocument/2006/relationships/hyperlink" Target="https://baike.baidu.com/item/%E6%B2%88%E9%98%B3/13034"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hyperlink" Target="http://bugu.cntv.cn/documentary/character/zhouenlai/videopage/index.shtml" TargetMode="External"/><Relationship Id="rId3" Type="http://schemas.openxmlformats.org/officeDocument/2006/relationships/image" Target="../media/image180.jpeg"/><Relationship Id="rId7" Type="http://schemas.openxmlformats.org/officeDocument/2006/relationships/image" Target="../media/image182.jpeg"/><Relationship Id="rId2" Type="http://schemas.openxmlformats.org/officeDocument/2006/relationships/hyperlink" Target="http://bugu.cntv.cn/documentary/character/maozedong/videopage/index.shtml" TargetMode="External"/><Relationship Id="rId1" Type="http://schemas.openxmlformats.org/officeDocument/2006/relationships/slideLayout" Target="../slideLayouts/slideLayout2.xml"/><Relationship Id="rId6" Type="http://schemas.openxmlformats.org/officeDocument/2006/relationships/hyperlink" Target="http://bugu.cntv.cn/documentary/explore/liushaoqi/videopage/index.shtml" TargetMode="External"/><Relationship Id="rId11" Type="http://schemas.openxmlformats.org/officeDocument/2006/relationships/image" Target="../media/image184.jpeg"/><Relationship Id="rId5" Type="http://schemas.openxmlformats.org/officeDocument/2006/relationships/image" Target="../media/image181.jpeg"/><Relationship Id="rId10" Type="http://schemas.openxmlformats.org/officeDocument/2006/relationships/hyperlink" Target="http://bugu.cntv.cn/documentary/character/renbishi/videopage/index.shtml" TargetMode="External"/><Relationship Id="rId4" Type="http://schemas.openxmlformats.org/officeDocument/2006/relationships/hyperlink" Target="http://bugu.cntv.cn/documentary/character/zhude/videopage/index.shtml" TargetMode="External"/><Relationship Id="rId9" Type="http://schemas.openxmlformats.org/officeDocument/2006/relationships/image" Target="../media/image183.jpeg"/></Relationships>
</file>

<file path=ppt/slides/_rels/slide12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7.xml"/><Relationship Id="rId4" Type="http://schemas.openxmlformats.org/officeDocument/2006/relationships/slide" Target="slide138.xml"/></Relationships>
</file>

<file path=ppt/slides/_rels/slide12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hyperlink" Target="http://www.china.org.cn/chinese/zhuanti/kzsl/850975.htm" TargetMode="External"/><Relationship Id="rId2" Type="http://schemas.openxmlformats.org/officeDocument/2006/relationships/image" Target="../media/image192.jpeg"/><Relationship Id="rId1" Type="http://schemas.openxmlformats.org/officeDocument/2006/relationships/slideLayout" Target="../slideLayouts/slideLayout7.xml"/><Relationship Id="rId4" Type="http://schemas.openxmlformats.org/officeDocument/2006/relationships/image" Target="../media/image193.jpeg"/></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baike.baidu.com/view/26747.htm" TargetMode="Externa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www.longling.gov.cn/Main/KangZhan60/KangZhan.asp"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hyperlink" Target="https://baike.baidu.com/item/%E4%BB%81%E5%AE%89%E7%BE%8C"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jpeg"/><Relationship Id="rId5" Type="http://schemas.openxmlformats.org/officeDocument/2006/relationships/oleObject" Target="../embeddings/oleObject1.bin"/><Relationship Id="rId4" Type="http://schemas.openxmlformats.org/officeDocument/2006/relationships/image" Target="../media/image17.jpeg"/></Relationships>
</file>

<file path=ppt/slides/_rels/slide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3.jpeg"/><Relationship Id="rId7" Type="http://schemas.openxmlformats.org/officeDocument/2006/relationships/image" Target="../media/image205.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4.jpeg"/><Relationship Id="rId5" Type="http://schemas.openxmlformats.org/officeDocument/2006/relationships/hyperlink" Target="http://tupian.baike.com/a4_04_86_01100000000018114958698122004_jpg.html?prd=zhengwenye_left_neirong_tupian" TargetMode="External"/><Relationship Id="rId4" Type="http://schemas.openxmlformats.org/officeDocument/2006/relationships/oleObject" Target="../embeddings/oleObject6.bin"/></Relationships>
</file>

<file path=ppt/slides/_rels/slide145.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208.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baike.baidu.com/view/945282.htm" TargetMode="External"/><Relationship Id="rId2" Type="http://schemas.openxmlformats.org/officeDocument/2006/relationships/hyperlink" Target="http://baike.baidu.com/view/5797.htm"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0.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7.xml"/><Relationship Id="rId5" Type="http://schemas.openxmlformats.org/officeDocument/2006/relationships/image" Target="../media/image208.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52.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13.jpeg"/><Relationship Id="rId7" Type="http://schemas.openxmlformats.org/officeDocument/2006/relationships/image" Target="../media/image216.jpeg"/><Relationship Id="rId2" Type="http://schemas.openxmlformats.org/officeDocument/2006/relationships/image" Target="../media/image212.jpeg"/><Relationship Id="rId1" Type="http://schemas.openxmlformats.org/officeDocument/2006/relationships/slideLayout" Target="../slideLayouts/slideLayout2.xml"/><Relationship Id="rId6" Type="http://schemas.openxmlformats.org/officeDocument/2006/relationships/image" Target="../media/image215.jpeg"/><Relationship Id="rId5" Type="http://schemas.openxmlformats.org/officeDocument/2006/relationships/image" Target="../media/image211.jpeg"/><Relationship Id="rId4" Type="http://schemas.openxmlformats.org/officeDocument/2006/relationships/image" Target="../media/image214.jpeg"/></Relationships>
</file>

<file path=ppt/slides/_rels/slide154.xml.rels><?xml version="1.0" encoding="UTF-8" standalone="yes"?>
<Relationships xmlns="http://schemas.openxmlformats.org/package/2006/relationships"><Relationship Id="rId3" Type="http://schemas.openxmlformats.org/officeDocument/2006/relationships/hyperlink" Target="http://politics.people.com.cn/GB/1024/5741402.html" TargetMode="External"/><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slideLayout" Target="../slideLayouts/slideLayout2.xml"/><Relationship Id="rId5" Type="http://schemas.openxmlformats.org/officeDocument/2006/relationships/image" Target="../media/image221.jpeg"/><Relationship Id="rId4" Type="http://schemas.openxmlformats.org/officeDocument/2006/relationships/image" Target="../media/image2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hyperlink" Target="http://www.baike.com/sowiki/%E5%86%9B%E4%BA%8B%E6%BC%94%E4%B9%A0?prd=content_doc_search" TargetMode="External"/><Relationship Id="rId4" Type="http://schemas.openxmlformats.org/officeDocument/2006/relationships/hyperlink" Target="http://www.baike.com/sowiki/%E5%8D%A2%E6%B2%9F%E6%A1%A5?prd=content_doc_search"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image.baidu.com/i?ct=503316480&amp;z=0&amp;tn=baiduimagedetail&amp;word=%CD%F4%BE%AB%CE%C0&amp;in=18030&amp;cl=2&amp;cm=1&amp;sc=0&amp;lm=-1&amp;pn=2&amp;rn=1&amp;di=2117962725&amp;ln=2000&amp;fr=&amp;ic=0&amp;s=0&amp;se=1"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5tu.cn/downloadlst.php?tid=1311564&amp;title=%E7%88%B1%E5%9B%BD%E4%B8%BB%E4%B9%89%E6%95%99%E8%82%B2%E5%B1%95%E6%9D%B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baike.baidu.com/item/%E6%BB%A6%E5%8E%BF"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hyperlink" Target="http://news.xinhuanet.com/newscenter/2002-08/16/content_526667.ht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ce.cn/xwzx/gnsz/gdxw/200508/13/t20050813_4418035.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app.qqywf.com/store.html?type=view&amp;url=baike.soso.com/ShowTitle.e?sp=S%E7%A6%8F%E5%BB%BA" TargetMode="External"/><Relationship Id="rId3" Type="http://schemas.openxmlformats.org/officeDocument/2006/relationships/hyperlink" Target="http://app.qqywf.com/store.html?type=view&amp;url=baike.soso.com/ShowTitle.e?sp=S%E5%8D%81%E4%B9%9D%E8%B7%AF%E5%86%9B" TargetMode="External"/><Relationship Id="rId7" Type="http://schemas.openxmlformats.org/officeDocument/2006/relationships/hyperlink" Target="http://app.qqywf.com/store.html?type=view&amp;url=baike.soso.com/ShowTitle.e?sp=S%E9%99%88%E9%93%AD%E6%9E%A2" TargetMode="External"/><Relationship Id="rId12" Type="http://schemas.openxmlformats.org/officeDocument/2006/relationships/image" Target="../media/image66.jpeg"/><Relationship Id="rId2" Type="http://schemas.openxmlformats.org/officeDocument/2006/relationships/hyperlink" Target="http://app.qqywf.com/store.html?type=view&amp;url=baike.soso.com/ShowTitle.e?sp=S1933%E5%B9%B4" TargetMode="External"/><Relationship Id="rId1" Type="http://schemas.openxmlformats.org/officeDocument/2006/relationships/slideLayout" Target="../slideLayouts/slideLayout2.xml"/><Relationship Id="rId6" Type="http://schemas.openxmlformats.org/officeDocument/2006/relationships/hyperlink" Target="http://app.qqywf.com/store.html?type=view&amp;url=baike.soso.com/ShowTitle.e?sp=S%E6%9D%8E%E6%B5%8E%E6%B7%B1" TargetMode="External"/><Relationship Id="rId11" Type="http://schemas.openxmlformats.org/officeDocument/2006/relationships/image" Target="../media/image65.jpeg"/><Relationship Id="rId5" Type="http://schemas.openxmlformats.org/officeDocument/2006/relationships/hyperlink" Target="http://app.qqywf.com/store.html?type=view&amp;url=baike.soso.com/ShowTitle.e?sp=S%E8%92%8B%E5%85%89%E9%BC%90" TargetMode="External"/><Relationship Id="rId10" Type="http://schemas.openxmlformats.org/officeDocument/2006/relationships/image" Target="../media/image64.jpeg"/><Relationship Id="rId4" Type="http://schemas.openxmlformats.org/officeDocument/2006/relationships/hyperlink" Target="http://app.qqywf.com/store.html?type=view&amp;url=baike.soso.com/ShowTitle.e?sp=S%E8%94%A1%E5%BB%B7%E9%94%B4" TargetMode="External"/><Relationship Id="rId9"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s>
</file>

<file path=ppt/slides/_rels/slide5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92.jpeg"/></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5.xml.rels><?xml version="1.0" encoding="UTF-8" standalone="yes"?>
<Relationships xmlns="http://schemas.openxmlformats.org/package/2006/relationships"><Relationship Id="rId3" Type="http://schemas.openxmlformats.org/officeDocument/2006/relationships/hyperlink" Target="https://baike.baidu.com/item/%E6%AD%A6%E6%B1%89%E4%BC%9A%E6%88%98/1340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6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baike.baidu.com/item/%E8%96%9B%E5%B2%B3/19493" TargetMode="External"/><Relationship Id="rId7" Type="http://schemas.openxmlformats.org/officeDocument/2006/relationships/image" Target="../media/image118.jpeg"/><Relationship Id="rId2" Type="http://schemas.openxmlformats.org/officeDocument/2006/relationships/hyperlink" Target="https://baike.baidu.com/item/%E9%98%BF%E5%8D%97%E6%83%9F%E5%87%A0" TargetMode="External"/><Relationship Id="rId1" Type="http://schemas.openxmlformats.org/officeDocument/2006/relationships/slideLayout" Target="../slideLayouts/slideLayout14.xml"/><Relationship Id="rId6" Type="http://schemas.openxmlformats.org/officeDocument/2006/relationships/image" Target="../media/image117.jpeg"/><Relationship Id="rId5" Type="http://schemas.openxmlformats.org/officeDocument/2006/relationships/hyperlink" Target="https://baike.baidu.com/item/%E7%9B%9F%E5%86%9B" TargetMode="External"/><Relationship Id="rId4" Type="http://schemas.openxmlformats.org/officeDocument/2006/relationships/hyperlink" Target="https://baike.baidu.com/item/%E7%8F%8D%E7%8F%A0%E6%B8%AF%E4%BA%8B%E4%BB%B6"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hyperlink" Target="http://www.mzdthought.com/html/sfys/tc/3552.html" TargetMode="External"/><Relationship Id="rId4" Type="http://schemas.openxmlformats.org/officeDocument/2006/relationships/image" Target="../media/image12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21382;&#21490;/01&#39640;&#19968;/&#31532;&#20108;&#31456;&#31532;&#19968;&#33410;&#25239;&#26085;&#25112;&#20105;&#30340;&#29190;&#21457;&#21644;&#22269;&#20849;&#32852;&#21512;&#25239;&#26085;/&#31532;&#20108;&#31456;&#31532;&#19968;&#33410;&#25239;&#26085;&#25112;&#20105;&#30340;&#29190;&#21457;&#21644;&#22269;&#20849;&#32852;&#21512;&#25239;&#26085;/images/&#22270;&#29255;/&#19968;&#19968;&#20116;&#24072;&#24072;&#38271;&#26519;&#24426;.jpg" TargetMode="Externa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8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4.jpeg"/></Relationships>
</file>

<file path=ppt/slides/_rels/slide92.xml.rels><?xml version="1.0" encoding="UTF-8" standalone="yes"?>
<Relationships xmlns="http://schemas.openxmlformats.org/package/2006/relationships"><Relationship Id="rId8" Type="http://schemas.openxmlformats.org/officeDocument/2006/relationships/hyperlink" Target="https://baike.baidu.com/item/%E6%88%98%E6%96%97" TargetMode="External"/><Relationship Id="rId3" Type="http://schemas.openxmlformats.org/officeDocument/2006/relationships/image" Target="../media/image137.jpeg"/><Relationship Id="rId7" Type="http://schemas.openxmlformats.org/officeDocument/2006/relationships/hyperlink" Target="https://baike.baidu.com/item/%E6%98%93%E5%8E%BF" TargetMode="External"/><Relationship Id="rId2" Type="http://schemas.openxmlformats.org/officeDocument/2006/relationships/image" Target="../media/image136.jpeg"/><Relationship Id="rId1" Type="http://schemas.openxmlformats.org/officeDocument/2006/relationships/slideLayout" Target="../slideLayouts/slideLayout2.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93.xml.rels><?xml version="1.0" encoding="UTF-8" standalone="yes"?>
<Relationships xmlns="http://schemas.openxmlformats.org/package/2006/relationships"><Relationship Id="rId3" Type="http://schemas.openxmlformats.org/officeDocument/2006/relationships/hyperlink" Target="https://baike.baidu.com/item/%E6%96%B0%E5%9B%9B%E5%86%9B/206" TargetMode="External"/><Relationship Id="rId2" Type="http://schemas.openxmlformats.org/officeDocument/2006/relationships/image" Target="../media/image141.jpeg"/><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hyperlink" Target="https://baike.baidu.com/item/%E6%B7%AE%E5%AE%89%E5%B8%82"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imgsrc.baidu.com/baike/pic/item/48151723f492326f9358074c.jp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C9%C2%B1%B1%BF%B9%C8%D5&amp;in=21&amp;cl=2&amp;cm=1&amp;sc=0&amp;lm=-1&amp;pn=20&amp;rn=1" TargetMode="External"/><Relationship Id="rId2" Type="http://schemas.openxmlformats.org/officeDocument/2006/relationships/image" Target="../media/image149.jpeg"/><Relationship Id="rId1" Type="http://schemas.openxmlformats.org/officeDocument/2006/relationships/slideLayout" Target="../slideLayouts/slideLayout2.xml"/><Relationship Id="rId4" Type="http://schemas.openxmlformats.org/officeDocument/2006/relationships/image" Target="../media/image1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http://s4.sinaimg.cn/mw690/001uO1ougy6HcwFreAH53&amp;690"/>
          <p:cNvPicPr>
            <a:picLocks noChangeAspect="1" noChangeArrowheads="1"/>
          </p:cNvPicPr>
          <p:nvPr/>
        </p:nvPicPr>
        <p:blipFill>
          <a:blip r:embed="rId2" cstate="print"/>
          <a:srcRect/>
          <a:stretch>
            <a:fillRect/>
          </a:stretch>
        </p:blipFill>
        <p:spPr bwMode="auto">
          <a:xfrm>
            <a:off x="4427984" y="4077072"/>
            <a:ext cx="4608512" cy="2564904"/>
          </a:xfrm>
          <a:prstGeom prst="rect">
            <a:avLst/>
          </a:prstGeom>
          <a:noFill/>
        </p:spPr>
      </p:pic>
      <p:pic>
        <p:nvPicPr>
          <p:cNvPr id="15372" name="Picture 12" descr="http://p4.so.qhimgs1.com/bdr/_240_/t01bdd2a02c4701d7c4.jpg"/>
          <p:cNvPicPr>
            <a:picLocks noChangeAspect="1" noChangeArrowheads="1"/>
          </p:cNvPicPr>
          <p:nvPr/>
        </p:nvPicPr>
        <p:blipFill>
          <a:blip r:embed="rId3" cstate="print"/>
          <a:srcRect/>
          <a:stretch>
            <a:fillRect/>
          </a:stretch>
        </p:blipFill>
        <p:spPr bwMode="auto">
          <a:xfrm>
            <a:off x="0" y="3905672"/>
            <a:ext cx="4198866" cy="2952328"/>
          </a:xfrm>
          <a:prstGeom prst="rect">
            <a:avLst/>
          </a:prstGeom>
          <a:noFill/>
        </p:spPr>
      </p:pic>
      <p:sp>
        <p:nvSpPr>
          <p:cNvPr id="7" name="标题 6"/>
          <p:cNvSpPr>
            <a:spLocks noGrp="1"/>
          </p:cNvSpPr>
          <p:nvPr>
            <p:ph type="ctrTitle"/>
          </p:nvPr>
        </p:nvSpPr>
        <p:spPr>
          <a:xfrm>
            <a:off x="107504" y="1779278"/>
            <a:ext cx="9036496"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a:t>
            </a:r>
            <a:r>
              <a:rPr lang="zh-CN" altLang="en-US" sz="5400" b="1"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七  中华民族</a:t>
            </a: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的抗日战争</a:t>
            </a:r>
          </a:p>
        </p:txBody>
      </p:sp>
      <p:sp>
        <p:nvSpPr>
          <p:cNvPr id="8" name="矩形 7"/>
          <p:cNvSpPr/>
          <p:nvPr/>
        </p:nvSpPr>
        <p:spPr>
          <a:xfrm>
            <a:off x="4499992" y="3068960"/>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9" name="矩形 8"/>
          <p:cNvSpPr/>
          <p:nvPr/>
        </p:nvSpPr>
        <p:spPr>
          <a:xfrm>
            <a:off x="7596336" y="3573016"/>
            <a:ext cx="970137" cy="461665"/>
          </a:xfrm>
          <a:prstGeom prst="rect">
            <a:avLst/>
          </a:prstGeom>
        </p:spPr>
        <p:txBody>
          <a:bodyPr wrap="none">
            <a:spAutoFit/>
          </a:bodyPr>
          <a:lstStyle/>
          <a:p>
            <a:r>
              <a:rPr lang="en-US" altLang="zh-CN" sz="2400" b="1" dirty="0"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30" name="Rectangle 6"/>
          <p:cNvSpPr>
            <a:spLocks noGrp="1" noChangeArrowheads="1"/>
          </p:cNvSpPr>
          <p:nvPr>
            <p:ph sz="quarter" idx="1"/>
          </p:nvPr>
        </p:nvSpPr>
        <p:spPr>
          <a:xfrm>
            <a:off x="179512" y="3140968"/>
            <a:ext cx="4896544" cy="1944216"/>
          </a:xfrm>
          <a:solidFill>
            <a:srgbClr val="FFFFFF"/>
          </a:solidFill>
          <a:ln/>
        </p:spPr>
        <p:txBody>
          <a:bodyPr>
            <a:normAutofit/>
          </a:bodyPr>
          <a:lstStyle/>
          <a:p>
            <a:r>
              <a:rPr lang="en-US" altLang="zh-CN" sz="2400" b="1" dirty="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惟欲征服支那，必先征服满蒙；如欲征服世界，必先征服支那。” </a:t>
            </a:r>
          </a:p>
          <a:p>
            <a:r>
              <a:rPr lang="en-US" altLang="zh-CN" sz="2400" b="1" dirty="0">
                <a:effectLst>
                  <a:outerShdw blurRad="38100" dist="38100" dir="2700000" algn="tl">
                    <a:srgbClr val="C0C0C0"/>
                  </a:outerShdw>
                </a:effectLst>
                <a:latin typeface="华文新魏" pitchFamily="2" charset="-122"/>
                <a:ea typeface="华文新魏" pitchFamily="2" charset="-122"/>
              </a:rPr>
              <a:t>——1927</a:t>
            </a:r>
            <a:r>
              <a:rPr lang="zh-CN" altLang="en-US" sz="2400" b="1" dirty="0">
                <a:effectLst>
                  <a:outerShdw blurRad="38100" dist="38100" dir="2700000" algn="tl">
                    <a:srgbClr val="C0C0C0"/>
                  </a:outerShdw>
                </a:effectLst>
                <a:latin typeface="华文新魏" pitchFamily="2" charset="-122"/>
                <a:ea typeface="华文新魏" pitchFamily="2" charset="-122"/>
              </a:rPr>
              <a:t>年</a:t>
            </a:r>
            <a:r>
              <a:rPr lang="en-US" altLang="zh-CN" sz="2400" b="1" dirty="0">
                <a:effectLst>
                  <a:outerShdw blurRad="38100" dist="38100" dir="2700000" algn="tl">
                    <a:srgbClr val="C0C0C0"/>
                  </a:outerShdw>
                </a:effectLst>
                <a:latin typeface="华文新魏" pitchFamily="2" charset="-122"/>
                <a:ea typeface="华文新魏" pitchFamily="2" charset="-122"/>
              </a:rPr>
              <a:t>6</a:t>
            </a:r>
            <a:r>
              <a:rPr lang="zh-CN" altLang="en-US" sz="2400" b="1" dirty="0">
                <a:effectLst>
                  <a:outerShdw blurRad="38100" dist="38100" dir="2700000" algn="tl">
                    <a:srgbClr val="C0C0C0"/>
                  </a:outerShdw>
                </a:effectLst>
                <a:latin typeface="华文新魏" pitchFamily="2" charset="-122"/>
                <a:ea typeface="华文新魏" pitchFamily="2" charset="-122"/>
              </a:rPr>
              <a:t>月，日本首相</a:t>
            </a:r>
            <a:r>
              <a:rPr lang="zh-CN" altLang="en-US" sz="2400" b="1" dirty="0">
                <a:solidFill>
                  <a:srgbClr val="FF0000"/>
                </a:solidFill>
                <a:effectLst>
                  <a:outerShdw blurRad="38100" dist="38100" dir="2700000" algn="tl">
                    <a:srgbClr val="C0C0C0"/>
                  </a:outerShdw>
                </a:effectLst>
                <a:latin typeface="华文新魏" pitchFamily="2" charset="-122"/>
                <a:ea typeface="华文新魏" pitchFamily="2" charset="-122"/>
              </a:rPr>
              <a:t>田中</a:t>
            </a:r>
            <a:r>
              <a:rPr lang="zh-CN" altLang="en-US" sz="2400" b="1" dirty="0">
                <a:effectLst>
                  <a:outerShdw blurRad="38100" dist="38100" dir="2700000" algn="tl">
                    <a:srgbClr val="C0C0C0"/>
                  </a:outerShdw>
                </a:effectLst>
                <a:latin typeface="华文新魏" pitchFamily="2" charset="-122"/>
                <a:ea typeface="华文新魏" pitchFamily="2" charset="-122"/>
              </a:rPr>
              <a:t>义一向天皇呈递的秘</a:t>
            </a:r>
            <a:r>
              <a:rPr lang="zh-CN" altLang="en-US" sz="2400" b="1" dirty="0">
                <a:solidFill>
                  <a:srgbClr val="FF0000"/>
                </a:solidFill>
                <a:effectLst>
                  <a:outerShdw blurRad="38100" dist="38100" dir="2700000" algn="tl">
                    <a:srgbClr val="C0C0C0"/>
                  </a:outerShdw>
                </a:effectLst>
                <a:latin typeface="华文新魏" pitchFamily="2" charset="-122"/>
                <a:ea typeface="华文新魏" pitchFamily="2" charset="-122"/>
              </a:rPr>
              <a:t>密</a:t>
            </a:r>
            <a:r>
              <a:rPr lang="zh-CN" altLang="en-US" sz="2400" b="1" dirty="0">
                <a:effectLst>
                  <a:outerShdw blurRad="38100" dist="38100" dir="2700000" algn="tl">
                    <a:srgbClr val="C0C0C0"/>
                  </a:outerShdw>
                </a:effectLst>
                <a:latin typeface="华文新魏" pitchFamily="2" charset="-122"/>
                <a:ea typeface="华文新魏" pitchFamily="2" charset="-122"/>
              </a:rPr>
              <a:t>奏</a:t>
            </a:r>
            <a:r>
              <a:rPr lang="zh-CN" altLang="en-US" sz="2400" b="1" dirty="0">
                <a:solidFill>
                  <a:srgbClr val="FF0000"/>
                </a:solidFill>
                <a:effectLst>
                  <a:outerShdw blurRad="38100" dist="38100" dir="2700000" algn="tl">
                    <a:srgbClr val="C0C0C0"/>
                  </a:outerShdw>
                </a:effectLst>
                <a:latin typeface="华文新魏" pitchFamily="2" charset="-122"/>
                <a:ea typeface="华文新魏" pitchFamily="2" charset="-122"/>
              </a:rPr>
              <a:t>折</a:t>
            </a:r>
          </a:p>
        </p:txBody>
      </p:sp>
      <p:sp>
        <p:nvSpPr>
          <p:cNvPr id="794635" name="Rectangle 11"/>
          <p:cNvSpPr>
            <a:spLocks noChangeArrowheads="1"/>
          </p:cNvSpPr>
          <p:nvPr/>
        </p:nvSpPr>
        <p:spPr bwMode="auto">
          <a:xfrm>
            <a:off x="179512" y="1268760"/>
            <a:ext cx="8568952" cy="1368152"/>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smtClean="0">
                <a:effectLst>
                  <a:outerShdw blurRad="38100" dist="38100" dir="2700000" algn="tl">
                    <a:srgbClr val="C0C0C0"/>
                  </a:outerShdw>
                </a:effectLst>
                <a:latin typeface="华文新魏" pitchFamily="2" charset="-122"/>
                <a:ea typeface="华文新魏" pitchFamily="2" charset="-122"/>
              </a:rPr>
              <a:t>1927</a:t>
            </a:r>
            <a:r>
              <a:rPr lang="zh-CN" altLang="en-US" sz="2400" b="1" dirty="0" smtClean="0">
                <a:effectLst>
                  <a:outerShdw blurRad="38100" dist="38100" dir="2700000" algn="tl">
                    <a:srgbClr val="C0C0C0"/>
                  </a:outerShdw>
                </a:effectLst>
                <a:latin typeface="华文新魏" pitchFamily="2" charset="-122"/>
                <a:ea typeface="华文新魏" pitchFamily="2" charset="-122"/>
              </a:rPr>
              <a:t>年（</a:t>
            </a:r>
            <a:r>
              <a:rPr lang="en-US" altLang="zh-CN" sz="2400" b="1" dirty="0" smtClean="0">
                <a:effectLst>
                  <a:outerShdw blurRad="38100" dist="38100" dir="2700000" algn="tl">
                    <a:srgbClr val="C0C0C0"/>
                  </a:outerShdw>
                </a:effectLst>
                <a:latin typeface="华文新魏" pitchFamily="2" charset="-122"/>
                <a:ea typeface="华文新魏" pitchFamily="2" charset="-122"/>
              </a:rPr>
              <a:t>6.27-7.7</a:t>
            </a:r>
            <a:r>
              <a:rPr lang="zh-CN" altLang="en-US" sz="2400" b="1" dirty="0" smtClean="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日本首相田中义一主持召开</a:t>
            </a:r>
            <a:r>
              <a:rPr lang="zh-CN" altLang="en-US" sz="2400" b="1" dirty="0">
                <a:solidFill>
                  <a:srgbClr val="FF0000"/>
                </a:solidFill>
                <a:effectLst>
                  <a:outerShdw blurRad="38100" dist="38100" dir="2700000" algn="tl">
                    <a:srgbClr val="C0C0C0"/>
                  </a:outerShdw>
                </a:effectLst>
                <a:latin typeface="华文新魏" pitchFamily="2" charset="-122"/>
                <a:ea typeface="华文新魏" pitchFamily="2" charset="-122"/>
              </a:rPr>
              <a:t>“东方会议”</a:t>
            </a:r>
            <a:r>
              <a:rPr lang="zh-CN" altLang="en-US" sz="2400" b="1" dirty="0">
                <a:effectLst>
                  <a:outerShdw blurRad="38100" dist="38100" dir="2700000" algn="tl">
                    <a:srgbClr val="C0C0C0"/>
                  </a:outerShdw>
                </a:effectLst>
                <a:latin typeface="华文新魏" pitchFamily="2" charset="-122"/>
                <a:ea typeface="华文新魏" pitchFamily="2" charset="-122"/>
              </a:rPr>
              <a:t>，宣示</a:t>
            </a:r>
            <a:r>
              <a:rPr lang="zh-CN" altLang="en-US" sz="2400" b="1" dirty="0" smtClean="0">
                <a:effectLst>
                  <a:outerShdw blurRad="38100" dist="38100" dir="2700000" algn="tl">
                    <a:srgbClr val="C0C0C0"/>
                  </a:outerShdw>
                </a:effectLst>
                <a:latin typeface="华文新魏" pitchFamily="2" charset="-122"/>
                <a:ea typeface="华文新魏" pitchFamily="2" charset="-122"/>
              </a:rPr>
              <a:t>了</a:t>
            </a:r>
            <a:r>
              <a:rPr lang="en-US" altLang="zh-CN" sz="2400" b="1" dirty="0" smtClean="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对华政策纲要</a:t>
            </a:r>
            <a:r>
              <a:rPr lang="en-US" altLang="zh-CN" sz="2400" b="1" dirty="0">
                <a:effectLst>
                  <a:outerShdw blurRad="38100" dist="38100" dir="2700000" algn="tl">
                    <a:srgbClr val="C0C0C0"/>
                  </a:outerShdw>
                </a:effectLst>
                <a:latin typeface="华文新魏" pitchFamily="2" charset="-122"/>
                <a:ea typeface="华文新魏" pitchFamily="2" charset="-122"/>
              </a:rPr>
              <a:t>》</a:t>
            </a:r>
            <a:r>
              <a:rPr lang="zh-CN" altLang="en-US" sz="2400" b="1" dirty="0">
                <a:effectLst>
                  <a:outerShdw blurRad="38100" dist="38100" dir="2700000" algn="tl">
                    <a:srgbClr val="C0C0C0"/>
                  </a:outerShdw>
                </a:effectLst>
                <a:latin typeface="华文新魏" pitchFamily="2" charset="-122"/>
                <a:ea typeface="华文新魏" pitchFamily="2" charset="-122"/>
              </a:rPr>
              <a:t>，企图把“</a:t>
            </a:r>
            <a:r>
              <a:rPr lang="zh-CN" altLang="en-US" sz="2400" b="1" dirty="0">
                <a:solidFill>
                  <a:srgbClr val="FF0000"/>
                </a:solidFill>
                <a:effectLst>
                  <a:outerShdw blurRad="38100" dist="38100" dir="2700000" algn="tl">
                    <a:srgbClr val="C0C0C0"/>
                  </a:outerShdw>
                </a:effectLst>
                <a:latin typeface="华文新魏" pitchFamily="2" charset="-122"/>
                <a:ea typeface="华文新魏" pitchFamily="2" charset="-122"/>
              </a:rPr>
              <a:t>满蒙</a:t>
            </a:r>
            <a:r>
              <a:rPr lang="zh-CN" altLang="en-US" sz="2400" b="1" dirty="0">
                <a:effectLst>
                  <a:outerShdw blurRad="38100" dist="38100" dir="2700000" algn="tl">
                    <a:srgbClr val="C0C0C0"/>
                  </a:outerShdw>
                </a:effectLst>
                <a:latin typeface="华文新魏" pitchFamily="2" charset="-122"/>
                <a:ea typeface="华文新魏" pitchFamily="2" charset="-122"/>
              </a:rPr>
              <a:t>”从中国本土彻底分割出去，并决心为之诉诸武力。</a:t>
            </a:r>
          </a:p>
        </p:txBody>
      </p:sp>
      <p:grpSp>
        <p:nvGrpSpPr>
          <p:cNvPr id="8" name="组合 7"/>
          <p:cNvGrpSpPr/>
          <p:nvPr/>
        </p:nvGrpSpPr>
        <p:grpSpPr>
          <a:xfrm>
            <a:off x="5148064" y="2996952"/>
            <a:ext cx="3781425" cy="3240360"/>
            <a:chOff x="5148064" y="2996952"/>
            <a:chExt cx="3781425" cy="3240360"/>
          </a:xfrm>
        </p:grpSpPr>
        <p:sp>
          <p:nvSpPr>
            <p:cNvPr id="794636" name="Rectangle 12"/>
            <p:cNvSpPr>
              <a:spLocks noChangeArrowheads="1"/>
            </p:cNvSpPr>
            <p:nvPr/>
          </p:nvSpPr>
          <p:spPr bwMode="auto">
            <a:xfrm>
              <a:off x="6300192" y="5949280"/>
              <a:ext cx="1872208" cy="28803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pPr>
              <a:r>
                <a:rPr lang="zh-CN" altLang="en-US" sz="1200" b="1" dirty="0">
                  <a:latin typeface="华文新魏" pitchFamily="2" charset="-122"/>
                  <a:ea typeface="华文新魏" pitchFamily="2" charset="-122"/>
                </a:rPr>
                <a:t>田中义一（</a:t>
              </a:r>
              <a:r>
                <a:rPr lang="en-US" altLang="zh-CN" sz="1200" b="1" dirty="0" smtClean="0">
                  <a:latin typeface="华文新魏" pitchFamily="2" charset="-122"/>
                  <a:ea typeface="华文新魏" pitchFamily="2" charset="-122"/>
                </a:rPr>
                <a:t>1864--1929</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141314" name="Picture 2" descr="http://t12.baidu.com/it/u=2399503196,3613206683&amp;fm=170&amp;s=DEE232610A6778095C1909D30100C0B1&amp;w=397&amp;h=213&amp;img.JPG"/>
            <p:cNvPicPr>
              <a:picLocks noChangeAspect="1" noChangeArrowheads="1"/>
            </p:cNvPicPr>
            <p:nvPr/>
          </p:nvPicPr>
          <p:blipFill>
            <a:blip r:embed="rId2" cstate="print"/>
            <a:srcRect/>
            <a:stretch>
              <a:fillRect/>
            </a:stretch>
          </p:blipFill>
          <p:spPr bwMode="auto">
            <a:xfrm>
              <a:off x="5148064" y="2996952"/>
              <a:ext cx="3781425" cy="2892922"/>
            </a:xfrm>
            <a:prstGeom prst="rect">
              <a:avLst/>
            </a:prstGeom>
            <a:noFill/>
          </p:spPr>
        </p:pic>
      </p:grpSp>
      <p:sp>
        <p:nvSpPr>
          <p:cNvPr id="7" name="标题 1"/>
          <p:cNvSpPr>
            <a:spLocks noGrp="1"/>
          </p:cNvSpPr>
          <p:nvPr>
            <p:ph type="title"/>
          </p:nvPr>
        </p:nvSpPr>
        <p:spPr>
          <a:xfrm>
            <a:off x="467544" y="260648"/>
            <a:ext cx="3384376" cy="882352"/>
          </a:xfrm>
        </p:spPr>
        <p:txBody>
          <a:bodyPr/>
          <a:lstStyle/>
          <a:p>
            <a:r>
              <a:rPr lang="zh-CN" altLang="en-US" b="1" dirty="0" smtClean="0"/>
              <a:t>东方会议 </a:t>
            </a:r>
            <a:endParaRPr lang="zh-CN" altLang="en-US"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Rectangle 2"/>
          <p:cNvSpPr>
            <a:spLocks noGrp="1" noChangeArrowheads="1"/>
          </p:cNvSpPr>
          <p:nvPr>
            <p:ph type="title"/>
          </p:nvPr>
        </p:nvSpPr>
        <p:spPr>
          <a:xfrm>
            <a:off x="107504" y="188640"/>
            <a:ext cx="8229600" cy="774700"/>
          </a:xfrm>
        </p:spPr>
        <p:txBody>
          <a:bodyPr/>
          <a:lstStyle/>
          <a:p>
            <a:r>
              <a:rPr lang="zh-CN" altLang="en-US" b="1" dirty="0"/>
              <a:t>（</a:t>
            </a:r>
            <a:r>
              <a:rPr lang="en-US" altLang="zh-CN" b="1" dirty="0"/>
              <a:t>2</a:t>
            </a:r>
            <a:r>
              <a:rPr lang="zh-CN" altLang="en-US" b="1" dirty="0"/>
              <a:t>）独立自主原则的内容</a:t>
            </a:r>
          </a:p>
        </p:txBody>
      </p:sp>
      <p:sp>
        <p:nvSpPr>
          <p:cNvPr id="1116163" name="Rectangle 3"/>
          <p:cNvSpPr>
            <a:spLocks noGrp="1" noChangeArrowheads="1"/>
          </p:cNvSpPr>
          <p:nvPr>
            <p:ph sz="quarter" idx="1"/>
          </p:nvPr>
        </p:nvSpPr>
        <p:spPr>
          <a:xfrm>
            <a:off x="323528" y="1268760"/>
            <a:ext cx="3455367" cy="1295400"/>
          </a:xfrm>
        </p:spPr>
        <p:txBody>
          <a:bodyPr/>
          <a:lstStyle/>
          <a:p>
            <a:pPr>
              <a:lnSpc>
                <a:spcPct val="80000"/>
              </a:lnSpc>
            </a:pPr>
            <a:r>
              <a:rPr lang="en-US" altLang="zh-CN" sz="2400" b="1" dirty="0">
                <a:solidFill>
                  <a:schemeClr val="tx2"/>
                </a:solidFill>
                <a:latin typeface="华文新魏" pitchFamily="2" charset="-122"/>
                <a:ea typeface="华文新魏" pitchFamily="2" charset="-122"/>
              </a:rPr>
              <a:t>①</a:t>
            </a:r>
            <a:r>
              <a:rPr lang="zh-CN" altLang="en-US" sz="2400" b="1" dirty="0">
                <a:solidFill>
                  <a:schemeClr val="tx2"/>
                </a:solidFill>
                <a:latin typeface="华文新魏" pitchFamily="2" charset="-122"/>
                <a:ea typeface="华文新魏" pitchFamily="2" charset="-122"/>
              </a:rPr>
              <a:t>保持在思想上、政治上和组织上的独立性，放手发动群众，壮大人民力量；</a:t>
            </a:r>
          </a:p>
        </p:txBody>
      </p:sp>
      <p:sp>
        <p:nvSpPr>
          <p:cNvPr id="1116164" name="Rectangle 4"/>
          <p:cNvSpPr>
            <a:spLocks noChangeArrowheads="1"/>
          </p:cNvSpPr>
          <p:nvPr/>
        </p:nvSpPr>
        <p:spPr bwMode="auto">
          <a:xfrm>
            <a:off x="179512" y="3861048"/>
            <a:ext cx="2808311" cy="719137"/>
          </a:xfrm>
          <a:prstGeom prst="rect">
            <a:avLst/>
          </a:prstGeom>
          <a:noFill/>
          <a:ln w="9525">
            <a:noFill/>
            <a:miter lim="800000"/>
            <a:headEnd/>
            <a:tailEnd/>
          </a:ln>
          <a:effectLst/>
        </p:spPr>
        <p:txBody>
          <a:bodyPr/>
          <a:lstStyle/>
          <a:p>
            <a:pPr algn="l">
              <a:spcBef>
                <a:spcPct val="0"/>
              </a:spcBef>
            </a:pPr>
            <a:r>
              <a:rPr lang="zh-CN" altLang="en-US" sz="43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a:t>
            </a:r>
            <a:r>
              <a:rPr lang="en-US" altLang="zh-CN" sz="43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3</a:t>
            </a:r>
            <a:r>
              <a:rPr lang="zh-CN" altLang="en-US" sz="43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）实质</a:t>
            </a:r>
          </a:p>
        </p:txBody>
      </p:sp>
      <p:sp>
        <p:nvSpPr>
          <p:cNvPr id="1116165" name="Rectangle 5"/>
          <p:cNvSpPr>
            <a:spLocks noChangeArrowheads="1"/>
          </p:cNvSpPr>
          <p:nvPr/>
        </p:nvSpPr>
        <p:spPr bwMode="auto">
          <a:xfrm>
            <a:off x="251520" y="4869160"/>
            <a:ext cx="4968255" cy="129669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力争中国共产党对抗日战争的领导权，使自己成为团结全民族抗战的中坚力量。</a:t>
            </a:r>
          </a:p>
        </p:txBody>
      </p:sp>
      <p:pic>
        <p:nvPicPr>
          <p:cNvPr id="1116168" name="Picture 8" descr="ac6eddc451da81cb5027daba5666d01608243187"/>
          <p:cNvPicPr>
            <a:picLocks noChangeAspect="1" noChangeArrowheads="1"/>
          </p:cNvPicPr>
          <p:nvPr/>
        </p:nvPicPr>
        <p:blipFill>
          <a:blip r:embed="rId2" cstate="print"/>
          <a:srcRect/>
          <a:stretch>
            <a:fillRect/>
          </a:stretch>
        </p:blipFill>
        <p:spPr bwMode="auto">
          <a:xfrm>
            <a:off x="6156176" y="2936353"/>
            <a:ext cx="2447231" cy="3155976"/>
          </a:xfrm>
          <a:prstGeom prst="rect">
            <a:avLst/>
          </a:prstGeom>
          <a:noFill/>
        </p:spPr>
      </p:pic>
      <p:sp>
        <p:nvSpPr>
          <p:cNvPr id="1116169" name="Rectangle 9"/>
          <p:cNvSpPr>
            <a:spLocks noChangeArrowheads="1"/>
          </p:cNvSpPr>
          <p:nvPr/>
        </p:nvSpPr>
        <p:spPr bwMode="auto">
          <a:xfrm>
            <a:off x="323528" y="2924944"/>
            <a:ext cx="5040833" cy="720725"/>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③</a:t>
            </a:r>
            <a:r>
              <a:rPr lang="zh-CN" altLang="en-US" sz="2400" b="1" dirty="0">
                <a:solidFill>
                  <a:schemeClr val="tx2"/>
                </a:solidFill>
                <a:latin typeface="华文新魏" pitchFamily="2" charset="-122"/>
                <a:ea typeface="华文新魏" pitchFamily="2" charset="-122"/>
              </a:rPr>
              <a:t>对国民党采取又团结又斗争、以斗争求团结的方针。</a:t>
            </a:r>
          </a:p>
        </p:txBody>
      </p:sp>
      <p:sp>
        <p:nvSpPr>
          <p:cNvPr id="1116170" name="Rectangle 10"/>
          <p:cNvSpPr>
            <a:spLocks noChangeArrowheads="1"/>
          </p:cNvSpPr>
          <p:nvPr/>
        </p:nvSpPr>
        <p:spPr bwMode="auto">
          <a:xfrm>
            <a:off x="3995937" y="1196975"/>
            <a:ext cx="4932164" cy="1079897"/>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②</a:t>
            </a:r>
            <a:r>
              <a:rPr lang="zh-CN" altLang="en-US" sz="2400" b="1" dirty="0">
                <a:solidFill>
                  <a:schemeClr val="tx2"/>
                </a:solidFill>
                <a:latin typeface="华文新魏" pitchFamily="2" charset="-122"/>
                <a:ea typeface="华文新魏" pitchFamily="2" charset="-122"/>
              </a:rPr>
              <a:t>坚持对人民军队的绝对领导，冲破国民党的限制和束缚，努力发展人民武装和抗日根据地；</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a:xfrm>
            <a:off x="395536" y="228600"/>
            <a:ext cx="8291264" cy="1328738"/>
          </a:xfrm>
          <a:solidFill>
            <a:srgbClr val="FFFFFF"/>
          </a:solidFill>
          <a:ln>
            <a:solidFill>
              <a:srgbClr val="FFFFFF"/>
            </a:solidFill>
          </a:ln>
        </p:spPr>
        <p:txBody>
          <a:bodyPr>
            <a:normAutofit fontScale="90000"/>
          </a:bodyPr>
          <a:lstStyle/>
          <a:p>
            <a:r>
              <a:rPr lang="en-US" altLang="zh-CN" b="1" dirty="0">
                <a:solidFill>
                  <a:schemeClr val="tx1"/>
                </a:solidFill>
                <a:ea typeface="华文新魏" pitchFamily="2" charset="-122"/>
              </a:rPr>
              <a:t>2</a:t>
            </a:r>
            <a:r>
              <a:rPr lang="zh-CN" altLang="en-US" b="1" dirty="0">
                <a:solidFill>
                  <a:schemeClr val="tx1"/>
                </a:solidFill>
                <a:ea typeface="华文新魏" pitchFamily="2" charset="-122"/>
              </a:rPr>
              <a:t>、坚持抗战、团结、进步，反对妥协、分裂、倒退</a:t>
            </a:r>
          </a:p>
        </p:txBody>
      </p:sp>
      <p:sp>
        <p:nvSpPr>
          <p:cNvPr id="704515" name="Rectangle 3"/>
          <p:cNvSpPr>
            <a:spLocks noGrp="1" noChangeArrowheads="1"/>
          </p:cNvSpPr>
          <p:nvPr>
            <p:ph type="body" sz="half" idx="1"/>
          </p:nvPr>
        </p:nvSpPr>
        <p:spPr>
          <a:xfrm>
            <a:off x="323528" y="2780928"/>
            <a:ext cx="3600276" cy="3024262"/>
          </a:xfrm>
          <a:solidFill>
            <a:schemeClr val="bg1"/>
          </a:solidFill>
          <a:ln>
            <a:solidFill>
              <a:srgbClr val="FFFFFF"/>
            </a:solidFill>
          </a:ln>
        </p:spPr>
        <p:txBody>
          <a:bodyPr>
            <a:normAutofit/>
          </a:bodyPr>
          <a:lstStyle/>
          <a:p>
            <a:pPr>
              <a:lnSpc>
                <a:spcPct val="90000"/>
              </a:lnSpc>
            </a:pPr>
            <a:r>
              <a:rPr lang="en-US" altLang="zh-CN" b="1" dirty="0" smtClean="0">
                <a:latin typeface="+mn-ea"/>
              </a:rPr>
              <a:t>1939</a:t>
            </a:r>
            <a:r>
              <a:rPr lang="zh-CN" altLang="en-US" b="1" dirty="0" smtClean="0">
                <a:latin typeface="+mn-ea"/>
              </a:rPr>
              <a:t>年</a:t>
            </a:r>
            <a:r>
              <a:rPr lang="en-US" altLang="zh-CN" b="1" dirty="0" smtClean="0">
                <a:latin typeface="+mn-ea"/>
              </a:rPr>
              <a:t>7</a:t>
            </a:r>
            <a:r>
              <a:rPr lang="zh-CN" altLang="en-US" b="1" dirty="0" smtClean="0">
                <a:latin typeface="+mn-ea"/>
              </a:rPr>
              <a:t>月，中国共产党明确提出“坚持抗战到底，反对中途妥协”、“巩固国内团结，反对内部分裂”、“力求全国进步，反对向后倒退”三大口号。</a:t>
            </a:r>
          </a:p>
          <a:p>
            <a:pPr>
              <a:lnSpc>
                <a:spcPct val="90000"/>
              </a:lnSpc>
            </a:pPr>
            <a:endParaRPr lang="zh-CN" altLang="en-US" sz="3200" b="1" dirty="0">
              <a:latin typeface="华文新魏" pitchFamily="2" charset="-122"/>
              <a:ea typeface="华文新魏" pitchFamily="2" charset="-122"/>
            </a:endParaRPr>
          </a:p>
        </p:txBody>
      </p:sp>
      <p:sp>
        <p:nvSpPr>
          <p:cNvPr id="7" name="标题 1"/>
          <p:cNvSpPr txBox="1">
            <a:spLocks/>
          </p:cNvSpPr>
          <p:nvPr/>
        </p:nvSpPr>
        <p:spPr>
          <a:xfrm>
            <a:off x="251520" y="1556792"/>
            <a:ext cx="5184576" cy="774923"/>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a:t>
            </a:r>
            <a:r>
              <a:rPr kumimoji="0" lang="en-US" altLang="zh-CN"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1</a:t>
            </a:r>
            <a:r>
              <a:rPr kumimoji="0" lang="zh-CN" altLang="en-US" sz="3600" b="1" i="0" u="none" strike="noStrike" kern="1200" cap="none" spc="0" normalizeH="0" baseline="0" noProof="0" dirty="0" smtClean="0">
                <a:ln>
                  <a:noFill/>
                </a:ln>
                <a:solidFill>
                  <a:srgbClr val="002060"/>
                </a:solidFill>
                <a:effectLst/>
                <a:uLnTx/>
                <a:uFillTx/>
                <a:latin typeface="华文新魏" pitchFamily="2" charset="-122"/>
                <a:ea typeface="华文新魏" pitchFamily="2" charset="-122"/>
                <a:cs typeface="+mj-cs"/>
              </a:rPr>
              <a:t>）三大口号的提出</a:t>
            </a:r>
            <a:endParaRPr kumimoji="0" lang="zh-CN" altLang="en-US" sz="3600" b="0" i="0" u="none" strike="noStrike" kern="1200" cap="none" spc="0" normalizeH="0" baseline="0" noProof="0" dirty="0">
              <a:ln>
                <a:noFill/>
              </a:ln>
              <a:solidFill>
                <a:schemeClr val="tx2"/>
              </a:solidFill>
              <a:effectLst/>
              <a:uLnTx/>
              <a:uFillTx/>
              <a:latin typeface="+mj-lt"/>
              <a:ea typeface="+mj-ea"/>
              <a:cs typeface="+mj-cs"/>
            </a:endParaRPr>
          </a:p>
        </p:txBody>
      </p:sp>
      <p:pic>
        <p:nvPicPr>
          <p:cNvPr id="89092" name="Picture 4" descr="https://timgsa.baidu.com/timg?image&amp;quality=80&amp;size=b9999_10000&amp;sec=1514214223688&amp;di=bcbca71a7cbc645e4a7e5b20930918c5&amp;imgtype=0&amp;src=http%3A%2F%2Fi6.qhimg.com%2Ft01209b60ce7d9d885a.jpg"/>
          <p:cNvPicPr>
            <a:picLocks noChangeAspect="1" noChangeArrowheads="1"/>
          </p:cNvPicPr>
          <p:nvPr/>
        </p:nvPicPr>
        <p:blipFill>
          <a:blip r:embed="rId2" cstate="print"/>
          <a:srcRect/>
          <a:stretch>
            <a:fillRect/>
          </a:stretch>
        </p:blipFill>
        <p:spPr bwMode="auto">
          <a:xfrm>
            <a:off x="4211960" y="2420888"/>
            <a:ext cx="4649738" cy="3499045"/>
          </a:xfrm>
          <a:prstGeom prst="rect">
            <a:avLst/>
          </a:prstGeom>
          <a:noFill/>
        </p:spPr>
      </p:pic>
      <p:sp>
        <p:nvSpPr>
          <p:cNvPr id="11" name="云形标注 10"/>
          <p:cNvSpPr/>
          <p:nvPr/>
        </p:nvSpPr>
        <p:spPr>
          <a:xfrm>
            <a:off x="6372200" y="908720"/>
            <a:ext cx="2232248" cy="1728192"/>
          </a:xfrm>
          <a:prstGeom prst="cloudCallout">
            <a:avLst>
              <a:gd name="adj1" fmla="val -29768"/>
              <a:gd name="adj2" fmla="val 1117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0000"/>
                    <a:lumOff val="10000"/>
                  </a:schemeClr>
                </a:solidFill>
              </a:rPr>
              <a:t>溶共、防共、限共、反共</a:t>
            </a:r>
            <a:endParaRPr lang="zh-CN" altLang="en-US" b="1" dirty="0">
              <a:solidFill>
                <a:schemeClr val="tx1">
                  <a:lumMod val="90000"/>
                  <a:lumOff val="10000"/>
                </a:schemeClr>
              </a:solidFill>
            </a:endParaRPr>
          </a:p>
        </p:txBody>
      </p:sp>
      <p:sp>
        <p:nvSpPr>
          <p:cNvPr id="13" name="矩形 12"/>
          <p:cNvSpPr/>
          <p:nvPr/>
        </p:nvSpPr>
        <p:spPr>
          <a:xfrm>
            <a:off x="4458102" y="6093296"/>
            <a:ext cx="4187365" cy="338554"/>
          </a:xfrm>
          <a:prstGeom prst="rect">
            <a:avLst/>
          </a:prstGeom>
        </p:spPr>
        <p:txBody>
          <a:bodyPr wrap="none">
            <a:spAutoFit/>
          </a:bodyPr>
          <a:lstStyle/>
          <a:p>
            <a:r>
              <a:rPr lang="en-US" altLang="zh-CN" sz="1600" b="1" dirty="0" smtClean="0">
                <a:latin typeface="+mn-ea"/>
              </a:rPr>
              <a:t>1939</a:t>
            </a:r>
            <a:r>
              <a:rPr lang="zh-CN" altLang="en-US" sz="1600" b="1" dirty="0" smtClean="0">
                <a:latin typeface="+mn-ea"/>
              </a:rPr>
              <a:t>年</a:t>
            </a:r>
            <a:r>
              <a:rPr lang="en-US" altLang="zh-CN" sz="1600" b="1" dirty="0" smtClean="0">
                <a:latin typeface="+mn-ea"/>
              </a:rPr>
              <a:t>1</a:t>
            </a:r>
            <a:r>
              <a:rPr lang="zh-CN" altLang="en-US" sz="1600" b="1" dirty="0" smtClean="0">
                <a:latin typeface="+mn-ea"/>
              </a:rPr>
              <a:t>月，国民党五届五中全会在重庆召开</a:t>
            </a:r>
            <a:endParaRPr lang="zh-CN" altLang="en-US" sz="1600"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04514"/>
                                        </p:tgtEl>
                                        <p:attrNameLst>
                                          <p:attrName>style.visibility</p:attrName>
                                        </p:attrNameLst>
                                      </p:cBhvr>
                                      <p:to>
                                        <p:strVal val="visible"/>
                                      </p:to>
                                    </p:set>
                                    <p:animEffect transition="in" filter="wedge">
                                      <p:cBhvr>
                                        <p:cTn id="7" dur="2000"/>
                                        <p:tgtEl>
                                          <p:spTgt spid="70451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04515">
                                            <p:bg/>
                                          </p:spTgt>
                                        </p:tgtEl>
                                        <p:attrNameLst>
                                          <p:attrName>style.visibility</p:attrName>
                                        </p:attrNameLst>
                                      </p:cBhvr>
                                      <p:to>
                                        <p:strVal val="visible"/>
                                      </p:to>
                                    </p:set>
                                    <p:animEffect transition="in" filter="plus(in)">
                                      <p:cBhvr>
                                        <p:cTn id="12" dur="2000"/>
                                        <p:tgtEl>
                                          <p:spTgt spid="7045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704515">
                                            <p:txEl>
                                              <p:pRg st="0" end="0"/>
                                            </p:txEl>
                                          </p:spTgt>
                                        </p:tgtEl>
                                        <p:attrNameLst>
                                          <p:attrName>style.visibility</p:attrName>
                                        </p:attrNameLst>
                                      </p:cBhvr>
                                      <p:to>
                                        <p:strVal val="visible"/>
                                      </p:to>
                                    </p:set>
                                    <p:animEffect transition="in" filter="plus(in)">
                                      <p:cBhvr>
                                        <p:cTn id="17" dur="2000"/>
                                        <p:tgtEl>
                                          <p:spTgt spid="7045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4" grpId="0" animBg="1"/>
      <p:bldP spid="704515" grpId="0"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a:xfrm>
            <a:off x="251520" y="188640"/>
            <a:ext cx="7498080" cy="1143000"/>
          </a:xfrm>
        </p:spPr>
        <p:txBody>
          <a:bodyPr/>
          <a:lstStyle/>
          <a:p>
            <a:r>
              <a:rPr lang="zh-CN" altLang="en-US" b="1" dirty="0"/>
              <a:t>（</a:t>
            </a:r>
            <a:r>
              <a:rPr lang="en-US" altLang="zh-CN" b="1" dirty="0"/>
              <a:t>2</a:t>
            </a:r>
            <a:r>
              <a:rPr lang="zh-CN" altLang="en-US" b="1" dirty="0"/>
              <a:t>）国民党的三次反共高潮</a:t>
            </a:r>
          </a:p>
        </p:txBody>
      </p:sp>
      <p:sp>
        <p:nvSpPr>
          <p:cNvPr id="1118211" name="Rectangle 3"/>
          <p:cNvSpPr>
            <a:spLocks noGrp="1" noChangeArrowheads="1"/>
          </p:cNvSpPr>
          <p:nvPr>
            <p:ph sz="quarter" idx="1"/>
          </p:nvPr>
        </p:nvSpPr>
        <p:spPr>
          <a:xfrm>
            <a:off x="395536" y="1556792"/>
            <a:ext cx="3096716" cy="4176712"/>
          </a:xfrm>
        </p:spPr>
        <p:txBody>
          <a:bodyPr>
            <a:normAutofit/>
          </a:bodyPr>
          <a:lstStyle/>
          <a:p>
            <a:r>
              <a:rPr lang="en-US" altLang="en-US" b="1" dirty="0"/>
              <a:t>①</a:t>
            </a:r>
            <a:r>
              <a:rPr lang="en-US" altLang="zh-CN" sz="2400" b="1" dirty="0">
                <a:latin typeface="华文新魏" pitchFamily="2" charset="-122"/>
                <a:ea typeface="华文新魏" pitchFamily="2" charset="-122"/>
              </a:rPr>
              <a:t>1939</a:t>
            </a:r>
            <a:r>
              <a:rPr lang="zh-CN" altLang="en-US" sz="2400" b="1" dirty="0">
                <a:latin typeface="华文新魏" pitchFamily="2" charset="-122"/>
                <a:ea typeface="华文新魏" pitchFamily="2" charset="-122"/>
              </a:rPr>
              <a:t>年冬至</a:t>
            </a:r>
            <a:r>
              <a:rPr lang="en-US" altLang="zh-CN" sz="2400" b="1" dirty="0">
                <a:latin typeface="华文新魏" pitchFamily="2" charset="-122"/>
                <a:ea typeface="华文新魏" pitchFamily="2" charset="-122"/>
              </a:rPr>
              <a:t>1940</a:t>
            </a:r>
            <a:r>
              <a:rPr lang="zh-CN" altLang="en-US" sz="2400" b="1" dirty="0">
                <a:latin typeface="华文新魏" pitchFamily="2" charset="-122"/>
                <a:ea typeface="华文新魏" pitchFamily="2" charset="-122"/>
              </a:rPr>
              <a:t>年春，国民党顽固派掀起第一次反共高潮。</a:t>
            </a:r>
          </a:p>
          <a:p>
            <a:r>
              <a:rPr lang="en-US" altLang="en-US" b="1" dirty="0"/>
              <a:t>②</a:t>
            </a:r>
            <a:r>
              <a:rPr lang="en-US" altLang="zh-CN" sz="2400" b="1" dirty="0">
                <a:latin typeface="华文新魏" pitchFamily="2" charset="-122"/>
                <a:ea typeface="华文新魏" pitchFamily="2" charset="-122"/>
              </a:rPr>
              <a:t>1941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月，国民党顽固派制造震惊中外的</a:t>
            </a:r>
            <a:r>
              <a:rPr lang="zh-CN" altLang="en-US" sz="2400" b="1" dirty="0">
                <a:solidFill>
                  <a:srgbClr val="FF0000"/>
                </a:solidFill>
                <a:latin typeface="华文新魏" pitchFamily="2" charset="-122"/>
                <a:ea typeface="华文新魏" pitchFamily="2" charset="-122"/>
              </a:rPr>
              <a:t>皖南事变</a:t>
            </a:r>
            <a:r>
              <a:rPr lang="zh-CN" altLang="en-US" sz="2400" b="1" dirty="0">
                <a:latin typeface="华文新魏" pitchFamily="2" charset="-122"/>
                <a:ea typeface="华文新魏" pitchFamily="2" charset="-122"/>
              </a:rPr>
              <a:t>。 </a:t>
            </a:r>
          </a:p>
          <a:p>
            <a:r>
              <a:rPr lang="en-US" altLang="en-US" b="1" dirty="0"/>
              <a:t>③</a:t>
            </a:r>
            <a:r>
              <a:rPr lang="en-US" altLang="zh-CN" sz="2400" b="1" dirty="0">
                <a:latin typeface="华文新魏" pitchFamily="2" charset="-122"/>
                <a:ea typeface="华文新魏" pitchFamily="2" charset="-122"/>
              </a:rPr>
              <a:t>1943</a:t>
            </a:r>
            <a:r>
              <a:rPr lang="zh-CN" altLang="en-US" sz="2400" b="1" dirty="0">
                <a:latin typeface="华文新魏" pitchFamily="2" charset="-122"/>
                <a:ea typeface="华文新魏" pitchFamily="2" charset="-122"/>
              </a:rPr>
              <a:t>年春，国民党顽固派策划发动第三次反共高潮。</a:t>
            </a:r>
          </a:p>
        </p:txBody>
      </p:sp>
      <p:pic>
        <p:nvPicPr>
          <p:cNvPr id="1118213" name="Picture 5" descr="u=1752586550,1223955501&amp;fm=23&amp;gp=0"/>
          <p:cNvPicPr>
            <a:picLocks noChangeAspect="1" noChangeArrowheads="1"/>
          </p:cNvPicPr>
          <p:nvPr/>
        </p:nvPicPr>
        <p:blipFill>
          <a:blip r:embed="rId2" cstate="print"/>
          <a:srcRect/>
          <a:stretch>
            <a:fillRect/>
          </a:stretch>
        </p:blipFill>
        <p:spPr bwMode="auto">
          <a:xfrm>
            <a:off x="3995738" y="2205038"/>
            <a:ext cx="2568575" cy="3455987"/>
          </a:xfrm>
          <a:prstGeom prst="rect">
            <a:avLst/>
          </a:prstGeom>
          <a:noFill/>
        </p:spPr>
      </p:pic>
      <p:sp>
        <p:nvSpPr>
          <p:cNvPr id="1118214" name="Rectangle 6"/>
          <p:cNvSpPr>
            <a:spLocks noChangeArrowheads="1"/>
          </p:cNvSpPr>
          <p:nvPr/>
        </p:nvSpPr>
        <p:spPr bwMode="auto">
          <a:xfrm>
            <a:off x="3924300" y="5661025"/>
            <a:ext cx="2519363" cy="369332"/>
          </a:xfrm>
          <a:prstGeom prst="rect">
            <a:avLst/>
          </a:prstGeom>
          <a:noFill/>
          <a:ln w="9525" algn="ctr">
            <a:noFill/>
            <a:miter lim="800000"/>
            <a:headEnd/>
            <a:tailEnd/>
          </a:ln>
          <a:effectLst/>
        </p:spPr>
        <p:txBody>
          <a:bodyPr>
            <a:spAutoFit/>
          </a:bodyPr>
          <a:lstStyle/>
          <a:p>
            <a:pPr algn="l"/>
            <a:r>
              <a:rPr kumimoji="1" lang="zh-CN" altLang="en-US" b="1" dirty="0">
                <a:solidFill>
                  <a:schemeClr val="tx2"/>
                </a:solidFill>
                <a:effectLst>
                  <a:outerShdw blurRad="38100" dist="38100" dir="2700000" algn="tl">
                    <a:srgbClr val="C0C0C0"/>
                  </a:outerShdw>
                </a:effectLst>
                <a:latin typeface="+mn-ea"/>
              </a:rPr>
              <a:t>项英（</a:t>
            </a:r>
            <a:r>
              <a:rPr kumimoji="1" lang="en-US" altLang="zh-CN" b="1" dirty="0">
                <a:solidFill>
                  <a:schemeClr val="tx2"/>
                </a:solidFill>
                <a:effectLst>
                  <a:outerShdw blurRad="38100" dist="38100" dir="2700000" algn="tl">
                    <a:srgbClr val="C0C0C0"/>
                  </a:outerShdw>
                </a:effectLst>
                <a:latin typeface="+mn-ea"/>
              </a:rPr>
              <a:t>1898--1941</a:t>
            </a:r>
            <a:r>
              <a:rPr kumimoji="1" lang="zh-CN" altLang="en-US" b="1" dirty="0">
                <a:solidFill>
                  <a:schemeClr val="tx2"/>
                </a:solidFill>
                <a:effectLst>
                  <a:outerShdw blurRad="38100" dist="38100" dir="2700000" algn="tl">
                    <a:srgbClr val="C0C0C0"/>
                  </a:outerShdw>
                </a:effectLst>
                <a:latin typeface="+mn-ea"/>
              </a:rPr>
              <a:t>）</a:t>
            </a:r>
          </a:p>
        </p:txBody>
      </p:sp>
      <p:pic>
        <p:nvPicPr>
          <p:cNvPr id="1118215" name="Picture 7" descr="u=752129788,333383160&amp;fm=52&amp;gp=0"/>
          <p:cNvPicPr>
            <a:picLocks noChangeAspect="1" noChangeArrowheads="1"/>
          </p:cNvPicPr>
          <p:nvPr/>
        </p:nvPicPr>
        <p:blipFill>
          <a:blip r:embed="rId3" cstate="print"/>
          <a:srcRect/>
          <a:stretch>
            <a:fillRect/>
          </a:stretch>
        </p:blipFill>
        <p:spPr bwMode="auto">
          <a:xfrm>
            <a:off x="6732588" y="908050"/>
            <a:ext cx="2236787" cy="2952750"/>
          </a:xfrm>
          <a:prstGeom prst="rect">
            <a:avLst/>
          </a:prstGeom>
          <a:noFill/>
        </p:spPr>
      </p:pic>
      <p:sp>
        <p:nvSpPr>
          <p:cNvPr id="1118216" name="Rectangle 8"/>
          <p:cNvSpPr>
            <a:spLocks noChangeArrowheads="1"/>
          </p:cNvSpPr>
          <p:nvPr/>
        </p:nvSpPr>
        <p:spPr bwMode="auto">
          <a:xfrm>
            <a:off x="6732588" y="4076700"/>
            <a:ext cx="2266950" cy="369332"/>
          </a:xfrm>
          <a:prstGeom prst="rect">
            <a:avLst/>
          </a:prstGeom>
          <a:noFill/>
          <a:ln w="9525" algn="ctr">
            <a:noFill/>
            <a:miter lim="800000"/>
            <a:headEnd/>
            <a:tailEnd/>
          </a:ln>
          <a:effectLst/>
        </p:spPr>
        <p:txBody>
          <a:bodyPr>
            <a:spAutoFit/>
          </a:bodyPr>
          <a:lstStyle/>
          <a:p>
            <a:r>
              <a:rPr kumimoji="1" lang="zh-CN" altLang="en-US" b="1" dirty="0" smtClean="0">
                <a:solidFill>
                  <a:schemeClr val="tx2"/>
                </a:solidFill>
                <a:effectLst>
                  <a:outerShdw blurRad="38100" dist="38100" dir="2700000" algn="tl">
                    <a:srgbClr val="C0C0C0"/>
                  </a:outerShdw>
                </a:effectLst>
                <a:latin typeface="+mn-ea"/>
              </a:rPr>
              <a:t>叶挺（</a:t>
            </a:r>
            <a:r>
              <a:rPr kumimoji="1" lang="en-US" altLang="zh-CN" b="1" dirty="0" smtClean="0">
                <a:solidFill>
                  <a:schemeClr val="tx2"/>
                </a:solidFill>
                <a:effectLst>
                  <a:outerShdw blurRad="38100" dist="38100" dir="2700000" algn="tl">
                    <a:srgbClr val="C0C0C0"/>
                  </a:outerShdw>
                </a:effectLst>
                <a:latin typeface="+mn-ea"/>
              </a:rPr>
              <a:t>1896—1946</a:t>
            </a:r>
            <a:r>
              <a:rPr kumimoji="1" lang="zh-CN" altLang="en-US" b="1" dirty="0" smtClean="0">
                <a:solidFill>
                  <a:schemeClr val="tx2"/>
                </a:solidFill>
                <a:effectLst>
                  <a:outerShdw blurRad="38100" dist="38100" dir="2700000" algn="tl">
                    <a:srgbClr val="C0C0C0"/>
                  </a:outerShdw>
                </a:effectLst>
                <a:latin typeface="+mn-ea"/>
              </a:rPr>
              <a:t>）</a:t>
            </a:r>
            <a:endParaRPr kumimoji="1" lang="zh-CN" altLang="en-US" b="1" dirty="0">
              <a:solidFill>
                <a:schemeClr val="tx2"/>
              </a:solidFill>
              <a:effectLst>
                <a:outerShdw blurRad="38100" dist="38100" dir="2700000" algn="tl">
                  <a:srgbClr val="C0C0C0"/>
                </a:outerShdw>
              </a:effectLst>
              <a:latin typeface="+mn-ea"/>
            </a:endParaRPr>
          </a:p>
        </p:txBody>
      </p:sp>
      <p:pic>
        <p:nvPicPr>
          <p:cNvPr id="8" name="Picture 4" descr="146723">
            <a:hlinkClick r:id="rId4"/>
          </p:cNvPr>
          <p:cNvPicPr>
            <a:picLocks noChangeAspect="1" noChangeArrowheads="1"/>
          </p:cNvPicPr>
          <p:nvPr/>
        </p:nvPicPr>
        <p:blipFill>
          <a:blip r:embed="rId5" cstate="print"/>
          <a:srcRect/>
          <a:stretch>
            <a:fillRect/>
          </a:stretch>
        </p:blipFill>
        <p:spPr>
          <a:xfrm>
            <a:off x="4283968" y="2780928"/>
            <a:ext cx="4648429" cy="3456384"/>
          </a:xfrm>
          <a:prstGeom prst="rect">
            <a:avLst/>
          </a:prstGeom>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428" name="Picture 20" descr="cnehyi-nanfang"/>
          <p:cNvPicPr>
            <a:picLocks noChangeAspect="1" noChangeArrowheads="1"/>
          </p:cNvPicPr>
          <p:nvPr/>
        </p:nvPicPr>
        <p:blipFill>
          <a:blip r:embed="rId2" cstate="print"/>
          <a:srcRect l="7126" t="4349" r="3583" b="6335"/>
          <a:stretch>
            <a:fillRect/>
          </a:stretch>
        </p:blipFill>
        <p:spPr bwMode="auto">
          <a:xfrm>
            <a:off x="323850" y="836613"/>
            <a:ext cx="4392613" cy="2851150"/>
          </a:xfrm>
          <a:prstGeom prst="rect">
            <a:avLst/>
          </a:prstGeom>
          <a:noFill/>
          <a:ln w="9525">
            <a:noFill/>
            <a:miter lim="800000"/>
            <a:headEnd/>
            <a:tailEnd/>
          </a:ln>
          <a:effectLst/>
        </p:spPr>
      </p:pic>
      <p:sp>
        <p:nvSpPr>
          <p:cNvPr id="657413" name="Text Box 5"/>
          <p:cNvSpPr txBox="1">
            <a:spLocks noChangeArrowheads="1"/>
          </p:cNvSpPr>
          <p:nvPr/>
        </p:nvSpPr>
        <p:spPr bwMode="auto">
          <a:xfrm>
            <a:off x="2339975" y="2636838"/>
            <a:ext cx="1295400" cy="396875"/>
          </a:xfrm>
          <a:prstGeom prst="rect">
            <a:avLst/>
          </a:prstGeom>
          <a:solidFill>
            <a:schemeClr val="bg1"/>
          </a:solidFill>
          <a:ln w="9525">
            <a:noFill/>
            <a:miter lim="800000"/>
            <a:headEnd/>
            <a:tailEnd/>
          </a:ln>
        </p:spPr>
        <p:txBody>
          <a:bodyPr>
            <a:spAutoFit/>
          </a:bodyPr>
          <a:lstStyle/>
          <a:p>
            <a:pPr algn="l"/>
            <a:r>
              <a:rPr kumimoji="1" lang="zh-CN" altLang="en-US">
                <a:solidFill>
                  <a:schemeClr val="tx2"/>
                </a:solidFill>
                <a:effectLst>
                  <a:outerShdw blurRad="38100" dist="38100" dir="2700000" algn="tl">
                    <a:srgbClr val="C0C0C0"/>
                  </a:outerShdw>
                </a:effectLst>
              </a:rPr>
              <a:t>代理军长</a:t>
            </a:r>
          </a:p>
        </p:txBody>
      </p:sp>
      <p:sp>
        <p:nvSpPr>
          <p:cNvPr id="657416" name="Text Box 8"/>
          <p:cNvSpPr txBox="1">
            <a:spLocks noGrp="1" noChangeArrowheads="1"/>
          </p:cNvSpPr>
          <p:nvPr>
            <p:ph type="title"/>
          </p:nvPr>
        </p:nvSpPr>
        <p:spPr>
          <a:xfrm>
            <a:off x="179388" y="188913"/>
            <a:ext cx="8540750" cy="576262"/>
          </a:xfrm>
          <a:solidFill>
            <a:schemeClr val="bg1"/>
          </a:solidFill>
          <a:ln/>
        </p:spPr>
        <p:txBody>
          <a:bodyPr anchor="ctr">
            <a:normAutofit fontScale="90000"/>
          </a:bodyPr>
          <a:lstStyle/>
          <a:p>
            <a:pPr>
              <a:spcBef>
                <a:spcPct val="50000"/>
              </a:spcBef>
            </a:pPr>
            <a:r>
              <a:rPr kumimoji="1" lang="zh-CN" altLang="en-US" sz="2900" b="1" dirty="0">
                <a:solidFill>
                  <a:schemeClr val="tx2"/>
                </a:solidFill>
                <a:ea typeface="华文新魏" pitchFamily="2" charset="-122"/>
              </a:rPr>
              <a:t>重建后的新四军军部组成人员</a:t>
            </a:r>
          </a:p>
        </p:txBody>
      </p:sp>
      <p:pic>
        <p:nvPicPr>
          <p:cNvPr id="657425" name="Picture 17" descr="u=3772472777,3786989150&amp;fm=23&amp;gp=0"/>
          <p:cNvPicPr>
            <a:picLocks noChangeAspect="1" noChangeArrowheads="1"/>
          </p:cNvPicPr>
          <p:nvPr/>
        </p:nvPicPr>
        <p:blipFill>
          <a:blip r:embed="rId3" cstate="print"/>
          <a:srcRect/>
          <a:stretch>
            <a:fillRect/>
          </a:stretch>
        </p:blipFill>
        <p:spPr bwMode="auto">
          <a:xfrm>
            <a:off x="5580063" y="260350"/>
            <a:ext cx="2459037" cy="2951163"/>
          </a:xfrm>
          <a:prstGeom prst="rect">
            <a:avLst/>
          </a:prstGeom>
          <a:noFill/>
        </p:spPr>
      </p:pic>
      <p:pic>
        <p:nvPicPr>
          <p:cNvPr id="657429" name="Picture 21" descr="u=3570888893,1378083473&amp;fm=23&amp;gp=0"/>
          <p:cNvPicPr>
            <a:picLocks noChangeAspect="1" noChangeArrowheads="1"/>
          </p:cNvPicPr>
          <p:nvPr/>
        </p:nvPicPr>
        <p:blipFill>
          <a:blip r:embed="rId4" cstate="print"/>
          <a:srcRect/>
          <a:stretch>
            <a:fillRect/>
          </a:stretch>
        </p:blipFill>
        <p:spPr bwMode="auto">
          <a:xfrm>
            <a:off x="2411413" y="981075"/>
            <a:ext cx="1873250" cy="1412875"/>
          </a:xfrm>
          <a:prstGeom prst="rect">
            <a:avLst/>
          </a:prstGeom>
          <a:noFill/>
        </p:spPr>
      </p:pic>
      <p:sp>
        <p:nvSpPr>
          <p:cNvPr id="657415" name="Rectangle 7"/>
          <p:cNvSpPr>
            <a:spLocks noChangeArrowheads="1"/>
          </p:cNvSpPr>
          <p:nvPr/>
        </p:nvSpPr>
        <p:spPr bwMode="auto">
          <a:xfrm>
            <a:off x="5867400" y="3213100"/>
            <a:ext cx="2376488" cy="274638"/>
          </a:xfrm>
          <a:prstGeom prst="rect">
            <a:avLst/>
          </a:prstGeom>
          <a:noFill/>
          <a:ln w="9525" algn="ctr">
            <a:noFill/>
            <a:miter lim="800000"/>
            <a:headEnd/>
            <a:tailEnd/>
          </a:ln>
          <a:effectLst/>
        </p:spPr>
        <p:txBody>
          <a:bodyPr>
            <a:spAutoFit/>
          </a:bodyPr>
          <a:lstStyle/>
          <a:p>
            <a:pPr algn="l"/>
            <a:r>
              <a:rPr kumimoji="1" lang="zh-CN" altLang="en-US" sz="1200" b="1" dirty="0">
                <a:solidFill>
                  <a:schemeClr val="tx2"/>
                </a:solidFill>
                <a:latin typeface="+mn-ea"/>
              </a:rPr>
              <a:t>副军长</a:t>
            </a:r>
            <a:r>
              <a:rPr kumimoji="1" lang="zh-CN" altLang="en-US" sz="1200" b="1" dirty="0">
                <a:solidFill>
                  <a:srgbClr val="FF0000"/>
                </a:solidFill>
                <a:latin typeface="+mn-ea"/>
              </a:rPr>
              <a:t>张云逸</a:t>
            </a:r>
            <a:r>
              <a:rPr kumimoji="1" lang="en-US" altLang="zh-CN" sz="1200" b="1" dirty="0">
                <a:solidFill>
                  <a:schemeClr val="tx2"/>
                </a:solidFill>
                <a:effectLst>
                  <a:outerShdw blurRad="38100" dist="38100" dir="2700000" algn="tl">
                    <a:srgbClr val="C0C0C0"/>
                  </a:outerShdw>
                </a:effectLst>
                <a:latin typeface="+mn-ea"/>
              </a:rPr>
              <a:t>(1892--1974</a:t>
            </a:r>
            <a:r>
              <a:rPr kumimoji="1" lang="zh-CN" altLang="en-US" sz="1200" dirty="0">
                <a:solidFill>
                  <a:schemeClr val="tx2"/>
                </a:solidFill>
                <a:effectLst>
                  <a:outerShdw blurRad="38100" dist="38100" dir="2700000" algn="tl">
                    <a:srgbClr val="C0C0C0"/>
                  </a:outerShdw>
                </a:effectLst>
              </a:rPr>
              <a:t>）</a:t>
            </a:r>
          </a:p>
        </p:txBody>
      </p:sp>
      <p:pic>
        <p:nvPicPr>
          <p:cNvPr id="657432" name="Picture 24" descr="u=3804289485,2526450937&amp;fm=23&amp;gp=0"/>
          <p:cNvPicPr>
            <a:picLocks noChangeAspect="1" noChangeArrowheads="1"/>
          </p:cNvPicPr>
          <p:nvPr/>
        </p:nvPicPr>
        <p:blipFill>
          <a:blip r:embed="rId5" cstate="print"/>
          <a:srcRect/>
          <a:stretch>
            <a:fillRect/>
          </a:stretch>
        </p:blipFill>
        <p:spPr bwMode="auto">
          <a:xfrm>
            <a:off x="1331640" y="3789040"/>
            <a:ext cx="2055813" cy="2590800"/>
          </a:xfrm>
          <a:prstGeom prst="rect">
            <a:avLst/>
          </a:prstGeom>
          <a:noFill/>
        </p:spPr>
      </p:pic>
      <p:pic>
        <p:nvPicPr>
          <p:cNvPr id="657433" name="Picture 25" descr="u=3534846721,3804330839&amp;fm=23&amp;gp=0"/>
          <p:cNvPicPr>
            <a:picLocks noChangeAspect="1" noChangeArrowheads="1"/>
          </p:cNvPicPr>
          <p:nvPr/>
        </p:nvPicPr>
        <p:blipFill>
          <a:blip r:embed="rId6" cstate="print"/>
          <a:srcRect/>
          <a:stretch>
            <a:fillRect/>
          </a:stretch>
        </p:blipFill>
        <p:spPr bwMode="auto">
          <a:xfrm>
            <a:off x="3635896" y="3717032"/>
            <a:ext cx="2066925" cy="2519363"/>
          </a:xfrm>
          <a:prstGeom prst="rect">
            <a:avLst/>
          </a:prstGeom>
          <a:noFill/>
        </p:spPr>
      </p:pic>
      <p:pic>
        <p:nvPicPr>
          <p:cNvPr id="657434" name="Picture 26" descr="u=1059875160,3217185435&amp;fm=23&amp;gp=0"/>
          <p:cNvPicPr>
            <a:picLocks noChangeAspect="1" noChangeArrowheads="1"/>
          </p:cNvPicPr>
          <p:nvPr/>
        </p:nvPicPr>
        <p:blipFill>
          <a:blip r:embed="rId7" cstate="print"/>
          <a:srcRect/>
          <a:stretch>
            <a:fillRect/>
          </a:stretch>
        </p:blipFill>
        <p:spPr bwMode="auto">
          <a:xfrm>
            <a:off x="6227763" y="3500438"/>
            <a:ext cx="2232025" cy="2663825"/>
          </a:xfrm>
          <a:prstGeom prst="rect">
            <a:avLst/>
          </a:prstGeom>
          <a:noFill/>
        </p:spPr>
      </p:pic>
      <p:sp>
        <p:nvSpPr>
          <p:cNvPr id="657435" name="Rectangle 27"/>
          <p:cNvSpPr>
            <a:spLocks noChangeArrowheads="1"/>
          </p:cNvSpPr>
          <p:nvPr/>
        </p:nvSpPr>
        <p:spPr bwMode="auto">
          <a:xfrm>
            <a:off x="1403648" y="6453336"/>
            <a:ext cx="2232025" cy="274638"/>
          </a:xfrm>
          <a:prstGeom prst="rect">
            <a:avLst/>
          </a:prstGeom>
          <a:noFill/>
          <a:ln w="9525" algn="ctr">
            <a:noFill/>
            <a:miter lim="800000"/>
            <a:headEnd/>
            <a:tailEnd/>
          </a:ln>
          <a:effectLst/>
        </p:spPr>
        <p:txBody>
          <a:bodyPr>
            <a:spAutoFit/>
          </a:bodyPr>
          <a:lstStyle/>
          <a:p>
            <a:pPr algn="l"/>
            <a:r>
              <a:rPr kumimoji="1" lang="zh-CN" altLang="en-US" sz="1200" b="1" dirty="0">
                <a:solidFill>
                  <a:schemeClr val="tx2"/>
                </a:solidFill>
                <a:latin typeface="+mn-ea"/>
              </a:rPr>
              <a:t>政治委员</a:t>
            </a:r>
            <a:r>
              <a:rPr kumimoji="1" lang="zh-CN" altLang="en-US" sz="1200" b="1" dirty="0">
                <a:solidFill>
                  <a:srgbClr val="FF0000"/>
                </a:solidFill>
                <a:latin typeface="+mn-ea"/>
              </a:rPr>
              <a:t>刘少奇</a:t>
            </a:r>
            <a:r>
              <a:rPr kumimoji="1" lang="zh-CN" altLang="en-US" sz="1200" b="1" dirty="0">
                <a:solidFill>
                  <a:schemeClr val="tx2"/>
                </a:solidFill>
                <a:latin typeface="+mn-ea"/>
              </a:rPr>
              <a:t>（</a:t>
            </a:r>
            <a:r>
              <a:rPr kumimoji="1" lang="en-US" altLang="zh-CN" sz="1200" b="1" dirty="0">
                <a:solidFill>
                  <a:schemeClr val="tx2"/>
                </a:solidFill>
                <a:latin typeface="+mn-ea"/>
              </a:rPr>
              <a:t>1898--1969</a:t>
            </a:r>
            <a:r>
              <a:rPr kumimoji="1" lang="zh-CN" altLang="en-US" sz="1200" b="1" dirty="0">
                <a:solidFill>
                  <a:schemeClr val="tx2"/>
                </a:solidFill>
                <a:latin typeface="+mn-ea"/>
              </a:rPr>
              <a:t>）</a:t>
            </a:r>
          </a:p>
        </p:txBody>
      </p:sp>
      <p:sp>
        <p:nvSpPr>
          <p:cNvPr id="657436" name="Text Box 28"/>
          <p:cNvSpPr txBox="1">
            <a:spLocks noChangeArrowheads="1"/>
          </p:cNvSpPr>
          <p:nvPr/>
        </p:nvSpPr>
        <p:spPr bwMode="auto">
          <a:xfrm>
            <a:off x="3707904" y="6309320"/>
            <a:ext cx="2232025" cy="274638"/>
          </a:xfrm>
          <a:prstGeom prst="rect">
            <a:avLst/>
          </a:prstGeom>
          <a:solidFill>
            <a:schemeClr val="bg1"/>
          </a:solidFill>
          <a:ln w="9525">
            <a:noFill/>
            <a:miter lim="800000"/>
            <a:headEnd/>
            <a:tailEnd/>
          </a:ln>
        </p:spPr>
        <p:txBody>
          <a:bodyPr>
            <a:spAutoFit/>
          </a:bodyPr>
          <a:lstStyle/>
          <a:p>
            <a:pPr algn="l"/>
            <a:r>
              <a:rPr kumimoji="1" lang="zh-CN" altLang="en-US" sz="1200" b="1" dirty="0">
                <a:solidFill>
                  <a:schemeClr val="tx2"/>
                </a:solidFill>
                <a:latin typeface="+mn-ea"/>
              </a:rPr>
              <a:t>参谋长 </a:t>
            </a:r>
            <a:r>
              <a:rPr kumimoji="1" lang="zh-CN" altLang="en-US" sz="1200" b="1" dirty="0">
                <a:solidFill>
                  <a:srgbClr val="FF0000"/>
                </a:solidFill>
                <a:latin typeface="+mn-ea"/>
              </a:rPr>
              <a:t>赖传珠</a:t>
            </a:r>
            <a:r>
              <a:rPr kumimoji="1" lang="zh-CN" altLang="en-US" sz="1200" b="1" dirty="0">
                <a:solidFill>
                  <a:schemeClr val="tx2"/>
                </a:solidFill>
                <a:latin typeface="+mn-ea"/>
              </a:rPr>
              <a:t>（</a:t>
            </a:r>
            <a:r>
              <a:rPr kumimoji="1" lang="en-US" altLang="zh-CN" sz="1200" b="1" dirty="0">
                <a:solidFill>
                  <a:schemeClr val="tx2"/>
                </a:solidFill>
                <a:latin typeface="+mn-ea"/>
              </a:rPr>
              <a:t>1910--1965</a:t>
            </a:r>
            <a:r>
              <a:rPr kumimoji="1" lang="zh-CN" altLang="en-US" sz="1200" b="1" dirty="0">
                <a:solidFill>
                  <a:schemeClr val="tx2"/>
                </a:solidFill>
                <a:latin typeface="+mn-ea"/>
              </a:rPr>
              <a:t>）</a:t>
            </a:r>
          </a:p>
        </p:txBody>
      </p:sp>
      <p:sp>
        <p:nvSpPr>
          <p:cNvPr id="657437" name="Text Box 29"/>
          <p:cNvSpPr txBox="1">
            <a:spLocks noChangeArrowheads="1"/>
          </p:cNvSpPr>
          <p:nvPr/>
        </p:nvSpPr>
        <p:spPr bwMode="auto">
          <a:xfrm>
            <a:off x="5940425" y="6237288"/>
            <a:ext cx="2519363" cy="274637"/>
          </a:xfrm>
          <a:prstGeom prst="rect">
            <a:avLst/>
          </a:prstGeom>
          <a:solidFill>
            <a:schemeClr val="bg1"/>
          </a:solidFill>
          <a:ln w="9525">
            <a:noFill/>
            <a:miter lim="800000"/>
            <a:headEnd/>
            <a:tailEnd/>
          </a:ln>
        </p:spPr>
        <p:txBody>
          <a:bodyPr>
            <a:spAutoFit/>
          </a:bodyPr>
          <a:lstStyle/>
          <a:p>
            <a:r>
              <a:rPr kumimoji="1" lang="zh-CN" altLang="en-US" sz="1200" b="1" dirty="0">
                <a:solidFill>
                  <a:schemeClr val="tx2"/>
                </a:solidFill>
                <a:latin typeface="+mn-ea"/>
              </a:rPr>
              <a:t>政治部主任</a:t>
            </a:r>
            <a:r>
              <a:rPr kumimoji="1" lang="zh-CN" altLang="en-US" sz="1200" b="1" dirty="0">
                <a:solidFill>
                  <a:srgbClr val="FF0000"/>
                </a:solidFill>
                <a:latin typeface="+mn-ea"/>
              </a:rPr>
              <a:t>邓子恢</a:t>
            </a:r>
            <a:r>
              <a:rPr kumimoji="1" lang="zh-CN" altLang="en-US" sz="1200" b="1" dirty="0">
                <a:solidFill>
                  <a:schemeClr val="tx2"/>
                </a:solidFill>
                <a:latin typeface="+mn-ea"/>
              </a:rPr>
              <a:t>（</a:t>
            </a:r>
            <a:r>
              <a:rPr kumimoji="1" lang="en-US" altLang="zh-CN" sz="1200" b="1" dirty="0">
                <a:solidFill>
                  <a:schemeClr val="tx2"/>
                </a:solidFill>
                <a:latin typeface="+mn-ea"/>
              </a:rPr>
              <a:t>1896--1972</a:t>
            </a:r>
            <a:r>
              <a:rPr kumimoji="1" lang="zh-CN" altLang="en-US" sz="1200" b="1" dirty="0">
                <a:solidFill>
                  <a:schemeClr val="tx2"/>
                </a:solidFill>
                <a:latin typeface="+mn-ea"/>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57413"/>
                                        </p:tgtEl>
                                        <p:attrNameLst>
                                          <p:attrName>style.visibility</p:attrName>
                                        </p:attrNameLst>
                                      </p:cBhvr>
                                      <p:to>
                                        <p:strVal val="visible"/>
                                      </p:to>
                                    </p:set>
                                    <p:animEffect transition="in" filter="checkerboard(across)">
                                      <p:cBhvr>
                                        <p:cTn id="7" dur="500"/>
                                        <p:tgtEl>
                                          <p:spTgt spid="6574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57416"/>
                                        </p:tgtEl>
                                        <p:attrNameLst>
                                          <p:attrName>style.visibility</p:attrName>
                                        </p:attrNameLst>
                                      </p:cBhvr>
                                      <p:to>
                                        <p:strVal val="visible"/>
                                      </p:to>
                                    </p:set>
                                    <p:animEffect transition="in" filter="checkerboard(across)">
                                      <p:cBhvr>
                                        <p:cTn id="12" dur="500"/>
                                        <p:tgtEl>
                                          <p:spTgt spid="6574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57436"/>
                                        </p:tgtEl>
                                        <p:attrNameLst>
                                          <p:attrName>style.visibility</p:attrName>
                                        </p:attrNameLst>
                                      </p:cBhvr>
                                      <p:to>
                                        <p:strVal val="visible"/>
                                      </p:to>
                                    </p:set>
                                    <p:animEffect transition="in" filter="checkerboard(across)">
                                      <p:cBhvr>
                                        <p:cTn id="17" dur="500"/>
                                        <p:tgtEl>
                                          <p:spTgt spid="65743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57437"/>
                                        </p:tgtEl>
                                        <p:attrNameLst>
                                          <p:attrName>style.visibility</p:attrName>
                                        </p:attrNameLst>
                                      </p:cBhvr>
                                      <p:to>
                                        <p:strVal val="visible"/>
                                      </p:to>
                                    </p:set>
                                    <p:animEffect transition="in" filter="checkerboard(across)">
                                      <p:cBhvr>
                                        <p:cTn id="22" dur="500"/>
                                        <p:tgtEl>
                                          <p:spTgt spid="657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3" grpId="0" animBg="1" autoUpdateAnimBg="0"/>
      <p:bldP spid="657416" grpId="0" animBg="1" autoUpdateAnimBg="0"/>
      <p:bldP spid="657436" grpId="0" animBg="1" autoUpdateAnimBg="0"/>
      <p:bldP spid="657437"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a:xfrm>
            <a:off x="395536" y="260350"/>
            <a:ext cx="8210302" cy="1223963"/>
          </a:xfrm>
          <a:ln/>
        </p:spPr>
        <p:txBody>
          <a:bodyPr>
            <a:noAutofit/>
          </a:bodyPr>
          <a:lstStyle/>
          <a:p>
            <a:r>
              <a:rPr lang="en-US" altLang="zh-CN" b="1" dirty="0"/>
              <a:t>3</a:t>
            </a:r>
            <a:r>
              <a:rPr lang="zh-CN" altLang="en-US" b="1" dirty="0"/>
              <a:t>、巩固抗日民族统一战线的策略总方针</a:t>
            </a:r>
          </a:p>
        </p:txBody>
      </p:sp>
      <p:sp>
        <p:nvSpPr>
          <p:cNvPr id="941059" name="Rectangle 3"/>
          <p:cNvSpPr>
            <a:spLocks noGrp="1" noChangeArrowheads="1"/>
          </p:cNvSpPr>
          <p:nvPr>
            <p:ph sz="quarter" idx="1"/>
          </p:nvPr>
        </p:nvSpPr>
        <p:spPr>
          <a:xfrm>
            <a:off x="611188" y="2781300"/>
            <a:ext cx="7993062" cy="1439863"/>
          </a:xfrm>
          <a:ln>
            <a:solidFill>
              <a:srgbClr val="66CCFF"/>
            </a:solidFill>
          </a:ln>
        </p:spPr>
        <p:txBody>
          <a:bodyPr/>
          <a:lstStyle/>
          <a:p>
            <a:pPr>
              <a:buClr>
                <a:srgbClr val="33CCFF"/>
              </a:buClr>
              <a:buSzPct val="80000"/>
              <a:buFont typeface="Wingdings" pitchFamily="2" charset="2"/>
              <a:buChar char="u"/>
            </a:pPr>
            <a:r>
              <a:rPr lang="zh-CN" altLang="en-US" sz="2400" b="1" dirty="0"/>
              <a:t>进步势力：工人、农民和城市小资产阶级。</a:t>
            </a:r>
          </a:p>
          <a:p>
            <a:pPr>
              <a:buClr>
                <a:srgbClr val="33CCFF"/>
              </a:buClr>
              <a:buSzPct val="80000"/>
              <a:buFont typeface="Wingdings" pitchFamily="2" charset="2"/>
              <a:buChar char="u"/>
            </a:pPr>
            <a:r>
              <a:rPr lang="zh-CN" altLang="en-US" sz="2400" b="1" dirty="0"/>
              <a:t>中间势力：民族资产阶级、开明绅士和地方实力派。</a:t>
            </a:r>
          </a:p>
          <a:p>
            <a:pPr>
              <a:buClr>
                <a:srgbClr val="33CCFF"/>
              </a:buClr>
              <a:buSzPct val="80000"/>
              <a:buFont typeface="Wingdings" pitchFamily="2" charset="2"/>
              <a:buChar char="u"/>
            </a:pPr>
            <a:r>
              <a:rPr lang="zh-CN" altLang="en-US" sz="2400" b="1" dirty="0"/>
              <a:t>顽固势力：以蒋介石集团为代表的国民党亲英美派。 </a:t>
            </a:r>
          </a:p>
        </p:txBody>
      </p:sp>
      <p:sp>
        <p:nvSpPr>
          <p:cNvPr id="941060" name="Rectangle 4"/>
          <p:cNvSpPr>
            <a:spLocks noChangeArrowheads="1"/>
          </p:cNvSpPr>
          <p:nvPr/>
        </p:nvSpPr>
        <p:spPr bwMode="auto">
          <a:xfrm>
            <a:off x="611188" y="1700213"/>
            <a:ext cx="7993062" cy="1008062"/>
          </a:xfrm>
          <a:prstGeom prst="rect">
            <a:avLst/>
          </a:prstGeom>
          <a:noFill/>
          <a:ln w="9525">
            <a:solidFill>
              <a:srgbClr val="66CCFF"/>
            </a:solidFill>
            <a:miter lim="800000"/>
            <a:headEnd/>
            <a:tailEnd/>
          </a:ln>
          <a:effectLst/>
        </p:spPr>
        <p:txBody>
          <a:bodyPr/>
          <a:lstStyle/>
          <a:p>
            <a:pPr marL="342900" indent="-342900" algn="l">
              <a:spcBef>
                <a:spcPct val="20000"/>
              </a:spcBef>
              <a:buClr>
                <a:schemeClr val="accent1"/>
              </a:buClr>
              <a:buSzPts val="2800"/>
              <a:buFont typeface="Wingdings" pitchFamily="2" charset="2"/>
              <a:buChar char="n"/>
            </a:pPr>
            <a:r>
              <a:rPr lang="zh-CN" altLang="en-US" sz="2400" b="1" dirty="0"/>
              <a:t>策略总方针：发展进步势力，争取中间势力，孤立顽固势力。</a:t>
            </a:r>
          </a:p>
        </p:txBody>
      </p:sp>
      <p:sp>
        <p:nvSpPr>
          <p:cNvPr id="941061" name="Rectangle 5"/>
          <p:cNvSpPr>
            <a:spLocks noChangeArrowheads="1"/>
          </p:cNvSpPr>
          <p:nvPr/>
        </p:nvSpPr>
        <p:spPr bwMode="auto">
          <a:xfrm>
            <a:off x="5003800" y="4365625"/>
            <a:ext cx="3600450" cy="1800225"/>
          </a:xfrm>
          <a:prstGeom prst="rect">
            <a:avLst/>
          </a:prstGeom>
          <a:noFill/>
          <a:ln w="9525">
            <a:solidFill>
              <a:srgbClr val="66CCFF"/>
            </a:solidFill>
            <a:miter lim="800000"/>
            <a:headEnd/>
            <a:tailEnd/>
          </a:ln>
          <a:effectLst/>
        </p:spPr>
        <p:txBody>
          <a:bodyPr/>
          <a:lstStyle/>
          <a:p>
            <a:pPr marL="342900" indent="-342900">
              <a:spcBef>
                <a:spcPct val="20000"/>
              </a:spcBef>
              <a:buClr>
                <a:schemeClr val="accent1"/>
              </a:buClr>
              <a:buSzPts val="2800"/>
              <a:buFont typeface="Wingdings" pitchFamily="2" charset="2"/>
              <a:buChar char="n"/>
            </a:pPr>
            <a:r>
              <a:rPr lang="zh-CN" altLang="en-US" sz="2400" b="1" dirty="0"/>
              <a:t>对顽固派斗争的原则：</a:t>
            </a:r>
          </a:p>
          <a:p>
            <a:pPr marL="342900" indent="-342900">
              <a:spcBef>
                <a:spcPct val="20000"/>
              </a:spcBef>
              <a:buClr>
                <a:schemeClr val="accent1"/>
              </a:buClr>
              <a:buSzPts val="2800"/>
              <a:buFont typeface="Wingdings" pitchFamily="2" charset="2"/>
              <a:buChar char="n"/>
            </a:pPr>
            <a:r>
              <a:rPr lang="zh-CN" altLang="en-US" sz="2400" b="1" dirty="0"/>
              <a:t>有理 （自卫原则）、</a:t>
            </a:r>
          </a:p>
          <a:p>
            <a:pPr marL="342900" indent="-342900">
              <a:spcBef>
                <a:spcPct val="20000"/>
              </a:spcBef>
              <a:buClr>
                <a:schemeClr val="accent1"/>
              </a:buClr>
              <a:buSzPts val="2800"/>
              <a:buFont typeface="Wingdings" pitchFamily="2" charset="2"/>
              <a:buChar char="n"/>
            </a:pPr>
            <a:r>
              <a:rPr lang="zh-CN" altLang="en-US" sz="2400" b="1" dirty="0"/>
              <a:t>有利 （胜利原则）、</a:t>
            </a:r>
          </a:p>
          <a:p>
            <a:pPr marL="342900" indent="-342900">
              <a:spcBef>
                <a:spcPct val="20000"/>
              </a:spcBef>
              <a:buClr>
                <a:schemeClr val="accent1"/>
              </a:buClr>
              <a:buSzPts val="2800"/>
              <a:buFont typeface="Wingdings" pitchFamily="2" charset="2"/>
              <a:buChar char="n"/>
            </a:pPr>
            <a:r>
              <a:rPr lang="zh-CN" altLang="en-US" sz="2400" b="1" dirty="0"/>
              <a:t>有节（ 休战原则）。</a:t>
            </a:r>
          </a:p>
        </p:txBody>
      </p:sp>
      <p:sp>
        <p:nvSpPr>
          <p:cNvPr id="941062" name="Rectangle 6"/>
          <p:cNvSpPr>
            <a:spLocks noChangeArrowheads="1"/>
          </p:cNvSpPr>
          <p:nvPr/>
        </p:nvSpPr>
        <p:spPr bwMode="auto">
          <a:xfrm>
            <a:off x="539750" y="4365625"/>
            <a:ext cx="4319588" cy="1800225"/>
          </a:xfrm>
          <a:prstGeom prst="rect">
            <a:avLst/>
          </a:prstGeom>
          <a:noFill/>
          <a:ln w="9525">
            <a:solidFill>
              <a:srgbClr val="66CCFF"/>
            </a:solidFill>
            <a:miter lim="800000"/>
            <a:headEnd/>
            <a:tailEnd/>
          </a:ln>
          <a:effectLst/>
        </p:spPr>
        <p:txBody>
          <a:bodyPr/>
          <a:lstStyle/>
          <a:p>
            <a:pPr marL="342900" indent="-342900">
              <a:spcBef>
                <a:spcPct val="20000"/>
              </a:spcBef>
              <a:buClr>
                <a:schemeClr val="accent1"/>
              </a:buClr>
              <a:buSzPts val="2800"/>
              <a:buFont typeface="Wingdings" pitchFamily="2" charset="2"/>
              <a:buChar char="n"/>
            </a:pPr>
            <a:r>
              <a:rPr lang="zh-CN" altLang="en-US" sz="2400" b="1" dirty="0"/>
              <a:t>争取中间势力的条件：</a:t>
            </a:r>
          </a:p>
          <a:p>
            <a:pPr marL="342900" indent="-342900">
              <a:spcBef>
                <a:spcPct val="20000"/>
              </a:spcBef>
              <a:buClr>
                <a:schemeClr val="accent1"/>
              </a:buClr>
              <a:buSzPts val="2800"/>
              <a:buFont typeface="Wingdings" pitchFamily="2" charset="2"/>
              <a:buChar char="n"/>
            </a:pPr>
            <a:r>
              <a:rPr lang="zh-CN" altLang="en-US" sz="2400" b="1" dirty="0"/>
              <a:t>共产党有充足的力量；</a:t>
            </a:r>
          </a:p>
          <a:p>
            <a:pPr marL="342900" indent="-342900">
              <a:spcBef>
                <a:spcPct val="20000"/>
              </a:spcBef>
              <a:buClr>
                <a:schemeClr val="accent1"/>
              </a:buClr>
              <a:buSzPts val="2800"/>
              <a:buFont typeface="Wingdings" pitchFamily="2" charset="2"/>
              <a:buChar char="n"/>
            </a:pPr>
            <a:r>
              <a:rPr lang="zh-CN" altLang="en-US" sz="2400" b="1" dirty="0"/>
              <a:t>给同盟者以物质利益；</a:t>
            </a:r>
          </a:p>
          <a:p>
            <a:pPr marL="342900" indent="-342900">
              <a:spcBef>
                <a:spcPct val="20000"/>
              </a:spcBef>
              <a:buClr>
                <a:schemeClr val="accent1"/>
              </a:buClr>
              <a:buSzPts val="2800"/>
              <a:buFont typeface="Wingdings" pitchFamily="2" charset="2"/>
              <a:buChar char="n"/>
            </a:pPr>
            <a:r>
              <a:rPr lang="zh-CN" altLang="en-US" sz="2400" b="1" dirty="0"/>
              <a:t>同顽固派作斗争并取得胜利。</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a:xfrm>
            <a:off x="251520" y="2204864"/>
            <a:ext cx="7439422" cy="750888"/>
          </a:xfrm>
          <a:solidFill>
            <a:srgbClr val="FFFFFF"/>
          </a:solidFill>
          <a:ln>
            <a:solidFill>
              <a:srgbClr val="FFFFFF"/>
            </a:solidFill>
          </a:ln>
        </p:spPr>
        <p:txBody>
          <a:bodyPr/>
          <a:lstStyle/>
          <a:p>
            <a:r>
              <a:rPr lang="en-US" altLang="zh-CN" b="1" dirty="0">
                <a:solidFill>
                  <a:schemeClr val="tx1"/>
                </a:solidFill>
                <a:ea typeface="华文新魏" pitchFamily="2" charset="-122"/>
              </a:rPr>
              <a:t>1</a:t>
            </a:r>
            <a:r>
              <a:rPr lang="zh-CN" altLang="en-US" b="1" dirty="0">
                <a:solidFill>
                  <a:schemeClr val="tx1"/>
                </a:solidFill>
                <a:ea typeface="华文新魏" pitchFamily="2" charset="-122"/>
              </a:rPr>
              <a:t>、三三制的民主政权建设</a:t>
            </a:r>
          </a:p>
        </p:txBody>
      </p:sp>
      <p:pic>
        <p:nvPicPr>
          <p:cNvPr id="707588" name="Picture 4" descr="146764">
            <a:hlinkClick r:id="rId2"/>
          </p:cNvPr>
          <p:cNvPicPr>
            <a:picLocks noGrp="1" noChangeAspect="1" noChangeArrowheads="1"/>
          </p:cNvPicPr>
          <p:nvPr>
            <p:ph sz="half" idx="2"/>
          </p:nvPr>
        </p:nvPicPr>
        <p:blipFill>
          <a:blip r:embed="rId3" cstate="print"/>
          <a:srcRect/>
          <a:stretch>
            <a:fillRect/>
          </a:stretch>
        </p:blipFill>
        <p:spPr>
          <a:xfrm>
            <a:off x="4499992" y="2996952"/>
            <a:ext cx="4290954" cy="2880494"/>
          </a:xfrm>
          <a:ln/>
        </p:spPr>
      </p:pic>
      <p:sp>
        <p:nvSpPr>
          <p:cNvPr id="707589" name="Rectangle 5"/>
          <p:cNvSpPr>
            <a:spLocks noChangeArrowheads="1"/>
          </p:cNvSpPr>
          <p:nvPr/>
        </p:nvSpPr>
        <p:spPr bwMode="auto">
          <a:xfrm>
            <a:off x="5004048" y="5877272"/>
            <a:ext cx="3010761" cy="369332"/>
          </a:xfrm>
          <a:prstGeom prst="rect">
            <a:avLst/>
          </a:prstGeom>
          <a:noFill/>
          <a:ln w="9525">
            <a:solidFill>
              <a:srgbClr val="993366"/>
            </a:solidFill>
            <a:miter lim="800000"/>
            <a:headEnd/>
            <a:tailEnd/>
          </a:ln>
          <a:effectLst/>
        </p:spPr>
        <p:txBody>
          <a:bodyPr wrap="none" anchor="ctr">
            <a:spAutoFit/>
          </a:bodyPr>
          <a:lstStyle/>
          <a:p>
            <a:pPr algn="l">
              <a:spcBef>
                <a:spcPct val="0"/>
              </a:spcBef>
            </a:pPr>
            <a:r>
              <a:rPr lang="zh-CN" altLang="en-US" b="1" dirty="0">
                <a:latin typeface="华文新魏" pitchFamily="2" charset="-122"/>
                <a:ea typeface="华文新魏" pitchFamily="2" charset="-122"/>
              </a:rPr>
              <a:t>边区群众积极参加民主选举 </a:t>
            </a:r>
          </a:p>
        </p:txBody>
      </p:sp>
      <p:sp>
        <p:nvSpPr>
          <p:cNvPr id="707591" name="Rectangle 7"/>
          <p:cNvSpPr>
            <a:spLocks noChangeArrowheads="1"/>
          </p:cNvSpPr>
          <p:nvPr/>
        </p:nvSpPr>
        <p:spPr bwMode="auto">
          <a:xfrm>
            <a:off x="179512" y="260648"/>
            <a:ext cx="8229600" cy="1009650"/>
          </a:xfrm>
          <a:prstGeom prst="rect">
            <a:avLst/>
          </a:prstGeom>
          <a:noFill/>
          <a:ln w="9525">
            <a:noFill/>
            <a:miter lim="800000"/>
            <a:headEnd/>
            <a:tailEnd/>
          </a:ln>
          <a:effectLst/>
        </p:spPr>
        <p:txBody>
          <a:bodyPr/>
          <a:lstStyle/>
          <a:p>
            <a:pPr algn="l">
              <a:spcBef>
                <a:spcPct val="0"/>
              </a:spcBef>
            </a:pPr>
            <a:r>
              <a:rPr lang="zh-CN" altLang="en-US" sz="4400" b="1" dirty="0">
                <a:effectLst>
                  <a:outerShdw blurRad="50000" dist="30000" dir="5400000" algn="tl" rotWithShape="0">
                    <a:srgbClr val="000000">
                      <a:alpha val="30000"/>
                    </a:srgbClr>
                  </a:outerShdw>
                </a:effectLst>
                <a:latin typeface="+mj-lt"/>
                <a:ea typeface="华文新魏" pitchFamily="2" charset="-122"/>
                <a:cs typeface="+mj-cs"/>
              </a:rPr>
              <a:t>（四）抗日民主根据地的建设</a:t>
            </a:r>
          </a:p>
        </p:txBody>
      </p:sp>
      <p:sp>
        <p:nvSpPr>
          <p:cNvPr id="707592" name="Rectangle 8"/>
          <p:cNvSpPr>
            <a:spLocks noChangeArrowheads="1"/>
          </p:cNvSpPr>
          <p:nvPr/>
        </p:nvSpPr>
        <p:spPr bwMode="auto">
          <a:xfrm>
            <a:off x="323528" y="3284984"/>
            <a:ext cx="3888432" cy="240533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）抗日民主政府在工作人员分配上实行</a:t>
            </a:r>
            <a:r>
              <a:rPr lang="zh-CN" altLang="en-US" sz="2400" b="1" dirty="0">
                <a:latin typeface="Arial"/>
                <a:ea typeface="华文新魏" pitchFamily="2" charset="-122"/>
              </a:rPr>
              <a:t>“</a:t>
            </a:r>
            <a:r>
              <a:rPr lang="zh-CN" altLang="en-US" sz="2400" b="1" dirty="0">
                <a:solidFill>
                  <a:srgbClr val="FF0000"/>
                </a:solidFill>
                <a:latin typeface="华文新魏" pitchFamily="2" charset="-122"/>
                <a:ea typeface="华文新魏" pitchFamily="2" charset="-122"/>
              </a:rPr>
              <a:t>三三制</a:t>
            </a:r>
            <a:r>
              <a:rPr lang="zh-CN" altLang="en-US" sz="2400" b="1" dirty="0">
                <a:solidFill>
                  <a:srgbClr val="FF0000"/>
                </a:solidFill>
                <a:latin typeface="Arial"/>
                <a:ea typeface="华文新魏" pitchFamily="2" charset="-122"/>
              </a:rPr>
              <a:t>”</a:t>
            </a:r>
            <a:r>
              <a:rPr lang="zh-CN" altLang="en-US" sz="2400" b="1" dirty="0">
                <a:latin typeface="华文新魏" pitchFamily="2" charset="-122"/>
                <a:ea typeface="华文新魏" pitchFamily="2" charset="-122"/>
              </a:rPr>
              <a:t>原则，即共产党员、非党的左派进步分子和不左不右的中间派各占</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a:t>
            </a:r>
          </a:p>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）采用</a:t>
            </a:r>
            <a:r>
              <a:rPr lang="zh-CN" altLang="en-US" sz="2400" b="1" dirty="0">
                <a:solidFill>
                  <a:srgbClr val="FF0000"/>
                </a:solidFill>
                <a:latin typeface="华文新魏" pitchFamily="2" charset="-122"/>
                <a:ea typeface="华文新魏" pitchFamily="2" charset="-122"/>
              </a:rPr>
              <a:t>民主集中制</a:t>
            </a:r>
            <a:r>
              <a:rPr lang="zh-CN" altLang="en-US" sz="2400" b="1" dirty="0">
                <a:latin typeface="华文新魏" pitchFamily="2" charset="-122"/>
                <a:ea typeface="华文新魏" pitchFamily="2" charset="-122"/>
              </a:rPr>
              <a:t>。</a:t>
            </a:r>
          </a:p>
          <a:p>
            <a:pPr marL="342900" indent="-342900" algn="l">
              <a:spcBef>
                <a:spcPct val="20000"/>
              </a:spcBef>
              <a:buClr>
                <a:schemeClr val="accent1"/>
              </a:buClr>
              <a:buSzPct val="65000"/>
              <a:buFont typeface="Wingdings" pitchFamily="2" charset="2"/>
              <a:buChar char="n"/>
            </a:pPr>
            <a:endParaRPr lang="en-US" altLang="zh-CN" sz="2400" b="1" dirty="0">
              <a:latin typeface="Arial" pitchFamily="34" charset="0"/>
              <a:ea typeface="宋体" pitchFamily="2" charset="-122"/>
            </a:endParaRPr>
          </a:p>
        </p:txBody>
      </p:sp>
      <p:sp>
        <p:nvSpPr>
          <p:cNvPr id="7" name="Rectangle 8"/>
          <p:cNvSpPr>
            <a:spLocks noChangeArrowheads="1"/>
          </p:cNvSpPr>
          <p:nvPr/>
        </p:nvSpPr>
        <p:spPr bwMode="auto">
          <a:xfrm>
            <a:off x="539552" y="1124745"/>
            <a:ext cx="8280920" cy="86409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smtClean="0">
                <a:latin typeface="+mn-ea"/>
              </a:rPr>
              <a:t>1941</a:t>
            </a:r>
            <a:r>
              <a:rPr lang="zh-CN" altLang="en-US" sz="2400" b="1" dirty="0" smtClean="0">
                <a:latin typeface="+mn-ea"/>
              </a:rPr>
              <a:t>年</a:t>
            </a:r>
            <a:r>
              <a:rPr lang="en-US" altLang="zh-CN" sz="2400" b="1" dirty="0" smtClean="0">
                <a:latin typeface="+mn-ea"/>
              </a:rPr>
              <a:t>5</a:t>
            </a:r>
            <a:r>
              <a:rPr lang="zh-CN" altLang="en-US" sz="2400" b="1" dirty="0" smtClean="0">
                <a:latin typeface="+mn-ea"/>
              </a:rPr>
              <a:t>月，中共中央批准颁布的</a:t>
            </a:r>
            <a:r>
              <a:rPr lang="en-US" altLang="zh-CN" sz="2400" b="1" dirty="0" smtClean="0">
                <a:latin typeface="+mn-ea"/>
              </a:rPr>
              <a:t>《</a:t>
            </a:r>
            <a:r>
              <a:rPr lang="zh-CN" altLang="en-US" sz="2400" b="1" dirty="0" smtClean="0">
                <a:latin typeface="+mn-ea"/>
              </a:rPr>
              <a:t>陕甘宁边区施政纲领</a:t>
            </a:r>
            <a:r>
              <a:rPr lang="en-US" altLang="zh-CN" sz="2400" b="1" dirty="0" smtClean="0">
                <a:latin typeface="+mn-ea"/>
              </a:rPr>
              <a:t>》</a:t>
            </a:r>
            <a:r>
              <a:rPr lang="zh-CN" altLang="en-US" sz="2400" b="1" dirty="0" smtClean="0">
                <a:latin typeface="+mn-ea"/>
              </a:rPr>
              <a:t>，全面体现了中国共产党关于根据地建设的基本方针。</a:t>
            </a:r>
            <a:endParaRPr lang="en-US" altLang="zh-CN" sz="2400" b="1" dirty="0">
              <a:latin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07586"/>
                                        </p:tgtEl>
                                        <p:attrNameLst>
                                          <p:attrName>style.visibility</p:attrName>
                                        </p:attrNameLst>
                                      </p:cBhvr>
                                      <p:to>
                                        <p:strVal val="visible"/>
                                      </p:to>
                                    </p:set>
                                    <p:animEffect transition="in" filter="diamond(in)">
                                      <p:cBhvr>
                                        <p:cTn id="7" dur="2000"/>
                                        <p:tgtEl>
                                          <p:spTgt spid="70758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707588"/>
                                        </p:tgtEl>
                                        <p:attrNameLst>
                                          <p:attrName>style.visibility</p:attrName>
                                        </p:attrNameLst>
                                      </p:cBhvr>
                                      <p:to>
                                        <p:strVal val="visible"/>
                                      </p:to>
                                    </p:set>
                                    <p:animEffect transition="in" filter="wheel(4)">
                                      <p:cBhvr>
                                        <p:cTn id="12" dur="2000"/>
                                        <p:tgtEl>
                                          <p:spTgt spid="7075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7589"/>
                                        </p:tgtEl>
                                        <p:attrNameLst>
                                          <p:attrName>style.visibility</p:attrName>
                                        </p:attrNameLst>
                                      </p:cBhvr>
                                      <p:to>
                                        <p:strVal val="visible"/>
                                      </p:to>
                                    </p:set>
                                    <p:animEffect transition="in" filter="blinds(horizontal)">
                                      <p:cBhvr>
                                        <p:cTn id="17" dur="2000"/>
                                        <p:tgtEl>
                                          <p:spTgt spid="70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6" grpId="0" animBg="1"/>
      <p:bldP spid="70758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467544" y="1340768"/>
            <a:ext cx="7820992" cy="720725"/>
          </a:xfrm>
          <a:noFill/>
          <a:ln>
            <a:solidFill>
              <a:srgbClr val="FFFFFF"/>
            </a:solidFill>
          </a:ln>
        </p:spPr>
        <p:txBody>
          <a:bodyPr>
            <a:noAutofit/>
          </a:bodyPr>
          <a:lstStyle/>
          <a:p>
            <a:r>
              <a:rPr lang="zh-CN" altLang="en-US" b="1" dirty="0" smtClean="0">
                <a:solidFill>
                  <a:schemeClr val="tx1"/>
                </a:solidFill>
                <a:ea typeface="华文新魏" pitchFamily="2" charset="-122"/>
              </a:rPr>
              <a:t>（</a:t>
            </a:r>
            <a:r>
              <a:rPr lang="en-US" altLang="zh-CN" b="1" dirty="0" smtClean="0">
                <a:solidFill>
                  <a:schemeClr val="tx1"/>
                </a:solidFill>
                <a:ea typeface="华文新魏" pitchFamily="2" charset="-122"/>
              </a:rPr>
              <a:t>1</a:t>
            </a:r>
            <a:r>
              <a:rPr lang="zh-CN" altLang="en-US" b="1" dirty="0" smtClean="0">
                <a:solidFill>
                  <a:schemeClr val="tx1"/>
                </a:solidFill>
                <a:ea typeface="华文新魏" pitchFamily="2" charset="-122"/>
              </a:rPr>
              <a:t>）减租减息</a:t>
            </a:r>
            <a:endParaRPr lang="zh-CN" altLang="en-US" b="1" dirty="0">
              <a:solidFill>
                <a:schemeClr val="tx1"/>
              </a:solidFill>
              <a:ea typeface="华文新魏" pitchFamily="2" charset="-122"/>
            </a:endParaRPr>
          </a:p>
        </p:txBody>
      </p:sp>
      <p:sp>
        <p:nvSpPr>
          <p:cNvPr id="708624" name="Rectangle 16"/>
          <p:cNvSpPr>
            <a:spLocks noGrp="1" noChangeArrowheads="1"/>
          </p:cNvSpPr>
          <p:nvPr>
            <p:ph type="body" sz="half" idx="1"/>
          </p:nvPr>
        </p:nvSpPr>
        <p:spPr>
          <a:xfrm>
            <a:off x="467544" y="2708920"/>
            <a:ext cx="3168352" cy="3456384"/>
          </a:xfrm>
        </p:spPr>
        <p:txBody>
          <a:bodyPr>
            <a:normAutofit/>
          </a:bodyPr>
          <a:lstStyle/>
          <a:p>
            <a:pPr>
              <a:lnSpc>
                <a:spcPct val="80000"/>
              </a:lnSpc>
            </a:pPr>
            <a:r>
              <a:rPr lang="zh-CN" altLang="en-US" sz="2400" b="1" dirty="0" smtClean="0">
                <a:solidFill>
                  <a:schemeClr val="tx2"/>
                </a:solidFill>
                <a:latin typeface="华文新魏" pitchFamily="2" charset="-122"/>
                <a:ea typeface="华文新魏" pitchFamily="2" charset="-122"/>
              </a:rPr>
              <a:t>根据地停止没收地主土地的政策，普遍实行</a:t>
            </a:r>
            <a:r>
              <a:rPr lang="zh-CN" altLang="en-US" sz="2400" b="1" dirty="0" smtClean="0">
                <a:solidFill>
                  <a:srgbClr val="FF0000"/>
                </a:solidFill>
                <a:latin typeface="华文新魏" pitchFamily="2" charset="-122"/>
                <a:ea typeface="华文新魏" pitchFamily="2" charset="-122"/>
              </a:rPr>
              <a:t>减租减息</a:t>
            </a:r>
            <a:r>
              <a:rPr lang="zh-CN" altLang="en-US" sz="2400" b="1" dirty="0" smtClean="0">
                <a:solidFill>
                  <a:schemeClr val="tx2"/>
                </a:solidFill>
                <a:latin typeface="华文新魏" pitchFamily="2" charset="-122"/>
                <a:ea typeface="华文新魏" pitchFamily="2" charset="-122"/>
              </a:rPr>
              <a:t>政策，以减轻农民所受的封建剥削，提高他们的抗日和生产的积极性；同时实行</a:t>
            </a:r>
            <a:r>
              <a:rPr lang="zh-CN" altLang="en-US" sz="2400" b="1" dirty="0" smtClean="0">
                <a:solidFill>
                  <a:srgbClr val="FF0000"/>
                </a:solidFill>
                <a:latin typeface="华文新魏" pitchFamily="2" charset="-122"/>
                <a:ea typeface="华文新魏" pitchFamily="2" charset="-122"/>
              </a:rPr>
              <a:t>交租交息</a:t>
            </a:r>
            <a:r>
              <a:rPr lang="zh-CN" altLang="en-US" sz="2400" b="1" dirty="0" smtClean="0">
                <a:solidFill>
                  <a:schemeClr val="tx2"/>
                </a:solidFill>
                <a:latin typeface="华文新魏" pitchFamily="2" charset="-122"/>
                <a:ea typeface="华文新魏" pitchFamily="2" charset="-122"/>
              </a:rPr>
              <a:t>，以利于联合地主阶级抗日。</a:t>
            </a:r>
            <a:endParaRPr lang="zh-CN" altLang="en-US" sz="2400" b="1" dirty="0">
              <a:solidFill>
                <a:schemeClr val="tx2"/>
              </a:solidFill>
              <a:latin typeface="华文新魏" pitchFamily="2" charset="-122"/>
              <a:ea typeface="华文新魏" pitchFamily="2" charset="-122"/>
            </a:endParaRPr>
          </a:p>
        </p:txBody>
      </p:sp>
      <p:sp>
        <p:nvSpPr>
          <p:cNvPr id="11" name="Rectangle 2"/>
          <p:cNvSpPr txBox="1">
            <a:spLocks noChangeArrowheads="1"/>
          </p:cNvSpPr>
          <p:nvPr/>
        </p:nvSpPr>
        <p:spPr>
          <a:xfrm>
            <a:off x="539552" y="188640"/>
            <a:ext cx="7820992" cy="720725"/>
          </a:xfrm>
          <a:prstGeom prst="rect">
            <a:avLst/>
          </a:prstGeom>
          <a:noFill/>
          <a:ln>
            <a:solidFill>
              <a:srgbClr val="FFFFFF"/>
            </a:solidFill>
          </a:ln>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1"/>
                </a:solidFill>
                <a:effectLst/>
                <a:uLnTx/>
                <a:uFillTx/>
                <a:latin typeface="+mj-lt"/>
                <a:ea typeface="华文新魏" pitchFamily="2" charset="-122"/>
                <a:cs typeface="+mj-cs"/>
              </a:rPr>
              <a:t>2</a:t>
            </a:r>
            <a:r>
              <a:rPr kumimoji="0" lang="zh-CN" altLang="en-US" sz="4000" b="1" i="0" u="none" strike="noStrike" kern="1200" cap="none" spc="0" normalizeH="0" baseline="0" noProof="0" smtClean="0">
                <a:ln>
                  <a:noFill/>
                </a:ln>
                <a:solidFill>
                  <a:schemeClr val="tx1"/>
                </a:solidFill>
                <a:effectLst/>
                <a:uLnTx/>
                <a:uFillTx/>
                <a:latin typeface="+mj-lt"/>
                <a:ea typeface="华文新魏" pitchFamily="2" charset="-122"/>
                <a:cs typeface="+mj-cs"/>
              </a:rPr>
              <a:t>、减租减息，发展生产 </a:t>
            </a:r>
            <a:endParaRPr kumimoji="0" lang="zh-CN" altLang="en-US" sz="4000" b="1" i="0" u="none" strike="noStrike" kern="1200" cap="none" spc="0" normalizeH="0" baseline="0" noProof="0" dirty="0">
              <a:ln>
                <a:noFill/>
              </a:ln>
              <a:solidFill>
                <a:schemeClr val="tx1"/>
              </a:solidFill>
              <a:effectLst/>
              <a:uLnTx/>
              <a:uFillTx/>
              <a:latin typeface="+mj-lt"/>
              <a:ea typeface="华文新魏" pitchFamily="2" charset="-122"/>
              <a:cs typeface="+mj-cs"/>
            </a:endParaRPr>
          </a:p>
        </p:txBody>
      </p:sp>
      <p:pic>
        <p:nvPicPr>
          <p:cNvPr id="13" name="Picture 3"/>
          <p:cNvPicPr>
            <a:picLocks noChangeAspect="1" noChangeArrowheads="1"/>
          </p:cNvPicPr>
          <p:nvPr/>
        </p:nvPicPr>
        <p:blipFill>
          <a:blip r:embed="rId2" cstate="print"/>
          <a:srcRect/>
          <a:stretch>
            <a:fillRect/>
          </a:stretch>
        </p:blipFill>
        <p:spPr bwMode="auto">
          <a:xfrm>
            <a:off x="4067944" y="2492896"/>
            <a:ext cx="4402965" cy="3302224"/>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08610"/>
                                        </p:tgtEl>
                                        <p:attrNameLst>
                                          <p:attrName>style.visibility</p:attrName>
                                        </p:attrNameLst>
                                      </p:cBhvr>
                                      <p:to>
                                        <p:strVal val="visible"/>
                                      </p:to>
                                    </p:set>
                                    <p:animEffect transition="in" filter="plus(in)">
                                      <p:cBhvr>
                                        <p:cTn id="7" dur="2000"/>
                                        <p:tgtEl>
                                          <p:spTgt spid="708610"/>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51520" y="3717032"/>
            <a:ext cx="4453845" cy="2449462"/>
            <a:chOff x="-108507" y="3789039"/>
            <a:chExt cx="4453845" cy="2449462"/>
          </a:xfrm>
        </p:grpSpPr>
        <p:graphicFrame>
          <p:nvGraphicFramePr>
            <p:cNvPr id="708622" name="Object 14"/>
            <p:cNvGraphicFramePr>
              <a:graphicFrameLocks noChangeAspect="1"/>
            </p:cNvGraphicFramePr>
            <p:nvPr/>
          </p:nvGraphicFramePr>
          <p:xfrm>
            <a:off x="-108507" y="3789039"/>
            <a:ext cx="3960812" cy="2449462"/>
          </p:xfrm>
          <a:graphic>
            <a:graphicData uri="http://schemas.openxmlformats.org/presentationml/2006/ole">
              <p:oleObj spid="_x0000_s5124" name="BMP 图象" r:id="rId3" imgW="3104762" imgH="1980952" progId="PBrush">
                <p:embed/>
              </p:oleObj>
            </a:graphicData>
          </a:graphic>
        </p:graphicFrame>
        <p:sp>
          <p:nvSpPr>
            <p:cNvPr id="708623" name="Text Box 15"/>
            <p:cNvSpPr txBox="1">
              <a:spLocks noChangeArrowheads="1"/>
            </p:cNvSpPr>
            <p:nvPr/>
          </p:nvSpPr>
          <p:spPr bwMode="auto">
            <a:xfrm>
              <a:off x="1763492" y="3861047"/>
              <a:ext cx="2581846" cy="646112"/>
            </a:xfrm>
            <a:prstGeom prst="rect">
              <a:avLst/>
            </a:prstGeom>
            <a:solidFill>
              <a:schemeClr val="bg1"/>
            </a:solidFill>
            <a:ln w="38100">
              <a:noFill/>
              <a:miter lim="800000"/>
              <a:headEnd/>
              <a:tailEnd/>
            </a:ln>
            <a:effectLst/>
          </p:spPr>
          <p:txBody>
            <a:bodyPr anchor="ctr">
              <a:spAutoFit/>
            </a:bodyPr>
            <a:lstStyle/>
            <a:p>
              <a:r>
                <a:rPr kumimoji="1" lang="zh-CN" altLang="en-US" b="1" dirty="0">
                  <a:solidFill>
                    <a:schemeClr val="tx2"/>
                  </a:solidFill>
                  <a:latin typeface="华文新魏" pitchFamily="2" charset="-122"/>
                  <a:ea typeface="华文新魏" pitchFamily="2" charset="-122"/>
                </a:rPr>
                <a:t>大生产运动中，延安干部在纺线</a:t>
              </a:r>
            </a:p>
          </p:txBody>
        </p:sp>
      </p:grpSp>
      <p:grpSp>
        <p:nvGrpSpPr>
          <p:cNvPr id="3" name="Group 10"/>
          <p:cNvGrpSpPr>
            <a:grpSpLocks/>
          </p:cNvGrpSpPr>
          <p:nvPr/>
        </p:nvGrpSpPr>
        <p:grpSpPr bwMode="auto">
          <a:xfrm>
            <a:off x="4679504" y="2492896"/>
            <a:ext cx="4464496" cy="2931864"/>
            <a:chOff x="703" y="436"/>
            <a:chExt cx="4400" cy="3344"/>
          </a:xfrm>
        </p:grpSpPr>
        <p:pic>
          <p:nvPicPr>
            <p:cNvPr id="708619" name="Picture 11" descr="大生产运动"/>
            <p:cNvPicPr>
              <a:picLocks noChangeAspect="1" noChangeArrowheads="1"/>
            </p:cNvPicPr>
            <p:nvPr/>
          </p:nvPicPr>
          <p:blipFill>
            <a:blip r:embed="rId4" cstate="print"/>
            <a:srcRect/>
            <a:stretch>
              <a:fillRect/>
            </a:stretch>
          </p:blipFill>
          <p:spPr bwMode="auto">
            <a:xfrm>
              <a:off x="703" y="436"/>
              <a:ext cx="2900" cy="2518"/>
            </a:xfrm>
            <a:prstGeom prst="rect">
              <a:avLst/>
            </a:prstGeom>
            <a:noFill/>
          </p:spPr>
        </p:pic>
        <p:pic>
          <p:nvPicPr>
            <p:cNvPr id="708620" name="Picture 12" descr="毛泽东在大生产运动中的题词">
              <a:hlinkClick r:id="rId5" action="ppaction://hlinksldjump"/>
            </p:cNvPr>
            <p:cNvPicPr>
              <a:picLocks noChangeAspect="1" noChangeArrowheads="1"/>
            </p:cNvPicPr>
            <p:nvPr/>
          </p:nvPicPr>
          <p:blipFill>
            <a:blip r:embed="rId6" cstate="print"/>
            <a:srcRect/>
            <a:stretch>
              <a:fillRect/>
            </a:stretch>
          </p:blipFill>
          <p:spPr bwMode="auto">
            <a:xfrm>
              <a:off x="3424" y="1616"/>
              <a:ext cx="1679" cy="2164"/>
            </a:xfrm>
            <a:prstGeom prst="rect">
              <a:avLst/>
            </a:prstGeom>
            <a:noFill/>
          </p:spPr>
        </p:pic>
      </p:grpSp>
      <p:sp>
        <p:nvSpPr>
          <p:cNvPr id="11" name="文本占位符 10"/>
          <p:cNvSpPr>
            <a:spLocks noGrp="1"/>
          </p:cNvSpPr>
          <p:nvPr>
            <p:ph type="body" sz="half" idx="1"/>
          </p:nvPr>
        </p:nvSpPr>
        <p:spPr>
          <a:xfrm>
            <a:off x="457200" y="1600201"/>
            <a:ext cx="8363272" cy="820688"/>
          </a:xfrm>
        </p:spPr>
        <p:txBody>
          <a:bodyPr>
            <a:normAutofit fontScale="92500" lnSpcReduction="10000"/>
          </a:bodyPr>
          <a:lstStyle/>
          <a:p>
            <a:r>
              <a:rPr lang="en-US" altLang="zh-CN" sz="2800" b="1" dirty="0" smtClean="0">
                <a:solidFill>
                  <a:schemeClr val="tx2"/>
                </a:solidFill>
                <a:latin typeface="华文新魏" pitchFamily="2" charset="-122"/>
                <a:ea typeface="华文新魏" pitchFamily="2" charset="-122"/>
              </a:rPr>
              <a:t>1942</a:t>
            </a:r>
            <a:r>
              <a:rPr lang="zh-CN" altLang="en-US" sz="2800" b="1" dirty="0" smtClean="0">
                <a:solidFill>
                  <a:schemeClr val="tx2"/>
                </a:solidFill>
                <a:latin typeface="华文新魏" pitchFamily="2" charset="-122"/>
                <a:ea typeface="华文新魏" pitchFamily="2" charset="-122"/>
              </a:rPr>
              <a:t>年，中国共产党领导根据地军民开展了大生产运动。</a:t>
            </a:r>
          </a:p>
          <a:p>
            <a:endParaRPr lang="zh-CN" altLang="en-US" dirty="0"/>
          </a:p>
        </p:txBody>
      </p:sp>
      <p:sp>
        <p:nvSpPr>
          <p:cNvPr id="12" name="标题 11"/>
          <p:cNvSpPr>
            <a:spLocks noGrp="1"/>
          </p:cNvSpPr>
          <p:nvPr>
            <p:ph type="title"/>
          </p:nvPr>
        </p:nvSpPr>
        <p:spPr>
          <a:xfrm>
            <a:off x="457200" y="277813"/>
            <a:ext cx="8229600" cy="918939"/>
          </a:xfrm>
        </p:spPr>
        <p:txBody>
          <a:bodyPr/>
          <a:lstStyle/>
          <a:p>
            <a:r>
              <a:rPr lang="zh-CN" altLang="en-US" b="1" dirty="0" smtClean="0">
                <a:latin typeface="+mn-ea"/>
                <a:ea typeface="+mn-ea"/>
              </a:rPr>
              <a:t>（</a:t>
            </a:r>
            <a:r>
              <a:rPr lang="en-US" altLang="zh-CN" b="1" dirty="0" smtClean="0">
                <a:latin typeface="+mn-ea"/>
                <a:ea typeface="+mn-ea"/>
              </a:rPr>
              <a:t>2</a:t>
            </a:r>
            <a:r>
              <a:rPr lang="zh-CN" altLang="en-US" b="1" dirty="0" smtClean="0">
                <a:latin typeface="+mn-ea"/>
                <a:ea typeface="+mn-ea"/>
              </a:rPr>
              <a:t>）发展生产</a:t>
            </a:r>
            <a:endParaRPr lang="zh-CN" altLang="en-US" b="1" dirty="0">
              <a:latin typeface="+mn-ea"/>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9" name="Picture 3"/>
          <p:cNvPicPr>
            <a:picLocks noChangeAspect="1" noChangeArrowheads="1"/>
          </p:cNvPicPr>
          <p:nvPr/>
        </p:nvPicPr>
        <p:blipFill>
          <a:blip r:embed="rId2" cstate="print"/>
          <a:srcRect/>
          <a:stretch>
            <a:fillRect/>
          </a:stretch>
        </p:blipFill>
        <p:spPr bwMode="auto">
          <a:xfrm>
            <a:off x="251520" y="1052736"/>
            <a:ext cx="8640960" cy="3572254"/>
          </a:xfrm>
          <a:prstGeom prst="rect">
            <a:avLst/>
          </a:prstGeom>
          <a:noFill/>
          <a:ln w="9525">
            <a:noFill/>
            <a:miter lim="800000"/>
            <a:headEnd/>
            <a:tailEnd/>
          </a:ln>
        </p:spPr>
      </p:pic>
    </p:spTree>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3"/>
          <p:cNvPicPr>
            <a:picLocks noChangeAspect="1" noChangeArrowheads="1"/>
          </p:cNvPicPr>
          <p:nvPr/>
        </p:nvPicPr>
        <p:blipFill>
          <a:blip r:embed="rId2" cstate="print"/>
          <a:srcRect/>
          <a:stretch>
            <a:fillRect/>
          </a:stretch>
        </p:blipFill>
        <p:spPr bwMode="auto">
          <a:xfrm>
            <a:off x="179512" y="260648"/>
            <a:ext cx="4724382" cy="6336704"/>
          </a:xfrm>
          <a:prstGeom prst="rect">
            <a:avLst/>
          </a:prstGeom>
          <a:noFill/>
          <a:ln w="9525">
            <a:noFill/>
            <a:miter lim="800000"/>
            <a:headEnd/>
            <a:tailEnd/>
          </a:ln>
        </p:spPr>
      </p:pic>
      <p:pic>
        <p:nvPicPr>
          <p:cNvPr id="182277" name="Picture 5"/>
          <p:cNvPicPr>
            <a:picLocks noChangeAspect="1" noChangeArrowheads="1"/>
          </p:cNvPicPr>
          <p:nvPr/>
        </p:nvPicPr>
        <p:blipFill>
          <a:blip r:embed="rId3" cstate="print"/>
          <a:srcRect/>
          <a:stretch>
            <a:fillRect/>
          </a:stretch>
        </p:blipFill>
        <p:spPr bwMode="auto">
          <a:xfrm>
            <a:off x="4932040" y="764704"/>
            <a:ext cx="4004302" cy="5339069"/>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251520" y="188640"/>
            <a:ext cx="7498080" cy="1143000"/>
          </a:xfrm>
        </p:spPr>
        <p:txBody>
          <a:bodyPr>
            <a:normAutofit fontScale="90000"/>
          </a:bodyPr>
          <a:lstStyle/>
          <a:p>
            <a:r>
              <a:rPr kumimoji="1" lang="zh-CN" altLang="en-US" sz="4000" b="1" dirty="0">
                <a:solidFill>
                  <a:schemeClr val="tx1"/>
                </a:solidFill>
              </a:rPr>
              <a:t>（</a:t>
            </a:r>
            <a:r>
              <a:rPr kumimoji="1" lang="en-US" altLang="zh-CN" sz="4000" b="1" dirty="0">
                <a:solidFill>
                  <a:schemeClr val="tx1"/>
                </a:solidFill>
              </a:rPr>
              <a:t>2</a:t>
            </a:r>
            <a:r>
              <a:rPr kumimoji="1" lang="zh-CN" altLang="en-US" sz="4000" b="1" dirty="0">
                <a:solidFill>
                  <a:schemeClr val="tx1"/>
                </a:solidFill>
              </a:rPr>
              <a:t>）</a:t>
            </a:r>
            <a:r>
              <a:rPr kumimoji="1" lang="zh-CN" altLang="en-US" sz="4000" b="1" dirty="0">
                <a:solidFill>
                  <a:srgbClr val="FF0000"/>
                </a:solidFill>
              </a:rPr>
              <a:t>现实原因</a:t>
            </a:r>
            <a:r>
              <a:rPr kumimoji="1" lang="zh-CN" altLang="en-US" sz="4000" b="1" dirty="0">
                <a:solidFill>
                  <a:schemeClr val="tx1"/>
                </a:solidFill>
              </a:rPr>
              <a:t> 摆脱经济危机的需要</a:t>
            </a:r>
          </a:p>
        </p:txBody>
      </p:sp>
      <p:sp>
        <p:nvSpPr>
          <p:cNvPr id="797705" name="Rectangle 9"/>
          <p:cNvSpPr>
            <a:spLocks noGrp="1" noChangeArrowheads="1"/>
          </p:cNvSpPr>
          <p:nvPr>
            <p:ph sz="quarter" idx="1"/>
          </p:nvPr>
        </p:nvSpPr>
        <p:spPr>
          <a:xfrm>
            <a:off x="251520" y="3573016"/>
            <a:ext cx="8661648" cy="1872208"/>
          </a:xfrm>
          <a:noFill/>
          <a:ln/>
        </p:spPr>
        <p:txBody>
          <a:bodyPr/>
          <a:lstStyle/>
          <a:p>
            <a:pPr>
              <a:lnSpc>
                <a:spcPct val="80000"/>
              </a:lnSpc>
            </a:pPr>
            <a:r>
              <a:rPr lang="en-US" altLang="zh-CN" sz="2400" b="1" dirty="0"/>
              <a:t>“</a:t>
            </a:r>
            <a:r>
              <a:rPr lang="zh-CN" altLang="en-US" sz="2400" b="1" dirty="0"/>
              <a:t>帝国内部现正痛切体验</a:t>
            </a:r>
            <a:r>
              <a:rPr lang="en-US" altLang="zh-CN" sz="2400" b="1" dirty="0"/>
              <a:t>……</a:t>
            </a:r>
            <a:r>
              <a:rPr lang="zh-CN" altLang="en-US" sz="2400" b="1" dirty="0"/>
              <a:t>生产力之不足，生产设备之不足，原料之不足及蓄积资本之不足。凡此均需开始新的战争，俾有所补充；而国内不稳势力之高涨，罢工之狂澜，亦需发动内外举国之战争，以期平靖”。</a:t>
            </a:r>
          </a:p>
          <a:p>
            <a:pPr>
              <a:lnSpc>
                <a:spcPct val="80000"/>
              </a:lnSpc>
            </a:pPr>
            <a:r>
              <a:rPr lang="zh-CN" altLang="en-US" sz="2400" b="1" dirty="0"/>
              <a:t>              </a:t>
            </a:r>
            <a:r>
              <a:rPr lang="en-US" altLang="zh-CN" sz="2400" b="1" dirty="0"/>
              <a:t>——</a:t>
            </a:r>
            <a:r>
              <a:rPr lang="zh-CN" altLang="en-US" sz="2400" b="1" dirty="0"/>
              <a:t>摘自三十年代日本的一秘密文件</a:t>
            </a:r>
            <a:r>
              <a:rPr lang="zh-CN" altLang="en-US" sz="2400" dirty="0"/>
              <a:t> </a:t>
            </a:r>
          </a:p>
        </p:txBody>
      </p:sp>
      <p:grpSp>
        <p:nvGrpSpPr>
          <p:cNvPr id="7" name="组合 6"/>
          <p:cNvGrpSpPr/>
          <p:nvPr/>
        </p:nvGrpSpPr>
        <p:grpSpPr>
          <a:xfrm>
            <a:off x="395536" y="1772816"/>
            <a:ext cx="1872208" cy="1440160"/>
            <a:chOff x="467544" y="1772816"/>
            <a:chExt cx="1872208" cy="1440160"/>
          </a:xfrm>
        </p:grpSpPr>
        <p:pic>
          <p:nvPicPr>
            <p:cNvPr id="797703" name="Picture 7" descr="练习1"/>
            <p:cNvPicPr>
              <a:picLocks noChangeAspect="1" noChangeArrowheads="1"/>
            </p:cNvPicPr>
            <p:nvPr/>
          </p:nvPicPr>
          <p:blipFill>
            <a:blip r:embed="rId2" cstate="print"/>
            <a:srcRect/>
            <a:stretch>
              <a:fillRect/>
            </a:stretch>
          </p:blipFill>
          <p:spPr bwMode="auto">
            <a:xfrm>
              <a:off x="467544" y="1772816"/>
              <a:ext cx="1872208" cy="1440160"/>
            </a:xfrm>
            <a:prstGeom prst="rect">
              <a:avLst/>
            </a:prstGeom>
            <a:noFill/>
          </p:spPr>
        </p:pic>
        <p:sp>
          <p:nvSpPr>
            <p:cNvPr id="797704" name="Rectangle 8" descr="信纸"/>
            <p:cNvSpPr>
              <a:spLocks noChangeArrowheads="1"/>
            </p:cNvSpPr>
            <p:nvPr/>
          </p:nvSpPr>
          <p:spPr bwMode="auto">
            <a:xfrm>
              <a:off x="920969" y="2118892"/>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611560" y="0"/>
            <a:ext cx="8064698" cy="1081088"/>
          </a:xfrm>
          <a:noFill/>
          <a:ln>
            <a:solidFill>
              <a:srgbClr val="FFFFFF"/>
            </a:solidFill>
          </a:ln>
        </p:spPr>
        <p:txBody>
          <a:bodyPr/>
          <a:lstStyle/>
          <a:p>
            <a:r>
              <a:rPr lang="en-US" altLang="zh-CN" b="1" dirty="0">
                <a:solidFill>
                  <a:schemeClr val="tx1"/>
                </a:solidFill>
                <a:ea typeface="华文新魏" pitchFamily="2" charset="-122"/>
              </a:rPr>
              <a:t>3</a:t>
            </a:r>
            <a:r>
              <a:rPr lang="zh-CN" altLang="en-US" b="1" dirty="0">
                <a:solidFill>
                  <a:schemeClr val="tx1"/>
                </a:solidFill>
                <a:ea typeface="华文新魏" pitchFamily="2" charset="-122"/>
              </a:rPr>
              <a:t>、文化建设与干部教育</a:t>
            </a:r>
          </a:p>
        </p:txBody>
      </p:sp>
      <p:sp>
        <p:nvSpPr>
          <p:cNvPr id="709639" name="Rectangle 7"/>
          <p:cNvSpPr>
            <a:spLocks noGrp="1" noChangeArrowheads="1"/>
          </p:cNvSpPr>
          <p:nvPr>
            <p:ph type="body" sz="half" idx="1"/>
          </p:nvPr>
        </p:nvSpPr>
        <p:spPr>
          <a:xfrm>
            <a:off x="395537" y="1628800"/>
            <a:ext cx="2304255" cy="4248472"/>
          </a:xfrm>
        </p:spPr>
        <p:txBody>
          <a:bodyPr>
            <a:normAutofit lnSpcReduction="10000"/>
          </a:bodyPr>
          <a:lstStyle/>
          <a:p>
            <a:r>
              <a:rPr lang="zh-CN" altLang="en-US" sz="2400" b="1" dirty="0">
                <a:latin typeface="华文新魏" pitchFamily="2" charset="-122"/>
                <a:ea typeface="华文新魏" pitchFamily="2" charset="-122"/>
              </a:rPr>
              <a:t>中国人民抗日军事政治大学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简称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抗大</a:t>
            </a:r>
            <a:r>
              <a:rPr lang="zh-CN" altLang="en-US" sz="2400" b="1" dirty="0">
                <a:latin typeface="Arial"/>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、鲁迅艺术学院</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简称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鲁艺</a:t>
            </a:r>
            <a:r>
              <a:rPr lang="zh-CN" altLang="en-US" sz="2400" b="1" dirty="0">
                <a:latin typeface="Arial"/>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等一批干部学校和专门学校创办起来</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1940</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8</a:t>
            </a:r>
            <a:r>
              <a:rPr lang="zh-CN" altLang="en-US" sz="2400" b="1" dirty="0" smtClean="0">
                <a:latin typeface="华文新魏" pitchFamily="2" charset="-122"/>
                <a:ea typeface="华文新魏" pitchFamily="2" charset="-122"/>
              </a:rPr>
              <a:t>月创办延安自然科学院。</a:t>
            </a:r>
          </a:p>
          <a:p>
            <a:endParaRPr lang="zh-CN" altLang="en-US" sz="2600" b="1" dirty="0">
              <a:latin typeface="华文新魏" pitchFamily="2" charset="-122"/>
              <a:ea typeface="华文新魏" pitchFamily="2" charset="-122"/>
            </a:endParaRPr>
          </a:p>
        </p:txBody>
      </p:sp>
      <p:pic>
        <p:nvPicPr>
          <p:cNvPr id="175105" name="Picture 1"/>
          <p:cNvPicPr>
            <a:picLocks noChangeAspect="1" noChangeArrowheads="1"/>
          </p:cNvPicPr>
          <p:nvPr/>
        </p:nvPicPr>
        <p:blipFill>
          <a:blip r:embed="rId2" cstate="print"/>
          <a:srcRect/>
          <a:stretch>
            <a:fillRect/>
          </a:stretch>
        </p:blipFill>
        <p:spPr bwMode="auto">
          <a:xfrm>
            <a:off x="2843808" y="1268760"/>
            <a:ext cx="6048672" cy="5328592"/>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09634"/>
                                        </p:tgtEl>
                                        <p:attrNameLst>
                                          <p:attrName>style.visibility</p:attrName>
                                        </p:attrNameLst>
                                      </p:cBhvr>
                                      <p:to>
                                        <p:strVal val="visible"/>
                                      </p:to>
                                    </p:set>
                                    <p:animEffect transition="in" filter="strips(downLeft)">
                                      <p:cBhvr>
                                        <p:cTn id="7" dur="2000"/>
                                        <p:tgtEl>
                                          <p:spTgt spid="70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cstate="print"/>
          <a:srcRect/>
          <a:stretch>
            <a:fillRect/>
          </a:stretch>
        </p:blipFill>
        <p:spPr bwMode="auto">
          <a:xfrm>
            <a:off x="251520" y="332656"/>
            <a:ext cx="8723445" cy="6192688"/>
          </a:xfrm>
          <a:prstGeom prst="rect">
            <a:avLst/>
          </a:prstGeom>
          <a:noFill/>
          <a:ln w="9525">
            <a:noFill/>
            <a:miter lim="800000"/>
            <a:headEnd/>
            <a:tailEnd/>
          </a:ln>
        </p:spPr>
      </p:pic>
    </p:spTree>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846931"/>
          </a:xfrm>
        </p:spPr>
        <p:txBody>
          <a:bodyPr/>
          <a:lstStyle/>
          <a:p>
            <a:r>
              <a:rPr lang="zh-CN" altLang="en-US" b="1" dirty="0" smtClean="0"/>
              <a:t>知识青年奔赴延安</a:t>
            </a:r>
            <a:endParaRPr lang="zh-CN" altLang="en-US" b="1" dirty="0"/>
          </a:p>
        </p:txBody>
      </p:sp>
      <p:pic>
        <p:nvPicPr>
          <p:cNvPr id="184322" name="Picture 2" descr="C:\Users\Lenovo\Desktop\DSC04492.JPG"/>
          <p:cNvPicPr>
            <a:picLocks noChangeAspect="1" noChangeArrowheads="1"/>
          </p:cNvPicPr>
          <p:nvPr/>
        </p:nvPicPr>
        <p:blipFill>
          <a:blip r:embed="rId2" cstate="print"/>
          <a:srcRect/>
          <a:stretch>
            <a:fillRect/>
          </a:stretch>
        </p:blipFill>
        <p:spPr bwMode="auto">
          <a:xfrm>
            <a:off x="395536" y="1340768"/>
            <a:ext cx="8173848" cy="4567610"/>
          </a:xfrm>
          <a:prstGeom prst="rect">
            <a:avLst/>
          </a:prstGeom>
          <a:noFill/>
        </p:spPr>
      </p:pic>
    </p:spTree>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7" name="Text Box 3"/>
          <p:cNvSpPr txBox="1">
            <a:spLocks noChangeArrowheads="1"/>
          </p:cNvSpPr>
          <p:nvPr/>
        </p:nvSpPr>
        <p:spPr bwMode="auto">
          <a:xfrm>
            <a:off x="395536" y="1916832"/>
            <a:ext cx="6408713" cy="647700"/>
          </a:xfrm>
          <a:prstGeom prst="rect">
            <a:avLst/>
          </a:prstGeom>
          <a:solidFill>
            <a:srgbClr val="FFFFFF"/>
          </a:solidFill>
          <a:ln w="9525">
            <a:noFill/>
            <a:miter lim="800000"/>
            <a:headEnd/>
            <a:tailEnd/>
          </a:ln>
          <a:effectLst/>
        </p:spPr>
        <p:txBody>
          <a:bodyPr anchor="ctr"/>
          <a:lstStyle/>
          <a:p>
            <a:pPr algn="l"/>
            <a:r>
              <a:rPr lang="en-US" altLang="zh-CN" sz="4000" b="1" dirty="0">
                <a:solidFill>
                  <a:schemeClr val="tx2"/>
                </a:solidFill>
              </a:rPr>
              <a:t>1</a:t>
            </a:r>
            <a:r>
              <a:rPr lang="zh-CN" altLang="en-US" sz="4000" b="1" dirty="0">
                <a:solidFill>
                  <a:schemeClr val="tx2"/>
                </a:solidFill>
              </a:rPr>
              <a:t>、抗日民主运动的开展</a:t>
            </a:r>
          </a:p>
        </p:txBody>
      </p:sp>
      <p:sp>
        <p:nvSpPr>
          <p:cNvPr id="820235" name="Rectangle 11"/>
          <p:cNvSpPr>
            <a:spLocks noChangeArrowheads="1"/>
          </p:cNvSpPr>
          <p:nvPr/>
        </p:nvSpPr>
        <p:spPr bwMode="auto">
          <a:xfrm>
            <a:off x="323528" y="260350"/>
            <a:ext cx="8229922" cy="1439863"/>
          </a:xfrm>
          <a:prstGeom prst="rect">
            <a:avLst/>
          </a:prstGeom>
          <a:noFill/>
          <a:ln w="9525">
            <a:noFill/>
            <a:miter lim="800000"/>
            <a:headEnd/>
            <a:tailEnd/>
          </a:ln>
          <a:effectLst/>
        </p:spPr>
        <p:txBody>
          <a:bodyPr/>
          <a:lstStyle/>
          <a:p>
            <a:pPr algn="l">
              <a:spcBef>
                <a:spcPct val="0"/>
              </a:spcBef>
            </a:pPr>
            <a:r>
              <a:rPr kumimoji="1" lang="zh-CN" altLang="en-US" sz="4000" b="1" dirty="0">
                <a:solidFill>
                  <a:schemeClr val="tx2"/>
                </a:solidFill>
                <a:latin typeface="华文新魏" pitchFamily="2" charset="-122"/>
                <a:ea typeface="华文新魏" pitchFamily="2" charset="-122"/>
              </a:rPr>
              <a:t>（五）推进大后方的抗日民主运动和进步文化工作</a:t>
            </a:r>
          </a:p>
        </p:txBody>
      </p:sp>
      <p:sp>
        <p:nvSpPr>
          <p:cNvPr id="820243" name="Rectangle 19"/>
          <p:cNvSpPr>
            <a:spLocks noGrp="1" noChangeArrowheads="1"/>
          </p:cNvSpPr>
          <p:nvPr>
            <p:ph sz="quarter" idx="1"/>
          </p:nvPr>
        </p:nvSpPr>
        <p:spPr>
          <a:xfrm>
            <a:off x="395536" y="3068960"/>
            <a:ext cx="5472608" cy="2808039"/>
          </a:xfrm>
          <a:noFill/>
          <a:ln/>
        </p:spPr>
        <p:txBody>
          <a:bodyPr/>
          <a:lstStyle/>
          <a:p>
            <a:r>
              <a:rPr lang="en-US" altLang="zh-CN" sz="2400" b="1" dirty="0"/>
              <a:t>1944</a:t>
            </a:r>
            <a:r>
              <a:rPr lang="zh-CN" altLang="en-US" sz="2400" b="1" dirty="0"/>
              <a:t>年</a:t>
            </a:r>
            <a:r>
              <a:rPr lang="en-US" altLang="zh-CN" sz="2400" b="1" dirty="0"/>
              <a:t>9</a:t>
            </a:r>
            <a:r>
              <a:rPr lang="zh-CN" altLang="en-US" sz="2400" b="1" dirty="0"/>
              <a:t>月，</a:t>
            </a:r>
            <a:r>
              <a:rPr lang="zh-CN" altLang="en-US" sz="2400" b="1" dirty="0">
                <a:solidFill>
                  <a:srgbClr val="FF0000"/>
                </a:solidFill>
              </a:rPr>
              <a:t>林伯渠</a:t>
            </a:r>
            <a:r>
              <a:rPr lang="zh-CN" altLang="en-US" sz="2400" b="1" dirty="0"/>
              <a:t>在国民参政会上提出废除国民党一党专政、召开各党派会议、成立民主联合政府的主张。</a:t>
            </a:r>
          </a:p>
          <a:p>
            <a:r>
              <a:rPr lang="en-US" altLang="zh-CN" sz="2400" b="1" dirty="0"/>
              <a:t>1945</a:t>
            </a:r>
            <a:r>
              <a:rPr lang="zh-CN" altLang="en-US" sz="2400" b="1" dirty="0"/>
              <a:t>年</a:t>
            </a:r>
            <a:r>
              <a:rPr lang="en-US" altLang="zh-CN" sz="2400" b="1" dirty="0"/>
              <a:t>5</a:t>
            </a:r>
            <a:r>
              <a:rPr lang="zh-CN" altLang="en-US" sz="2400" b="1" dirty="0"/>
              <a:t>月，</a:t>
            </a:r>
            <a:r>
              <a:rPr lang="zh-CN" altLang="en-US" sz="2400" b="1" dirty="0">
                <a:solidFill>
                  <a:srgbClr val="FF0000"/>
                </a:solidFill>
              </a:rPr>
              <a:t>国民党</a:t>
            </a:r>
            <a:r>
              <a:rPr lang="zh-CN" altLang="en-US" sz="2400" b="1" dirty="0"/>
              <a:t>第</a:t>
            </a:r>
            <a:r>
              <a:rPr lang="zh-CN" altLang="en-US" sz="2400" b="1" dirty="0">
                <a:solidFill>
                  <a:srgbClr val="FF0000"/>
                </a:solidFill>
              </a:rPr>
              <a:t>六</a:t>
            </a:r>
            <a:r>
              <a:rPr lang="zh-CN" altLang="en-US" sz="2400" b="1" dirty="0"/>
              <a:t>次全国代表</a:t>
            </a:r>
            <a:r>
              <a:rPr lang="zh-CN" altLang="en-US" sz="2400" b="1" dirty="0">
                <a:solidFill>
                  <a:srgbClr val="FF0000"/>
                </a:solidFill>
              </a:rPr>
              <a:t>大</a:t>
            </a:r>
            <a:r>
              <a:rPr lang="zh-CN" altLang="en-US" sz="2400" b="1" dirty="0"/>
              <a:t>会制定了抢夺人民抗战</a:t>
            </a:r>
            <a:r>
              <a:rPr lang="zh-CN" altLang="en-US" sz="2400" b="1" dirty="0" smtClean="0"/>
              <a:t>胜利</a:t>
            </a:r>
            <a:r>
              <a:rPr lang="zh-CN" altLang="en-US" sz="2400" b="1" dirty="0"/>
              <a:t>果实</a:t>
            </a:r>
            <a:r>
              <a:rPr lang="zh-CN" altLang="en-US" sz="2400" b="1" dirty="0" smtClean="0"/>
              <a:t>、</a:t>
            </a:r>
            <a:r>
              <a:rPr lang="zh-CN" altLang="en-US" sz="2400" b="1" dirty="0"/>
              <a:t>准备发动内战的反动方针。</a:t>
            </a:r>
          </a:p>
          <a:p>
            <a:endParaRPr lang="en-US" altLang="zh-CN" sz="2400" b="1" dirty="0"/>
          </a:p>
        </p:txBody>
      </p:sp>
      <p:grpSp>
        <p:nvGrpSpPr>
          <p:cNvPr id="8" name="组合 7"/>
          <p:cNvGrpSpPr/>
          <p:nvPr/>
        </p:nvGrpSpPr>
        <p:grpSpPr>
          <a:xfrm>
            <a:off x="6156325" y="2708275"/>
            <a:ext cx="2413000" cy="3157964"/>
            <a:chOff x="6156325" y="2708275"/>
            <a:chExt cx="2413000" cy="3157964"/>
          </a:xfrm>
        </p:grpSpPr>
        <p:pic>
          <p:nvPicPr>
            <p:cNvPr id="820241" name="Picture 17" descr="u=2930862768,4020164199&amp;fm=0&amp;gp=0"/>
            <p:cNvPicPr>
              <a:picLocks noChangeAspect="1" noChangeArrowheads="1"/>
            </p:cNvPicPr>
            <p:nvPr/>
          </p:nvPicPr>
          <p:blipFill>
            <a:blip r:embed="rId2" cstate="print"/>
            <a:srcRect/>
            <a:stretch>
              <a:fillRect/>
            </a:stretch>
          </p:blipFill>
          <p:spPr bwMode="auto">
            <a:xfrm>
              <a:off x="6156325" y="2708275"/>
              <a:ext cx="2413000" cy="2879725"/>
            </a:xfrm>
            <a:prstGeom prst="rect">
              <a:avLst/>
            </a:prstGeom>
            <a:noFill/>
          </p:spPr>
        </p:pic>
        <p:sp>
          <p:nvSpPr>
            <p:cNvPr id="7" name="矩形 6"/>
            <p:cNvSpPr/>
            <p:nvPr/>
          </p:nvSpPr>
          <p:spPr>
            <a:xfrm>
              <a:off x="6646440" y="5589240"/>
              <a:ext cx="1568058" cy="276999"/>
            </a:xfrm>
            <a:prstGeom prst="rect">
              <a:avLst/>
            </a:prstGeom>
          </p:spPr>
          <p:txBody>
            <a:bodyPr wrap="none">
              <a:spAutoFit/>
            </a:bodyPr>
            <a:lstStyle/>
            <a:p>
              <a:pPr lvl="0" algn="ctr">
                <a:spcBef>
                  <a:spcPct val="0"/>
                </a:spcBef>
              </a:pPr>
              <a:r>
                <a:rPr lang="zh-CN" altLang="en-US" sz="1200" b="1" dirty="0" smtClean="0">
                  <a:solidFill>
                    <a:srgbClr val="002060"/>
                  </a:solidFill>
                </a:rPr>
                <a:t>林伯渠</a:t>
              </a:r>
              <a:r>
                <a:rPr lang="en-US" altLang="zh-CN" sz="1200" b="1" dirty="0" smtClean="0">
                  <a:solidFill>
                    <a:srgbClr val="002060"/>
                  </a:solidFill>
                </a:rPr>
                <a:t>(1886--1960</a:t>
              </a:r>
              <a:r>
                <a:rPr lang="zh-CN" altLang="en-US" sz="1200" b="1" dirty="0" smtClean="0">
                  <a:solidFill>
                    <a:srgbClr val="002060"/>
                  </a:solidFill>
                </a:rPr>
                <a:t>） </a:t>
              </a:r>
              <a:endParaRPr lang="zh-CN" altLang="en-US" sz="1200" b="1" dirty="0">
                <a:solidFill>
                  <a:srgbClr val="002060"/>
                </a:solidFill>
              </a:endParaRPr>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20227"/>
                                        </p:tgtEl>
                                        <p:attrNameLst>
                                          <p:attrName>style.visibility</p:attrName>
                                        </p:attrNameLst>
                                      </p:cBhvr>
                                      <p:to>
                                        <p:strVal val="visible"/>
                                      </p:to>
                                    </p:set>
                                    <p:animEffect transition="in" filter="wedge">
                                      <p:cBhvr>
                                        <p:cTn id="7" dur="500"/>
                                        <p:tgtEl>
                                          <p:spTgt spid="82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5" name="Text Box 5"/>
          <p:cNvSpPr txBox="1">
            <a:spLocks noChangeArrowheads="1"/>
          </p:cNvSpPr>
          <p:nvPr/>
        </p:nvSpPr>
        <p:spPr bwMode="auto">
          <a:xfrm>
            <a:off x="251520" y="332656"/>
            <a:ext cx="7561213" cy="576263"/>
          </a:xfrm>
          <a:prstGeom prst="rect">
            <a:avLst/>
          </a:prstGeom>
          <a:solidFill>
            <a:srgbClr val="FFFFFF"/>
          </a:solidFill>
          <a:ln w="9525">
            <a:noFill/>
            <a:miter lim="800000"/>
            <a:headEnd/>
            <a:tailEnd/>
          </a:ln>
          <a:effectLst/>
        </p:spPr>
        <p:txBody>
          <a:bodyPr anchor="ctr"/>
          <a:lstStyle/>
          <a:p>
            <a:r>
              <a:rPr lang="en-US" altLang="zh-CN" sz="4000" b="1" dirty="0">
                <a:solidFill>
                  <a:schemeClr val="tx2"/>
                </a:solidFill>
              </a:rPr>
              <a:t>2</a:t>
            </a:r>
            <a:r>
              <a:rPr lang="zh-CN" altLang="en-US" sz="4000" b="1" dirty="0">
                <a:solidFill>
                  <a:schemeClr val="tx2"/>
                </a:solidFill>
              </a:rPr>
              <a:t>、抗战文化工作的开展</a:t>
            </a:r>
          </a:p>
        </p:txBody>
      </p:sp>
      <p:grpSp>
        <p:nvGrpSpPr>
          <p:cNvPr id="7" name="组合 6"/>
          <p:cNvGrpSpPr/>
          <p:nvPr/>
        </p:nvGrpSpPr>
        <p:grpSpPr>
          <a:xfrm>
            <a:off x="4139952" y="2060848"/>
            <a:ext cx="4608512" cy="3589367"/>
            <a:chOff x="4139952" y="2060848"/>
            <a:chExt cx="4608512" cy="3589367"/>
          </a:xfrm>
        </p:grpSpPr>
        <p:pic>
          <p:nvPicPr>
            <p:cNvPr id="819211" name="Picture 11" descr="0614_1481942年，重庆《新华日报》编辑部的工作人员在进行整风学习。">
              <a:hlinkClick r:id="rId2"/>
            </p:cNvPr>
            <p:cNvPicPr>
              <a:picLocks noChangeAspect="1" noChangeArrowheads="1"/>
            </p:cNvPicPr>
            <p:nvPr/>
          </p:nvPicPr>
          <p:blipFill>
            <a:blip r:embed="rId3" cstate="print"/>
            <a:srcRect/>
            <a:stretch>
              <a:fillRect/>
            </a:stretch>
          </p:blipFill>
          <p:spPr bwMode="auto">
            <a:xfrm>
              <a:off x="4139952" y="2060848"/>
              <a:ext cx="4608512" cy="3240360"/>
            </a:xfrm>
            <a:prstGeom prst="rect">
              <a:avLst/>
            </a:prstGeom>
            <a:noFill/>
          </p:spPr>
        </p:pic>
        <p:sp>
          <p:nvSpPr>
            <p:cNvPr id="819212" name="Rectangle 12"/>
            <p:cNvSpPr>
              <a:spLocks noChangeArrowheads="1"/>
            </p:cNvSpPr>
            <p:nvPr/>
          </p:nvSpPr>
          <p:spPr bwMode="auto">
            <a:xfrm>
              <a:off x="5652121" y="5373216"/>
              <a:ext cx="1656183" cy="276999"/>
            </a:xfrm>
            <a:prstGeom prst="rect">
              <a:avLst/>
            </a:prstGeom>
            <a:solidFill>
              <a:schemeClr val="bg1"/>
            </a:solidFill>
            <a:ln w="9525">
              <a:noFill/>
              <a:miter lim="800000"/>
              <a:headEnd/>
              <a:tailEnd/>
            </a:ln>
            <a:effectLst/>
          </p:spPr>
          <p:txBody>
            <a:bodyPr wrap="square">
              <a:spAutoFit/>
            </a:bodyPr>
            <a:lstStyle/>
            <a:p>
              <a:pPr eaLnBrk="0" hangingPunct="0">
                <a:spcBef>
                  <a:spcPct val="0"/>
                </a:spcBef>
              </a:pPr>
              <a:r>
                <a:rPr kumimoji="1" lang="en-US" altLang="zh-CN" sz="1200" b="1" dirty="0">
                  <a:latin typeface="+mn-ea"/>
                </a:rPr>
                <a:t>《</a:t>
              </a:r>
              <a:r>
                <a:rPr kumimoji="1" lang="zh-CN" altLang="en-US" sz="1200" b="1" dirty="0">
                  <a:latin typeface="+mn-ea"/>
                </a:rPr>
                <a:t>新华日报</a:t>
              </a:r>
              <a:r>
                <a:rPr kumimoji="1" lang="en-US" altLang="zh-CN" sz="1200" b="1" dirty="0">
                  <a:latin typeface="+mn-ea"/>
                </a:rPr>
                <a:t>》 </a:t>
              </a:r>
              <a:r>
                <a:rPr kumimoji="1" lang="zh-CN" altLang="en-US" sz="1200" b="1" dirty="0">
                  <a:latin typeface="+mn-ea"/>
                </a:rPr>
                <a:t>编辑部</a:t>
              </a:r>
            </a:p>
          </p:txBody>
        </p:sp>
      </p:grpSp>
      <p:sp>
        <p:nvSpPr>
          <p:cNvPr id="819217" name="Rectangle 17"/>
          <p:cNvSpPr>
            <a:spLocks noGrp="1" noChangeArrowheads="1"/>
          </p:cNvSpPr>
          <p:nvPr>
            <p:ph sz="quarter" idx="1"/>
          </p:nvPr>
        </p:nvSpPr>
        <p:spPr>
          <a:xfrm>
            <a:off x="395536" y="1556792"/>
            <a:ext cx="3384376" cy="4458717"/>
          </a:xfrm>
          <a:noFill/>
          <a:ln/>
        </p:spPr>
        <p:txBody>
          <a:bodyPr/>
          <a:lstStyle/>
          <a:p>
            <a:pPr>
              <a:lnSpc>
                <a:spcPct val="90000"/>
              </a:lnSpc>
            </a:pPr>
            <a:r>
              <a:rPr lang="zh-CN" altLang="en-US" sz="2400" b="1" dirty="0"/>
              <a:t>在中共的推动和影响下，</a:t>
            </a:r>
            <a:r>
              <a:rPr lang="zh-CN" altLang="en-US" sz="2400" b="1" dirty="0">
                <a:solidFill>
                  <a:srgbClr val="FF0000"/>
                </a:solidFill>
              </a:rPr>
              <a:t>文化界各抗敌协会</a:t>
            </a:r>
            <a:r>
              <a:rPr lang="zh-CN" altLang="en-US" sz="2400" b="1" dirty="0"/>
              <a:t>相继成立，成为文化界广泛的抗日民族统一战线建立的重要标志。</a:t>
            </a:r>
          </a:p>
          <a:p>
            <a:pPr>
              <a:lnSpc>
                <a:spcPct val="90000"/>
              </a:lnSpc>
            </a:pPr>
            <a:r>
              <a:rPr lang="zh-CN" altLang="en-US" sz="2400" b="1" dirty="0"/>
              <a:t>文化界提出了“</a:t>
            </a:r>
            <a:r>
              <a:rPr lang="zh-CN" altLang="en-US" sz="2400" b="1" dirty="0">
                <a:solidFill>
                  <a:srgbClr val="FF0000"/>
                </a:solidFill>
              </a:rPr>
              <a:t>抗战、团结、民主</a:t>
            </a:r>
            <a:r>
              <a:rPr lang="zh-CN" altLang="en-US" sz="2400" b="1" dirty="0"/>
              <a:t>”为文艺创作的三大目标。</a:t>
            </a:r>
          </a:p>
          <a:p>
            <a:pPr>
              <a:lnSpc>
                <a:spcPct val="90000"/>
              </a:lnSpc>
            </a:pPr>
            <a:r>
              <a:rPr lang="en-US" altLang="zh-CN" sz="2400" b="1" dirty="0">
                <a:solidFill>
                  <a:srgbClr val="FF0000"/>
                </a:solidFill>
              </a:rPr>
              <a:t>《</a:t>
            </a:r>
            <a:r>
              <a:rPr lang="zh-CN" altLang="en-US" sz="2400" b="1" dirty="0">
                <a:solidFill>
                  <a:srgbClr val="FF0000"/>
                </a:solidFill>
              </a:rPr>
              <a:t>新华日报</a:t>
            </a:r>
            <a:r>
              <a:rPr lang="en-US" altLang="zh-CN" sz="2400" b="1" dirty="0">
                <a:solidFill>
                  <a:srgbClr val="FF0000"/>
                </a:solidFill>
              </a:rPr>
              <a:t>》</a:t>
            </a:r>
            <a:r>
              <a:rPr lang="zh-CN" altLang="en-US" sz="2400" b="1" dirty="0">
                <a:solidFill>
                  <a:srgbClr val="FF0000"/>
                </a:solidFill>
              </a:rPr>
              <a:t>、</a:t>
            </a:r>
            <a:r>
              <a:rPr lang="en-US" altLang="zh-CN" sz="2400" b="1" dirty="0">
                <a:solidFill>
                  <a:srgbClr val="FF0000"/>
                </a:solidFill>
              </a:rPr>
              <a:t>《</a:t>
            </a:r>
            <a:r>
              <a:rPr lang="zh-CN" altLang="en-US" sz="2400" b="1" dirty="0">
                <a:solidFill>
                  <a:srgbClr val="FF0000"/>
                </a:solidFill>
              </a:rPr>
              <a:t>群众</a:t>
            </a:r>
            <a:r>
              <a:rPr lang="en-US" altLang="zh-CN" sz="2400" b="1" dirty="0">
                <a:solidFill>
                  <a:srgbClr val="FF0000"/>
                </a:solidFill>
              </a:rPr>
              <a:t>》</a:t>
            </a:r>
            <a:r>
              <a:rPr lang="zh-CN" altLang="en-US" sz="2400" b="1" dirty="0"/>
              <a:t>周刊及时宣传党的主张</a:t>
            </a:r>
            <a:r>
              <a:rPr lang="zh-CN" altLang="en-US" sz="2800" b="1" dirty="0"/>
              <a:t>。</a:t>
            </a:r>
            <a:endParaRPr lang="zh-CN" altLang="en-US" sz="3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205"/>
                                        </p:tgtEl>
                                        <p:attrNameLst>
                                          <p:attrName>style.visibility</p:attrName>
                                        </p:attrNameLst>
                                      </p:cBhvr>
                                      <p:to>
                                        <p:strVal val="visible"/>
                                      </p:to>
                                    </p:set>
                                    <p:animEffect transition="in" filter="slide(fromBottom)">
                                      <p:cBhvr>
                                        <p:cTn id="7" dur="500"/>
                                        <p:tgtEl>
                                          <p:spTgt spid="81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93" name="Rectangle 13"/>
          <p:cNvSpPr>
            <a:spLocks noGrp="1" noChangeArrowheads="1"/>
          </p:cNvSpPr>
          <p:nvPr>
            <p:ph type="title"/>
          </p:nvPr>
        </p:nvSpPr>
        <p:spPr>
          <a:xfrm>
            <a:off x="179512" y="188641"/>
            <a:ext cx="8517632" cy="1008112"/>
          </a:xfrm>
          <a:noFill/>
          <a:ln/>
        </p:spPr>
        <p:txBody>
          <a:bodyPr/>
          <a:lstStyle/>
          <a:p>
            <a:r>
              <a:rPr kumimoji="1" lang="zh-CN" altLang="en-US" sz="3800" b="1" dirty="0"/>
              <a:t>（六）中国共产党的自身建设</a:t>
            </a:r>
          </a:p>
        </p:txBody>
      </p:sp>
      <p:sp>
        <p:nvSpPr>
          <p:cNvPr id="353299" name="Rectangle 19"/>
          <p:cNvSpPr>
            <a:spLocks noGrp="1" noChangeArrowheads="1"/>
          </p:cNvSpPr>
          <p:nvPr>
            <p:ph sz="quarter" idx="1"/>
          </p:nvPr>
        </p:nvSpPr>
        <p:spPr>
          <a:xfrm>
            <a:off x="395536" y="2996952"/>
            <a:ext cx="4259585" cy="2664296"/>
          </a:xfrm>
          <a:noFill/>
          <a:ln/>
        </p:spPr>
        <p:txBody>
          <a:bodyPr>
            <a:normAutofit/>
          </a:bodyPr>
          <a:lstStyle/>
          <a:p>
            <a:pPr>
              <a:lnSpc>
                <a:spcPct val="80000"/>
              </a:lnSpc>
            </a:pPr>
            <a:r>
              <a:rPr lang="en-US" altLang="zh-CN" sz="2400" b="1" dirty="0"/>
              <a:t>1938 </a:t>
            </a:r>
            <a:r>
              <a:rPr lang="zh-CN" altLang="en-US" sz="2400" b="1" dirty="0"/>
              <a:t>年</a:t>
            </a:r>
            <a:r>
              <a:rPr lang="en-US" altLang="zh-CN" sz="2400" b="1" dirty="0"/>
              <a:t>9 </a:t>
            </a:r>
            <a:r>
              <a:rPr lang="zh-CN" altLang="en-US" sz="2400" b="1" dirty="0"/>
              <a:t>月</a:t>
            </a:r>
            <a:r>
              <a:rPr lang="en-US" altLang="zh-CN" sz="2400" b="1" dirty="0"/>
              <a:t>, </a:t>
            </a:r>
            <a:r>
              <a:rPr lang="zh-CN" altLang="en-US" sz="2400" b="1" dirty="0"/>
              <a:t>中国共产党在延安召开了六届六中全会</a:t>
            </a:r>
            <a:r>
              <a:rPr lang="en-US" altLang="zh-CN" sz="2400" b="1" dirty="0"/>
              <a:t>, </a:t>
            </a:r>
            <a:r>
              <a:rPr lang="zh-CN" altLang="en-US" sz="2400" b="1" dirty="0"/>
              <a:t>毛泽东明确提出“</a:t>
            </a:r>
            <a:r>
              <a:rPr lang="zh-CN" altLang="en-US" sz="2400" b="1" dirty="0">
                <a:solidFill>
                  <a:srgbClr val="FF0000"/>
                </a:solidFill>
              </a:rPr>
              <a:t>马克思主义的中国化</a:t>
            </a:r>
            <a:r>
              <a:rPr lang="zh-CN" altLang="en-US" sz="2400" b="1" dirty="0"/>
              <a:t>” 这个命题 。</a:t>
            </a:r>
          </a:p>
          <a:p>
            <a:pPr>
              <a:lnSpc>
                <a:spcPct val="80000"/>
              </a:lnSpc>
            </a:pPr>
            <a:r>
              <a:rPr lang="zh-CN" altLang="en-US" sz="2400" b="1" dirty="0"/>
              <a:t>全会基本上纠正了王明右倾错误，进一步确立了毛泽东在全党的领导地位。</a:t>
            </a:r>
            <a:endParaRPr lang="zh-CN" altLang="en-US" sz="2400" dirty="0"/>
          </a:p>
        </p:txBody>
      </p:sp>
      <p:grpSp>
        <p:nvGrpSpPr>
          <p:cNvPr id="8" name="组合 7"/>
          <p:cNvGrpSpPr/>
          <p:nvPr/>
        </p:nvGrpSpPr>
        <p:grpSpPr>
          <a:xfrm>
            <a:off x="5076056" y="2780928"/>
            <a:ext cx="3665140" cy="3301335"/>
            <a:chOff x="5076056" y="2780928"/>
            <a:chExt cx="3665140" cy="3301335"/>
          </a:xfrm>
        </p:grpSpPr>
        <p:pic>
          <p:nvPicPr>
            <p:cNvPr id="353291" name="Picture 11" descr="4dfb0ce67b16558aba420cb2004628f4">
              <a:hlinkClick r:id="rId3"/>
            </p:cNvPr>
            <p:cNvPicPr>
              <a:picLocks noChangeAspect="1" noChangeArrowheads="1"/>
            </p:cNvPicPr>
            <p:nvPr/>
          </p:nvPicPr>
          <p:blipFill>
            <a:blip r:embed="rId4" cstate="print"/>
            <a:srcRect/>
            <a:stretch>
              <a:fillRect/>
            </a:stretch>
          </p:blipFill>
          <p:spPr bwMode="auto">
            <a:xfrm>
              <a:off x="5076056" y="2780928"/>
              <a:ext cx="3665140" cy="3009900"/>
            </a:xfrm>
            <a:prstGeom prst="rect">
              <a:avLst/>
            </a:prstGeom>
            <a:noFill/>
          </p:spPr>
        </p:pic>
        <p:sp>
          <p:nvSpPr>
            <p:cNvPr id="353292" name="Rectangle 12"/>
            <p:cNvSpPr>
              <a:spLocks noChangeArrowheads="1"/>
            </p:cNvSpPr>
            <p:nvPr/>
          </p:nvSpPr>
          <p:spPr bwMode="auto">
            <a:xfrm>
              <a:off x="6156176" y="5805264"/>
              <a:ext cx="1440160" cy="276999"/>
            </a:xfrm>
            <a:prstGeom prst="rect">
              <a:avLst/>
            </a:prstGeom>
            <a:solidFill>
              <a:schemeClr val="bg1"/>
            </a:solidFill>
            <a:ln w="9525">
              <a:noFill/>
              <a:miter lim="800000"/>
              <a:headEnd/>
              <a:tailEnd/>
            </a:ln>
            <a:effectLst/>
          </p:spPr>
          <p:txBody>
            <a:bodyPr wrap="square">
              <a:spAutoFit/>
            </a:bodyPr>
            <a:lstStyle/>
            <a:p>
              <a:pPr>
                <a:spcBef>
                  <a:spcPct val="0"/>
                </a:spcBef>
              </a:pPr>
              <a:r>
                <a:rPr lang="zh-CN" altLang="en-US" sz="1200" b="1" dirty="0">
                  <a:latin typeface="华文新魏" pitchFamily="2" charset="-122"/>
                  <a:ea typeface="华文新魏" pitchFamily="2" charset="-122"/>
                </a:rPr>
                <a:t>六届六中全会旧址</a:t>
              </a:r>
            </a:p>
          </p:txBody>
        </p:sp>
      </p:grpSp>
      <p:sp>
        <p:nvSpPr>
          <p:cNvPr id="353300" name="Rectangle 20"/>
          <p:cNvSpPr>
            <a:spLocks noChangeArrowheads="1"/>
          </p:cNvSpPr>
          <p:nvPr/>
        </p:nvSpPr>
        <p:spPr bwMode="auto">
          <a:xfrm>
            <a:off x="179512" y="1341438"/>
            <a:ext cx="8445376" cy="1139825"/>
          </a:xfrm>
          <a:prstGeom prst="rect">
            <a:avLst/>
          </a:prstGeom>
          <a:noFill/>
          <a:ln/>
        </p:spPr>
        <p:txBody>
          <a:bodyPr anchor="ctr">
            <a:noAutofit/>
          </a:bodyPr>
          <a:lstStyle/>
          <a:p>
            <a:pPr>
              <a:spcBef>
                <a:spcPct val="0"/>
              </a:spcBef>
            </a:pPr>
            <a:r>
              <a:rPr kumimoji="1" lang="en-US" altLang="zh-CN" sz="36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1</a:t>
            </a:r>
            <a:r>
              <a:rPr kumimoji="1" lang="zh-CN" altLang="en-US" sz="36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、“马克思主义的中国化” 命题的提出</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9" name="Rectangle 3"/>
          <p:cNvSpPr>
            <a:spLocks noGrp="1" noChangeArrowheads="1"/>
          </p:cNvSpPr>
          <p:nvPr>
            <p:ph sz="quarter" idx="1"/>
          </p:nvPr>
        </p:nvSpPr>
        <p:spPr>
          <a:xfrm>
            <a:off x="457200" y="2060848"/>
            <a:ext cx="8229600" cy="3456384"/>
          </a:xfrm>
        </p:spPr>
        <p:txBody>
          <a:bodyPr>
            <a:normAutofit/>
          </a:bodyPr>
          <a:lstStyle/>
          <a:p>
            <a:pPr>
              <a:lnSpc>
                <a:spcPct val="80000"/>
              </a:lnSpc>
            </a:pPr>
            <a:r>
              <a:rPr lang="en-US" altLang="zh-CN" sz="2400" b="1" dirty="0"/>
              <a:t>“</a:t>
            </a:r>
            <a:r>
              <a:rPr lang="zh-CN" altLang="en-US" sz="2400" b="1" dirty="0"/>
              <a:t>离开中国特点来谈马克思主义，只是抽象的空洞的马克思主义。因此，马克思主义的中国化</a:t>
            </a:r>
            <a:r>
              <a:rPr lang="en-US" altLang="zh-CN" sz="2400" b="1" dirty="0"/>
              <a:t>,</a:t>
            </a:r>
            <a:r>
              <a:rPr lang="zh-CN" altLang="en-US" sz="2400" b="1" dirty="0"/>
              <a:t>使之在其每一表现中带着中国的特性，即是说，按照中国的特点去应用它，成为全党亟待了解并亟须解决的问题。”</a:t>
            </a:r>
          </a:p>
          <a:p>
            <a:pPr>
              <a:lnSpc>
                <a:spcPct val="80000"/>
              </a:lnSpc>
            </a:pPr>
            <a:r>
              <a:rPr lang="zh-CN" altLang="en-US" sz="2400" b="1" dirty="0"/>
              <a:t>“洋八股必须废止，空洞抽象的调头必须少唱，教条主义必须休息，而代替之以新鲜活泼的，为中国老百姓所喜闻乐见的中国作风与中国气派。”</a:t>
            </a:r>
          </a:p>
          <a:p>
            <a:pPr>
              <a:lnSpc>
                <a:spcPct val="80000"/>
              </a:lnSpc>
            </a:pPr>
            <a:r>
              <a:rPr lang="zh-CN" altLang="en-US" sz="2400" b="1" dirty="0"/>
              <a:t>                              </a:t>
            </a:r>
            <a:r>
              <a:rPr lang="en-US" altLang="zh-CN" sz="2400" b="1" dirty="0" smtClean="0"/>
              <a:t>----</a:t>
            </a:r>
            <a:r>
              <a:rPr lang="zh-CN" altLang="en-US" sz="2400" b="1" dirty="0" smtClean="0"/>
              <a:t>毛泽东</a:t>
            </a:r>
            <a:r>
              <a:rPr lang="en-US" altLang="zh-CN" sz="2400" b="1" dirty="0"/>
              <a:t>《</a:t>
            </a:r>
            <a:r>
              <a:rPr lang="zh-CN" altLang="en-US" sz="2400" b="1" dirty="0"/>
              <a:t>论新阶段</a:t>
            </a:r>
            <a:r>
              <a:rPr lang="en-US" altLang="zh-CN" sz="2400" b="1" dirty="0"/>
              <a:t>》</a:t>
            </a:r>
            <a:r>
              <a:rPr lang="zh-CN" altLang="en-US" sz="2400" b="1" dirty="0"/>
              <a:t>（</a:t>
            </a:r>
            <a:r>
              <a:rPr lang="en-US" altLang="zh-CN" sz="2400" b="1" dirty="0"/>
              <a:t>1938</a:t>
            </a:r>
            <a:r>
              <a:rPr lang="zh-CN" altLang="en-US" sz="2400" b="1" dirty="0"/>
              <a:t>年）</a:t>
            </a:r>
            <a:r>
              <a:rPr lang="zh-CN" altLang="en-US" sz="2400" dirty="0"/>
              <a:t> </a:t>
            </a:r>
          </a:p>
        </p:txBody>
      </p:sp>
      <p:grpSp>
        <p:nvGrpSpPr>
          <p:cNvPr id="5" name="组合 4"/>
          <p:cNvGrpSpPr/>
          <p:nvPr/>
        </p:nvGrpSpPr>
        <p:grpSpPr>
          <a:xfrm>
            <a:off x="323528" y="116632"/>
            <a:ext cx="1950879" cy="1447800"/>
            <a:chOff x="1907704" y="2060848"/>
            <a:chExt cx="1950879" cy="1447800"/>
          </a:xfrm>
        </p:grpSpPr>
        <p:pic>
          <p:nvPicPr>
            <p:cNvPr id="6" name="Picture 4" descr="练习1"/>
            <p:cNvPicPr>
              <a:picLocks noChangeAspect="1" noChangeArrowheads="1"/>
            </p:cNvPicPr>
            <p:nvPr/>
          </p:nvPicPr>
          <p:blipFill>
            <a:blip r:embed="rId2" cstate="print"/>
            <a:srcRect/>
            <a:stretch>
              <a:fillRect/>
            </a:stretch>
          </p:blipFill>
          <p:spPr bwMode="auto">
            <a:xfrm>
              <a:off x="1907704" y="2060848"/>
              <a:ext cx="1950879" cy="1447800"/>
            </a:xfrm>
            <a:prstGeom prst="rect">
              <a:avLst/>
            </a:prstGeom>
            <a:noFill/>
          </p:spPr>
        </p:pic>
        <p:sp>
          <p:nvSpPr>
            <p:cNvPr id="7"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3" name="Rectangle 5"/>
          <p:cNvSpPr>
            <a:spLocks noGrp="1" noChangeArrowheads="1"/>
          </p:cNvSpPr>
          <p:nvPr>
            <p:ph type="title"/>
          </p:nvPr>
        </p:nvSpPr>
        <p:spPr>
          <a:xfrm>
            <a:off x="323528" y="188640"/>
            <a:ext cx="7498080" cy="1143000"/>
          </a:xfrm>
          <a:noFill/>
          <a:ln/>
        </p:spPr>
        <p:txBody>
          <a:bodyPr>
            <a:normAutofit/>
          </a:bodyPr>
          <a:lstStyle/>
          <a:p>
            <a:r>
              <a:rPr lang="en-US" altLang="zh-CN" b="1" dirty="0"/>
              <a:t>2</a:t>
            </a:r>
            <a:r>
              <a:rPr lang="zh-CN" altLang="en-US" b="1" dirty="0"/>
              <a:t>、新民主主义理论的系统阐明</a:t>
            </a:r>
          </a:p>
        </p:txBody>
      </p:sp>
      <p:sp>
        <p:nvSpPr>
          <p:cNvPr id="1061891" name="Rectangle 3"/>
          <p:cNvSpPr>
            <a:spLocks noGrp="1" noChangeArrowheads="1"/>
          </p:cNvSpPr>
          <p:nvPr>
            <p:ph sz="quarter" idx="1"/>
          </p:nvPr>
        </p:nvSpPr>
        <p:spPr>
          <a:xfrm>
            <a:off x="4644008" y="2276872"/>
            <a:ext cx="4043362" cy="3379267"/>
          </a:xfrm>
        </p:spPr>
        <p:txBody>
          <a:bodyPr>
            <a:normAutofit/>
          </a:bodyPr>
          <a:lstStyle/>
          <a:p>
            <a:r>
              <a:rPr lang="zh-CN" altLang="en-US" sz="2400" b="1" dirty="0">
                <a:solidFill>
                  <a:schemeClr val="tx2"/>
                </a:solidFill>
                <a:latin typeface="华文新魏" pitchFamily="2" charset="-122"/>
                <a:ea typeface="华文新魏" pitchFamily="2" charset="-122"/>
              </a:rPr>
              <a:t>在</a:t>
            </a:r>
            <a:r>
              <a:rPr lang="en-US" altLang="zh-CN" sz="2400" b="1" dirty="0">
                <a:solidFill>
                  <a:schemeClr val="tx2"/>
                </a:solidFill>
                <a:latin typeface="华文新魏" pitchFamily="2" charset="-122"/>
                <a:ea typeface="华文新魏" pitchFamily="2" charset="-122"/>
              </a:rPr>
              <a:t>20</a:t>
            </a:r>
            <a:r>
              <a:rPr lang="zh-CN" altLang="en-US" sz="2400" b="1" dirty="0">
                <a:solidFill>
                  <a:schemeClr val="tx2"/>
                </a:solidFill>
                <a:latin typeface="华文新魏" pitchFamily="2" charset="-122"/>
                <a:ea typeface="华文新魏" pitchFamily="2" charset="-122"/>
              </a:rPr>
              <a:t>世纪</a:t>
            </a:r>
            <a:r>
              <a:rPr lang="en-US" altLang="zh-CN" sz="2400" b="1" dirty="0">
                <a:solidFill>
                  <a:schemeClr val="tx2"/>
                </a:solidFill>
                <a:latin typeface="华文新魏" pitchFamily="2" charset="-122"/>
                <a:ea typeface="华文新魏" pitchFamily="2" charset="-122"/>
              </a:rPr>
              <a:t>30</a:t>
            </a:r>
            <a:r>
              <a:rPr lang="zh-CN" altLang="en-US" sz="2400" b="1" dirty="0">
                <a:solidFill>
                  <a:schemeClr val="tx2"/>
                </a:solidFill>
                <a:latin typeface="华文新魏" pitchFamily="2" charset="-122"/>
                <a:ea typeface="华文新魏" pitchFamily="2" charset="-122"/>
              </a:rPr>
              <a:t>年代后期和</a:t>
            </a:r>
            <a:r>
              <a:rPr lang="en-US" altLang="zh-CN" sz="2400" b="1" dirty="0">
                <a:solidFill>
                  <a:schemeClr val="tx2"/>
                </a:solidFill>
                <a:latin typeface="华文新魏" pitchFamily="2" charset="-122"/>
                <a:ea typeface="华文新魏" pitchFamily="2" charset="-122"/>
              </a:rPr>
              <a:t>40</a:t>
            </a:r>
            <a:r>
              <a:rPr lang="zh-CN" altLang="en-US" sz="2400" b="1" dirty="0">
                <a:solidFill>
                  <a:schemeClr val="tx2"/>
                </a:solidFill>
                <a:latin typeface="华文新魏" pitchFamily="2" charset="-122"/>
                <a:ea typeface="华文新魏" pitchFamily="2" charset="-122"/>
              </a:rPr>
              <a:t>年代前期，毛泽东撰写了</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共产党人</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发刊词</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中国革命和中国共产党</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新民主主义论</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等一批重要的理论著作，创立了新民主主义理论。</a:t>
            </a:r>
            <a:endParaRPr lang="zh-CN" altLang="en-US" sz="2400" dirty="0">
              <a:solidFill>
                <a:schemeClr val="tx2"/>
              </a:solidFill>
              <a:latin typeface="华文新魏" pitchFamily="2" charset="-122"/>
              <a:ea typeface="华文新魏" pitchFamily="2" charset="-122"/>
            </a:endParaRPr>
          </a:p>
        </p:txBody>
      </p:sp>
      <p:grpSp>
        <p:nvGrpSpPr>
          <p:cNvPr id="6" name="组合 5"/>
          <p:cNvGrpSpPr/>
          <p:nvPr/>
        </p:nvGrpSpPr>
        <p:grpSpPr>
          <a:xfrm>
            <a:off x="467544" y="1628800"/>
            <a:ext cx="3521968" cy="4608513"/>
            <a:chOff x="467544" y="1628800"/>
            <a:chExt cx="3521968" cy="4608513"/>
          </a:xfrm>
        </p:grpSpPr>
        <p:sp>
          <p:nvSpPr>
            <p:cNvPr id="1061895" name="Rectangle 7"/>
            <p:cNvSpPr>
              <a:spLocks noChangeArrowheads="1"/>
            </p:cNvSpPr>
            <p:nvPr/>
          </p:nvSpPr>
          <p:spPr bwMode="auto">
            <a:xfrm>
              <a:off x="1619251" y="5949951"/>
              <a:ext cx="1656606" cy="28736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r>
                <a:rPr lang="zh-CN" altLang="en-US" sz="1200" b="1" dirty="0">
                  <a:latin typeface="华文新魏" pitchFamily="2" charset="-122"/>
                  <a:ea typeface="华文新魏" pitchFamily="2" charset="-122"/>
                </a:rPr>
                <a:t>毛泽东（</a:t>
              </a:r>
              <a:r>
                <a:rPr lang="en-US" altLang="zh-CN" sz="1200" b="1" dirty="0">
                  <a:latin typeface="华文新魏" pitchFamily="2" charset="-122"/>
                  <a:ea typeface="华文新魏" pitchFamily="2" charset="-122"/>
                </a:rPr>
                <a:t>1893--1976</a:t>
              </a:r>
              <a:r>
                <a:rPr lang="zh-CN" altLang="en-US" sz="1200" b="1" dirty="0">
                  <a:latin typeface="华文新魏" pitchFamily="2" charset="-122"/>
                  <a:ea typeface="华文新魏" pitchFamily="2" charset="-122"/>
                </a:rPr>
                <a:t>）</a:t>
              </a:r>
            </a:p>
          </p:txBody>
        </p:sp>
        <p:pic>
          <p:nvPicPr>
            <p:cNvPr id="1061896" name="Picture 8" descr="pic_201151982835"/>
            <p:cNvPicPr>
              <a:picLocks noChangeAspect="1" noChangeArrowheads="1"/>
            </p:cNvPicPr>
            <p:nvPr/>
          </p:nvPicPr>
          <p:blipFill>
            <a:blip r:embed="rId2" cstate="print"/>
            <a:srcRect/>
            <a:stretch>
              <a:fillRect/>
            </a:stretch>
          </p:blipFill>
          <p:spPr bwMode="auto">
            <a:xfrm>
              <a:off x="467544" y="1628800"/>
              <a:ext cx="3521968" cy="4194077"/>
            </a:xfrm>
            <a:prstGeom prst="rect">
              <a:avLst/>
            </a:prstGeom>
            <a:noFill/>
          </p:spPr>
        </p:pic>
      </p:gr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7" name="Rectangle 9"/>
          <p:cNvSpPr>
            <a:spLocks noGrp="1" noChangeArrowheads="1"/>
          </p:cNvSpPr>
          <p:nvPr>
            <p:ph type="title"/>
          </p:nvPr>
        </p:nvSpPr>
        <p:spPr>
          <a:xfrm>
            <a:off x="251520" y="188640"/>
            <a:ext cx="7498080" cy="1143000"/>
          </a:xfrm>
          <a:noFill/>
          <a:ln/>
        </p:spPr>
        <p:txBody>
          <a:bodyPr/>
          <a:lstStyle/>
          <a:p>
            <a:r>
              <a:rPr kumimoji="1" lang="zh-CN" altLang="en-US" b="1" dirty="0"/>
              <a:t>（</a:t>
            </a:r>
            <a:r>
              <a:rPr kumimoji="1" lang="en-US" altLang="zh-CN" b="1" dirty="0"/>
              <a:t>1</a:t>
            </a:r>
            <a:r>
              <a:rPr kumimoji="1" lang="zh-CN" altLang="en-US" b="1" dirty="0"/>
              <a:t>）新民主主义革命的含义</a:t>
            </a:r>
          </a:p>
        </p:txBody>
      </p:sp>
      <p:sp>
        <p:nvSpPr>
          <p:cNvPr id="821258" name="Rectangle 10"/>
          <p:cNvSpPr>
            <a:spLocks noGrp="1" noChangeArrowheads="1"/>
          </p:cNvSpPr>
          <p:nvPr>
            <p:ph sz="quarter" idx="1"/>
          </p:nvPr>
        </p:nvSpPr>
        <p:spPr>
          <a:xfrm>
            <a:off x="323528" y="2492896"/>
            <a:ext cx="8280151" cy="1800919"/>
          </a:xfrm>
          <a:noFill/>
          <a:ln/>
        </p:spPr>
        <p:txBody>
          <a:bodyPr/>
          <a:lstStyle/>
          <a:p>
            <a:r>
              <a:rPr lang="zh-CN" altLang="en-US" sz="2400" b="1" dirty="0"/>
              <a:t>整个中国革命运动，是包括民主主义革命和社会主义革命两个阶段在内的全部革命运动。而</a:t>
            </a:r>
            <a:r>
              <a:rPr lang="en-US" altLang="zh-CN" sz="2400" b="1" dirty="0"/>
              <a:t>1919</a:t>
            </a:r>
            <a:r>
              <a:rPr lang="zh-CN" altLang="en-US" sz="2400" b="1" dirty="0"/>
              <a:t>年五四运动以后的中国民主革命，已经是无产阶级领导的人民大众的反帝反封建的新民主主义革命。它的前途，是社会主义。</a:t>
            </a:r>
          </a:p>
          <a:p>
            <a:pPr>
              <a:buFont typeface="Wingdings" pitchFamily="2" charset="2"/>
              <a:buNone/>
            </a:pPr>
            <a:endParaRPr lang="en-US" altLang="zh-CN" sz="2400" dirty="0"/>
          </a:p>
        </p:txBody>
      </p:sp>
    </p:spTree>
  </p:cSld>
  <p:clrMapOvr>
    <a:masterClrMapping/>
  </p:clrMapOvr>
  <p:transition>
    <p:wheel spokes="1"/>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88" name="Picture 16" descr="1200239451_9"/>
          <p:cNvPicPr>
            <a:picLocks noChangeAspect="1" noChangeArrowheads="1"/>
          </p:cNvPicPr>
          <p:nvPr/>
        </p:nvPicPr>
        <p:blipFill>
          <a:blip r:embed="rId2" cstate="print"/>
          <a:srcRect/>
          <a:stretch>
            <a:fillRect/>
          </a:stretch>
        </p:blipFill>
        <p:spPr bwMode="auto">
          <a:xfrm>
            <a:off x="6143625" y="1556792"/>
            <a:ext cx="3000375" cy="3000375"/>
          </a:xfrm>
          <a:prstGeom prst="rect">
            <a:avLst/>
          </a:prstGeom>
          <a:noFill/>
        </p:spPr>
      </p:pic>
      <p:sp>
        <p:nvSpPr>
          <p:cNvPr id="822278" name="Rectangle 6"/>
          <p:cNvSpPr>
            <a:spLocks noChangeArrowheads="1"/>
          </p:cNvSpPr>
          <p:nvPr/>
        </p:nvSpPr>
        <p:spPr bwMode="auto">
          <a:xfrm>
            <a:off x="468313" y="260350"/>
            <a:ext cx="7932737" cy="519113"/>
          </a:xfrm>
          <a:prstGeom prst="rect">
            <a:avLst/>
          </a:prstGeom>
          <a:noFill/>
          <a:ln w="9525">
            <a:noFill/>
            <a:miter lim="800000"/>
            <a:headEnd/>
            <a:tailEnd/>
          </a:ln>
          <a:effectLst/>
        </p:spPr>
        <p:txBody>
          <a:bodyPr>
            <a:spAutoFit/>
          </a:bodyPr>
          <a:lstStyle/>
          <a:p>
            <a:pPr algn="l" eaLnBrk="0" hangingPunct="0">
              <a:spcBef>
                <a:spcPct val="0"/>
              </a:spcBef>
            </a:pPr>
            <a:endParaRPr lang="zh-CN" altLang="zh-CN" sz="2800">
              <a:solidFill>
                <a:srgbClr val="660066"/>
              </a:solidFill>
              <a:latin typeface="Times New Roman" pitchFamily="18" charset="0"/>
            </a:endParaRPr>
          </a:p>
        </p:txBody>
      </p:sp>
      <p:sp>
        <p:nvSpPr>
          <p:cNvPr id="822283" name="Rectangle 11"/>
          <p:cNvSpPr>
            <a:spLocks noGrp="1" noChangeArrowheads="1"/>
          </p:cNvSpPr>
          <p:nvPr>
            <p:ph type="title"/>
          </p:nvPr>
        </p:nvSpPr>
        <p:spPr>
          <a:xfrm>
            <a:off x="251520" y="188640"/>
            <a:ext cx="8640960" cy="1008112"/>
          </a:xfrm>
          <a:noFill/>
          <a:ln/>
        </p:spPr>
        <p:txBody>
          <a:bodyPr>
            <a:normAutofit/>
          </a:bodyPr>
          <a:lstStyle/>
          <a:p>
            <a:r>
              <a:rPr lang="zh-CN" altLang="en-US" b="1" dirty="0"/>
              <a:t>（</a:t>
            </a:r>
            <a:r>
              <a:rPr lang="en-US" altLang="zh-CN" b="1" dirty="0"/>
              <a:t>2</a:t>
            </a:r>
            <a:r>
              <a:rPr lang="zh-CN" altLang="en-US" b="1" dirty="0"/>
              <a:t>）新民主主义革命基本纲领</a:t>
            </a:r>
          </a:p>
        </p:txBody>
      </p:sp>
      <p:sp>
        <p:nvSpPr>
          <p:cNvPr id="822284" name="Rectangle 12"/>
          <p:cNvSpPr>
            <a:spLocks noGrp="1" noChangeArrowheads="1"/>
          </p:cNvSpPr>
          <p:nvPr>
            <p:ph sz="quarter" idx="1"/>
          </p:nvPr>
        </p:nvSpPr>
        <p:spPr>
          <a:xfrm>
            <a:off x="251520" y="1412776"/>
            <a:ext cx="5976665" cy="1295400"/>
          </a:xfrm>
          <a:noFill/>
          <a:ln/>
        </p:spPr>
        <p:txBody>
          <a:bodyPr/>
          <a:lstStyle/>
          <a:p>
            <a:pPr>
              <a:lnSpc>
                <a:spcPct val="80000"/>
              </a:lnSpc>
            </a:pPr>
            <a:r>
              <a:rPr lang="zh-CN" altLang="en-US" sz="2400" b="1" dirty="0"/>
              <a:t>政治上，推翻帝国主义和封建主义的压迫，建立一个以无产阶级为领导、以工农联盟为基础的各革命阶级联合专政的新民主主义共和国。</a:t>
            </a:r>
            <a:endParaRPr lang="zh-CN" altLang="en-US" sz="2400" dirty="0"/>
          </a:p>
        </p:txBody>
      </p:sp>
      <p:sp>
        <p:nvSpPr>
          <p:cNvPr id="822285" name="Rectangle 13"/>
          <p:cNvSpPr>
            <a:spLocks noChangeArrowheads="1"/>
          </p:cNvSpPr>
          <p:nvPr/>
        </p:nvSpPr>
        <p:spPr bwMode="auto">
          <a:xfrm>
            <a:off x="323528" y="2780928"/>
            <a:ext cx="5975548" cy="208786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t>经济上，没收操纵国计民生的大银行、大工业、大商业归新民主主义国家所有</a:t>
            </a:r>
            <a:r>
              <a:rPr lang="en-US" altLang="zh-CN" sz="2400" b="1" dirty="0"/>
              <a:t>,</a:t>
            </a:r>
            <a:r>
              <a:rPr lang="zh-CN" altLang="en-US" sz="2400" b="1" dirty="0"/>
              <a:t>建立国营经济</a:t>
            </a:r>
            <a:r>
              <a:rPr lang="en-US" altLang="zh-CN" sz="2400" b="1" dirty="0"/>
              <a:t>;</a:t>
            </a:r>
            <a:r>
              <a:rPr lang="zh-CN" altLang="en-US" sz="2400" b="1" dirty="0"/>
              <a:t>没收地主阶级的土地归农民所有</a:t>
            </a:r>
            <a:r>
              <a:rPr lang="en-US" altLang="zh-CN" sz="2400" b="1" dirty="0"/>
              <a:t>,</a:t>
            </a:r>
            <a:r>
              <a:rPr lang="zh-CN" altLang="en-US" sz="2400" b="1" dirty="0"/>
              <a:t>并引导个体农民发展合作经济</a:t>
            </a:r>
            <a:r>
              <a:rPr lang="en-US" altLang="zh-CN" sz="2400" b="1" dirty="0"/>
              <a:t>;</a:t>
            </a:r>
            <a:r>
              <a:rPr lang="zh-CN" altLang="en-US" sz="2400" b="1" dirty="0"/>
              <a:t>允许民族资本主义经济的发展和富农经济的存在。</a:t>
            </a:r>
          </a:p>
        </p:txBody>
      </p:sp>
      <p:sp>
        <p:nvSpPr>
          <p:cNvPr id="822286" name="Rectangle 14"/>
          <p:cNvSpPr>
            <a:spLocks noChangeArrowheads="1"/>
          </p:cNvSpPr>
          <p:nvPr/>
        </p:nvSpPr>
        <p:spPr bwMode="auto">
          <a:xfrm>
            <a:off x="323528" y="5085184"/>
            <a:ext cx="8229600" cy="1223963"/>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t>文化上，废除封建买办文化，发展无产阶级领导的人民大众的反帝反封建的中华民族的新文化，即民族的科学的大众的文化。</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nodePh="1">
                                  <p:stCondLst>
                                    <p:cond delay="0"/>
                                  </p:stCondLst>
                                  <p:endCondLst>
                                    <p:cond evt="begin" delay="0">
                                      <p:tn val="5"/>
                                    </p:cond>
                                  </p:endCondLst>
                                  <p:childTnLst>
                                    <p:set>
                                      <p:cBhvr>
                                        <p:cTn id="6" dur="1" fill="hold">
                                          <p:stCondLst>
                                            <p:cond delay="0"/>
                                          </p:stCondLst>
                                        </p:cTn>
                                        <p:tgtEl>
                                          <p:spTgt spid="822278"/>
                                        </p:tgtEl>
                                        <p:attrNameLst>
                                          <p:attrName>style.visibility</p:attrName>
                                        </p:attrNameLst>
                                      </p:cBhvr>
                                      <p:to>
                                        <p:strVal val="visible"/>
                                      </p:to>
                                    </p:set>
                                    <p:animEffect transition="in" filter="slide(fromTop)">
                                      <p:cBhvr>
                                        <p:cTn id="7" dur="500"/>
                                        <p:tgtEl>
                                          <p:spTgt spid="82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427984" y="3356992"/>
            <a:ext cx="4464496" cy="3096890"/>
            <a:chOff x="227" y="799"/>
            <a:chExt cx="4195" cy="3039"/>
          </a:xfrm>
        </p:grpSpPr>
        <p:sp>
          <p:nvSpPr>
            <p:cNvPr id="894981" name="Rectangle 5" descr="编织物"/>
            <p:cNvSpPr>
              <a:spLocks noChangeArrowheads="1"/>
            </p:cNvSpPr>
            <p:nvPr/>
          </p:nvSpPr>
          <p:spPr bwMode="auto">
            <a:xfrm>
              <a:off x="227" y="799"/>
              <a:ext cx="4195" cy="3039"/>
            </a:xfrm>
            <a:prstGeom prst="rect">
              <a:avLst/>
            </a:prstGeom>
            <a:blipFill dpi="0" rotWithShape="1">
              <a:blip r:embed="rId3" cstate="print"/>
              <a:srcRect/>
              <a:tile tx="0" ty="0" sx="100000" sy="100000" flip="none" algn="tl"/>
            </a:blipFill>
            <a:ln w="9525">
              <a:solidFill>
                <a:schemeClr val="accent2"/>
              </a:solidFill>
              <a:miter lim="800000"/>
              <a:headEnd/>
              <a:tailEnd/>
            </a:ln>
            <a:effectLst/>
          </p:spPr>
          <p:txBody>
            <a:bodyPr wrap="none" anchor="ctr"/>
            <a:lstStyle/>
            <a:p>
              <a:endParaRPr lang="zh-CN" altLang="en-US"/>
            </a:p>
          </p:txBody>
        </p:sp>
        <p:pic>
          <p:nvPicPr>
            <p:cNvPr id="894982" name="Picture 6"/>
            <p:cNvPicPr>
              <a:picLocks noChangeAspect="1" noChangeArrowheads="1"/>
            </p:cNvPicPr>
            <p:nvPr/>
          </p:nvPicPr>
          <p:blipFill>
            <a:blip r:embed="rId4" cstate="print"/>
            <a:srcRect/>
            <a:stretch>
              <a:fillRect/>
            </a:stretch>
          </p:blipFill>
          <p:spPr bwMode="auto">
            <a:xfrm>
              <a:off x="340" y="890"/>
              <a:ext cx="3966" cy="2870"/>
            </a:xfrm>
            <a:prstGeom prst="rect">
              <a:avLst/>
            </a:prstGeom>
            <a:gradFill rotWithShape="1">
              <a:gsLst>
                <a:gs pos="0">
                  <a:srgbClr val="66FFFF">
                    <a:gamma/>
                    <a:shade val="86275"/>
                    <a:invGamma/>
                  </a:srgbClr>
                </a:gs>
                <a:gs pos="50000">
                  <a:srgbClr val="66FFFF"/>
                </a:gs>
                <a:gs pos="100000">
                  <a:srgbClr val="66FFFF">
                    <a:gamma/>
                    <a:shade val="86275"/>
                    <a:invGamma/>
                  </a:srgbClr>
                </a:gs>
              </a:gsLst>
              <a:lin ang="5400000" scaled="1"/>
            </a:gradFill>
            <a:ln w="28575">
              <a:solidFill>
                <a:schemeClr val="accent2"/>
              </a:solidFill>
              <a:miter lim="800000"/>
              <a:headEnd/>
              <a:tailEnd/>
            </a:ln>
            <a:effectLst/>
          </p:spPr>
        </p:pic>
      </p:grpSp>
      <p:sp>
        <p:nvSpPr>
          <p:cNvPr id="894989" name="Rectangle 13"/>
          <p:cNvSpPr>
            <a:spLocks noGrp="1" noChangeArrowheads="1"/>
          </p:cNvSpPr>
          <p:nvPr>
            <p:ph type="title"/>
          </p:nvPr>
        </p:nvSpPr>
        <p:spPr>
          <a:xfrm>
            <a:off x="323528" y="1268760"/>
            <a:ext cx="7870329" cy="581025"/>
          </a:xfrm>
        </p:spPr>
        <p:txBody>
          <a:bodyPr>
            <a:normAutofit fontScale="90000"/>
          </a:bodyPr>
          <a:lstStyle/>
          <a:p>
            <a:r>
              <a:rPr lang="zh-CN" altLang="en-US" sz="3800" b="1" dirty="0">
                <a:solidFill>
                  <a:schemeClr val="tx1"/>
                </a:solidFill>
              </a:rPr>
              <a:t>（</a:t>
            </a:r>
            <a:r>
              <a:rPr lang="en-US" altLang="zh-CN" sz="3800" b="1" dirty="0">
                <a:solidFill>
                  <a:schemeClr val="tx1"/>
                </a:solidFill>
              </a:rPr>
              <a:t>1</a:t>
            </a:r>
            <a:r>
              <a:rPr lang="zh-CN" altLang="en-US" sz="3800" b="1" dirty="0">
                <a:solidFill>
                  <a:schemeClr val="tx1"/>
                </a:solidFill>
              </a:rPr>
              <a:t>）从九</a:t>
            </a:r>
            <a:r>
              <a:rPr lang="en-US" altLang="zh-CN" sz="3800" b="1" dirty="0">
                <a:solidFill>
                  <a:schemeClr val="tx1"/>
                </a:solidFill>
                <a:latin typeface="Arial"/>
              </a:rPr>
              <a:t>·</a:t>
            </a:r>
            <a:r>
              <a:rPr lang="zh-CN" altLang="en-US" sz="3800" b="1" dirty="0">
                <a:solidFill>
                  <a:schemeClr val="tx1"/>
                </a:solidFill>
              </a:rPr>
              <a:t>一八事变到华北事变</a:t>
            </a:r>
          </a:p>
        </p:txBody>
      </p:sp>
      <p:sp>
        <p:nvSpPr>
          <p:cNvPr id="894995" name="Rectangle 19"/>
          <p:cNvSpPr>
            <a:spLocks noGrp="1" noChangeArrowheads="1"/>
          </p:cNvSpPr>
          <p:nvPr>
            <p:ph sz="quarter" idx="1"/>
          </p:nvPr>
        </p:nvSpPr>
        <p:spPr>
          <a:xfrm>
            <a:off x="323528" y="2060848"/>
            <a:ext cx="5615880" cy="1181100"/>
          </a:xfrm>
          <a:noFill/>
          <a:ln/>
        </p:spPr>
        <p:txBody>
          <a:bodyPr/>
          <a:lstStyle/>
          <a:p>
            <a:pPr>
              <a:lnSpc>
                <a:spcPct val="90000"/>
              </a:lnSpc>
            </a:pPr>
            <a:r>
              <a:rPr lang="en-US" altLang="en-US" sz="2600" b="1" dirty="0">
                <a:effectLst>
                  <a:outerShdw blurRad="38100" dist="38100" dir="2700000" algn="tl">
                    <a:srgbClr val="C0C0C0"/>
                  </a:outerShdw>
                </a:effectLst>
              </a:rPr>
              <a:t>①</a:t>
            </a:r>
            <a:r>
              <a:rPr lang="en-US" altLang="zh-CN" sz="2600" b="1" dirty="0">
                <a:effectLst>
                  <a:outerShdw blurRad="38100" dist="38100" dir="2700000" algn="tl">
                    <a:srgbClr val="C0C0C0"/>
                  </a:outerShdw>
                </a:effectLst>
              </a:rPr>
              <a:t> “</a:t>
            </a:r>
            <a:r>
              <a:rPr lang="zh-CN" altLang="en-US" sz="2600" b="1" dirty="0">
                <a:effectLst>
                  <a:outerShdw blurRad="38100" dist="38100" dir="2700000" algn="tl">
                    <a:srgbClr val="C0C0C0"/>
                  </a:outerShdw>
                </a:effectLst>
              </a:rPr>
              <a:t>九一八”事变（</a:t>
            </a:r>
            <a:r>
              <a:rPr lang="en-US" altLang="zh-CN" sz="2600" b="1" dirty="0">
                <a:effectLst>
                  <a:outerShdw blurRad="38100" dist="38100" dir="2700000" algn="tl">
                    <a:srgbClr val="C0C0C0"/>
                  </a:outerShdw>
                </a:effectLst>
              </a:rPr>
              <a:t>1931.9.18</a:t>
            </a:r>
            <a:r>
              <a:rPr lang="zh-CN" altLang="en-US" sz="2600" b="1" dirty="0">
                <a:effectLst>
                  <a:outerShdw blurRad="38100" dist="38100" dir="2700000" algn="tl">
                    <a:srgbClr val="C0C0C0"/>
                  </a:outerShdw>
                </a:effectLst>
              </a:rPr>
              <a:t>）</a:t>
            </a:r>
            <a:r>
              <a:rPr lang="en-US" altLang="zh-CN" sz="2600" b="1" dirty="0">
                <a:effectLst>
                  <a:outerShdw blurRad="38100" dist="38100" dir="2700000" algn="tl">
                    <a:srgbClr val="C0C0C0"/>
                  </a:outerShdw>
                </a:effectLst>
              </a:rPr>
              <a:t>——</a:t>
            </a:r>
            <a:r>
              <a:rPr lang="zh-CN" altLang="en-US" sz="2600" b="1" dirty="0">
                <a:effectLst>
                  <a:outerShdw blurRad="38100" dist="38100" dir="2700000" algn="tl">
                    <a:srgbClr val="C0C0C0"/>
                  </a:outerShdw>
                </a:effectLst>
              </a:rPr>
              <a:t>日本变中国为其独占殖民地阶段的开始</a:t>
            </a:r>
          </a:p>
        </p:txBody>
      </p:sp>
      <p:sp>
        <p:nvSpPr>
          <p:cNvPr id="894992" name="Rectangle 16"/>
          <p:cNvSpPr>
            <a:spLocks noChangeArrowheads="1"/>
          </p:cNvSpPr>
          <p:nvPr/>
        </p:nvSpPr>
        <p:spPr bwMode="auto">
          <a:xfrm>
            <a:off x="395536" y="260648"/>
            <a:ext cx="7787208" cy="774700"/>
          </a:xfrm>
          <a:prstGeom prst="rect">
            <a:avLst/>
          </a:prstGeom>
          <a:noFill/>
          <a:ln w="9525">
            <a:noFill/>
            <a:miter lim="800000"/>
            <a:headEnd/>
            <a:tailEnd/>
          </a:ln>
          <a:effectLst/>
        </p:spPr>
        <p:txBody>
          <a:bodyPr/>
          <a:lstStyle/>
          <a:p>
            <a:pPr algn="l">
              <a:spcBef>
                <a:spcPct val="0"/>
              </a:spcBef>
            </a:pPr>
            <a:r>
              <a:rPr kumimoji="1" lang="en-US" altLang="zh-CN" sz="4200" b="1" dirty="0">
                <a:latin typeface="华文新魏" pitchFamily="2" charset="-122"/>
                <a:ea typeface="华文新魏" pitchFamily="2" charset="-122"/>
              </a:rPr>
              <a:t>2</a:t>
            </a:r>
            <a:r>
              <a:rPr kumimoji="1" lang="zh-CN" altLang="en-US" sz="4200" b="1" dirty="0">
                <a:latin typeface="华文新魏" pitchFamily="2" charset="-122"/>
                <a:ea typeface="华文新魏" pitchFamily="2" charset="-122"/>
              </a:rPr>
              <a:t>、灭亡中国的计划实施</a:t>
            </a:r>
          </a:p>
        </p:txBody>
      </p:sp>
      <p:pic>
        <p:nvPicPr>
          <p:cNvPr id="61442" name="Picture 2" descr="http://a2.att.hudong.com/48/35/20300533968047134975356173246_s.jpg">
            <a:hlinkClick r:id="rId5"/>
          </p:cNvPr>
          <p:cNvPicPr>
            <a:picLocks noChangeAspect="1" noChangeArrowheads="1"/>
          </p:cNvPicPr>
          <p:nvPr/>
        </p:nvPicPr>
        <p:blipFill>
          <a:blip r:embed="rId6" cstate="print"/>
          <a:srcRect/>
          <a:stretch>
            <a:fillRect/>
          </a:stretch>
        </p:blipFill>
        <p:spPr bwMode="auto">
          <a:xfrm>
            <a:off x="7092280" y="332656"/>
            <a:ext cx="1656184" cy="2149954"/>
          </a:xfrm>
          <a:prstGeom prst="rect">
            <a:avLst/>
          </a:prstGeom>
          <a:noFill/>
        </p:spPr>
      </p:pic>
      <p:sp>
        <p:nvSpPr>
          <p:cNvPr id="17" name="矩形 16"/>
          <p:cNvSpPr/>
          <p:nvPr/>
        </p:nvSpPr>
        <p:spPr>
          <a:xfrm>
            <a:off x="6948264" y="2492896"/>
            <a:ext cx="1872208" cy="646331"/>
          </a:xfrm>
          <a:prstGeom prst="rect">
            <a:avLst/>
          </a:prstGeom>
        </p:spPr>
        <p:txBody>
          <a:bodyPr wrap="square">
            <a:spAutoFit/>
          </a:bodyPr>
          <a:lstStyle/>
          <a:p>
            <a:r>
              <a:rPr lang="zh-CN" altLang="en-US" sz="1200" b="1" dirty="0" smtClean="0">
                <a:hlinkClick r:id="rId7"/>
              </a:rPr>
              <a:t>日本关东军</a:t>
            </a:r>
            <a:r>
              <a:rPr lang="zh-CN" altLang="en-US" sz="1200" b="1" dirty="0" smtClean="0"/>
              <a:t>铁路守备队柳条湖分遣队队长</a:t>
            </a:r>
            <a:r>
              <a:rPr lang="zh-CN" altLang="en-US" sz="1200" b="1" dirty="0" smtClean="0">
                <a:solidFill>
                  <a:srgbClr val="FF0000"/>
                </a:solidFill>
              </a:rPr>
              <a:t>河本末守</a:t>
            </a:r>
            <a:r>
              <a:rPr lang="zh-CN" altLang="en-US" sz="1200" b="1" dirty="0" smtClean="0">
                <a:hlinkClick r:id="rId8"/>
              </a:rPr>
              <a:t>中尉</a:t>
            </a:r>
            <a:endParaRPr lang="zh-CN" altLang="en-US" sz="1200" b="1" dirty="0"/>
          </a:p>
        </p:txBody>
      </p:sp>
      <p:sp>
        <p:nvSpPr>
          <p:cNvPr id="18" name="内容占位符 2"/>
          <p:cNvSpPr txBox="1">
            <a:spLocks/>
          </p:cNvSpPr>
          <p:nvPr/>
        </p:nvSpPr>
        <p:spPr>
          <a:xfrm>
            <a:off x="539552" y="3645024"/>
            <a:ext cx="3456384" cy="2520280"/>
          </a:xfrm>
          <a:prstGeom prst="rect">
            <a:avLst/>
          </a:prstGeom>
        </p:spPr>
        <p:txBody>
          <a:bodyPr vert="horz">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ea"/>
                <a:cs typeface="+mn-cs"/>
              </a:rPr>
              <a:t>1931</a:t>
            </a:r>
            <a:r>
              <a:rPr kumimoji="0" lang="zh-CN" altLang="en-US" sz="2400" b="1" i="0" u="none" strike="noStrike" kern="1200" cap="none" spc="0" normalizeH="0" baseline="0" noProof="0" dirty="0" smtClean="0">
                <a:ln>
                  <a:noFill/>
                </a:ln>
                <a:solidFill>
                  <a:schemeClr val="tx1"/>
                </a:solidFill>
                <a:effectLst/>
                <a:uLnTx/>
                <a:uFillTx/>
                <a:latin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ea"/>
                <a:cs typeface="+mn-cs"/>
              </a:rPr>
              <a:t>9</a:t>
            </a:r>
            <a:r>
              <a:rPr kumimoji="0" lang="zh-CN" altLang="en-US" sz="2400" b="1" i="0" u="none" strike="noStrike" kern="1200" cap="none" spc="0" normalizeH="0" baseline="0" noProof="0" dirty="0" smtClean="0">
                <a:ln>
                  <a:noFill/>
                </a:ln>
                <a:solidFill>
                  <a:schemeClr val="tx1"/>
                </a:solidFill>
                <a:effectLst/>
                <a:uLnTx/>
                <a:uFillTx/>
                <a:latin typeface="+mn-ea"/>
                <a:cs typeface="+mn-cs"/>
              </a:rPr>
              <a:t>月</a:t>
            </a:r>
            <a:r>
              <a:rPr kumimoji="0" lang="en-US" altLang="zh-CN" sz="2400" b="1" i="0" u="none" strike="noStrike" kern="1200" cap="none" spc="0" normalizeH="0" baseline="0" noProof="0" dirty="0" smtClean="0">
                <a:ln>
                  <a:noFill/>
                </a:ln>
                <a:solidFill>
                  <a:schemeClr val="tx1"/>
                </a:solidFill>
                <a:effectLst/>
                <a:uLnTx/>
                <a:uFillTx/>
                <a:latin typeface="+mn-ea"/>
                <a:cs typeface="+mn-cs"/>
              </a:rPr>
              <a:t>18</a:t>
            </a:r>
            <a:r>
              <a:rPr kumimoji="0" lang="zh-CN" altLang="en-US" sz="2400" b="1" i="0" u="none" strike="noStrike" kern="1200" cap="none" spc="0" normalizeH="0" baseline="0" noProof="0" dirty="0" smtClean="0">
                <a:ln>
                  <a:noFill/>
                </a:ln>
                <a:solidFill>
                  <a:schemeClr val="tx1"/>
                </a:solidFill>
                <a:effectLst/>
                <a:uLnTx/>
                <a:uFillTx/>
                <a:latin typeface="+mn-ea"/>
                <a:cs typeface="+mn-cs"/>
              </a:rPr>
              <a:t>日夜，在日本关东军安排下，铁道“守备队”炸毁</a:t>
            </a:r>
            <a:r>
              <a:rPr kumimoji="0" lang="zh-CN" altLang="en-US" sz="2400" b="1" i="0" u="none" strike="noStrike" kern="1200" cap="none" spc="0" normalizeH="0" baseline="0" noProof="0" dirty="0" smtClean="0">
                <a:ln>
                  <a:noFill/>
                </a:ln>
                <a:solidFill>
                  <a:schemeClr val="tx1"/>
                </a:solidFill>
                <a:effectLst/>
                <a:uLnTx/>
                <a:uFillTx/>
                <a:latin typeface="+mn-ea"/>
                <a:cs typeface="+mn-cs"/>
                <a:hlinkClick r:id="rId9"/>
              </a:rPr>
              <a:t>沈阳</a:t>
            </a:r>
            <a:r>
              <a:rPr kumimoji="0" lang="zh-CN" altLang="en-US" sz="2400" b="1" i="0" u="none" strike="noStrike" kern="1200" cap="none" spc="0" normalizeH="0" baseline="0" noProof="0" dirty="0" smtClean="0">
                <a:ln>
                  <a:noFill/>
                </a:ln>
                <a:solidFill>
                  <a:schemeClr val="tx1"/>
                </a:solidFill>
                <a:effectLst/>
                <a:uLnTx/>
                <a:uFillTx/>
                <a:latin typeface="+mn-ea"/>
                <a:cs typeface="+mn-cs"/>
              </a:rPr>
              <a:t>柳条湖附近的</a:t>
            </a:r>
            <a:r>
              <a:rPr kumimoji="0" lang="zh-CN" altLang="en-US" sz="2400" b="1" i="0" u="none" strike="noStrike" kern="1200" cap="none" spc="0" normalizeH="0" baseline="0" noProof="0" dirty="0" smtClean="0">
                <a:ln>
                  <a:noFill/>
                </a:ln>
                <a:solidFill>
                  <a:schemeClr val="tx1"/>
                </a:solidFill>
                <a:effectLst/>
                <a:uLnTx/>
                <a:uFillTx/>
                <a:latin typeface="+mn-ea"/>
                <a:cs typeface="+mn-cs"/>
                <a:hlinkClick r:id="rId10"/>
              </a:rPr>
              <a:t>南满铁路</a:t>
            </a:r>
            <a:r>
              <a:rPr kumimoji="0" lang="zh-CN" altLang="en-US" sz="2400" b="1" i="0" u="none" strike="noStrike" kern="1200" cap="none" spc="0" normalizeH="0" baseline="0" noProof="0" dirty="0" smtClean="0">
                <a:ln>
                  <a:noFill/>
                </a:ln>
                <a:solidFill>
                  <a:schemeClr val="tx1"/>
                </a:solidFill>
                <a:effectLst/>
                <a:uLnTx/>
                <a:uFillTx/>
                <a:latin typeface="+mn-ea"/>
                <a:cs typeface="+mn-cs"/>
              </a:rPr>
              <a:t>路轨，并栽赃嫁祸于中国军队。日军以此为借口，炮轰沈阳北大营，是为“九一八事变”。</a:t>
            </a:r>
            <a:endParaRPr kumimoji="0" lang="zh-CN" altLang="en-US" sz="2400" b="1" i="0" u="none" strike="noStrike" kern="1200" cap="none" spc="0" normalizeH="0" baseline="0" noProof="0" dirty="0">
              <a:ln>
                <a:noFill/>
              </a:ln>
              <a:solidFill>
                <a:schemeClr val="tx1"/>
              </a:solidFill>
              <a:effectLst/>
              <a:uLnTx/>
              <a:uFillTx/>
              <a:latin typeface="+mn-ea"/>
              <a:cs typeface="+mn-cs"/>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308" name="Rectangle 12"/>
          <p:cNvSpPr>
            <a:spLocks noChangeArrowheads="1"/>
          </p:cNvSpPr>
          <p:nvPr/>
        </p:nvSpPr>
        <p:spPr bwMode="auto">
          <a:xfrm>
            <a:off x="323528" y="5301208"/>
            <a:ext cx="8136136" cy="830997"/>
          </a:xfrm>
          <a:prstGeom prst="rect">
            <a:avLst/>
          </a:prstGeom>
          <a:noFill/>
          <a:ln w="9525">
            <a:solidFill>
              <a:srgbClr val="CC99FF"/>
            </a:solidFill>
            <a:miter lim="800000"/>
            <a:headEnd/>
            <a:tailEnd/>
          </a:ln>
          <a:effectLst/>
        </p:spPr>
        <p:txBody>
          <a:bodyPr wrap="square">
            <a:spAutoFit/>
          </a:bodyPr>
          <a:lstStyle/>
          <a:p>
            <a:pPr algn="l"/>
            <a:r>
              <a:rPr lang="zh-CN" altLang="en-US" sz="2400" b="1" dirty="0"/>
              <a:t>新民主主义理论的系统阐明，标志着毛泽东思想得到多方面的发展而达到成熟。</a:t>
            </a:r>
          </a:p>
        </p:txBody>
      </p:sp>
      <p:sp>
        <p:nvSpPr>
          <p:cNvPr id="823309" name="Rectangle 13"/>
          <p:cNvSpPr>
            <a:spLocks noGrp="1" noChangeArrowheads="1"/>
          </p:cNvSpPr>
          <p:nvPr>
            <p:ph type="title"/>
          </p:nvPr>
        </p:nvSpPr>
        <p:spPr>
          <a:xfrm>
            <a:off x="0" y="116632"/>
            <a:ext cx="8748464" cy="1080120"/>
          </a:xfrm>
          <a:noFill/>
          <a:ln/>
        </p:spPr>
        <p:txBody>
          <a:bodyPr>
            <a:noAutofit/>
          </a:bodyPr>
          <a:lstStyle/>
          <a:p>
            <a:r>
              <a:rPr lang="zh-CN" altLang="en-US" sz="4000" b="1" dirty="0">
                <a:effectLst/>
                <a:latin typeface="+mn-ea"/>
                <a:ea typeface="+mn-ea"/>
              </a:rPr>
              <a:t>（</a:t>
            </a:r>
            <a:r>
              <a:rPr lang="en-US" altLang="zh-CN" sz="4000" b="1" dirty="0">
                <a:effectLst/>
                <a:latin typeface="+mn-ea"/>
                <a:ea typeface="+mn-ea"/>
              </a:rPr>
              <a:t>3</a:t>
            </a:r>
            <a:r>
              <a:rPr lang="zh-CN" altLang="en-US" sz="4000" b="1" dirty="0">
                <a:effectLst/>
                <a:latin typeface="+mn-ea"/>
                <a:ea typeface="+mn-ea"/>
              </a:rPr>
              <a:t>）中国共产党成立以来的历史经验</a:t>
            </a:r>
          </a:p>
        </p:txBody>
      </p:sp>
      <p:sp>
        <p:nvSpPr>
          <p:cNvPr id="823310" name="Rectangle 14"/>
          <p:cNvSpPr>
            <a:spLocks noGrp="1" noChangeArrowheads="1"/>
          </p:cNvSpPr>
          <p:nvPr>
            <p:ph sz="quarter" idx="1"/>
          </p:nvPr>
        </p:nvSpPr>
        <p:spPr>
          <a:xfrm>
            <a:off x="323528" y="1556792"/>
            <a:ext cx="3384376" cy="3528392"/>
          </a:xfrm>
          <a:noFill/>
          <a:ln/>
        </p:spPr>
        <p:txBody>
          <a:bodyPr>
            <a:normAutofit lnSpcReduction="10000"/>
          </a:bodyPr>
          <a:lstStyle/>
          <a:p>
            <a:r>
              <a:rPr lang="zh-CN" altLang="en-US" sz="2400" b="1" dirty="0"/>
              <a:t>毛泽东总结中共成立以来的历史经验，指出统一战线和武装斗争，是战胜敌人的两个基本武器。</a:t>
            </a:r>
          </a:p>
          <a:p>
            <a:r>
              <a:rPr lang="zh-CN" altLang="en-US" sz="2400" b="1" dirty="0"/>
              <a:t>统一战线，武装斗争，党的建设，这就是中共在中国革命中战胜敌人的三个主要的法宝。</a:t>
            </a:r>
            <a:endParaRPr lang="zh-CN" altLang="en-US" sz="2400" dirty="0"/>
          </a:p>
        </p:txBody>
      </p:sp>
      <p:pic>
        <p:nvPicPr>
          <p:cNvPr id="10" name="Picture 2" descr="https://timgsa.baidu.com/timg?image&amp;quality=80&amp;size=b9999_10000&amp;sec=1539619334168&amp;di=e4b3098f1ea00f466a31c09e4af3268f&amp;imgtype=0&amp;src=http%3A%2F%2Fphoto.xuefo.net%2Fuser%2Feditor5%2Fasp%2Fupload%2F2016818%2F14715097997056.jpg"/>
          <p:cNvPicPr>
            <a:picLocks noChangeAspect="1" noChangeArrowheads="1"/>
          </p:cNvPicPr>
          <p:nvPr/>
        </p:nvPicPr>
        <p:blipFill>
          <a:blip r:embed="rId2" cstate="print"/>
          <a:srcRect/>
          <a:stretch>
            <a:fillRect/>
          </a:stretch>
        </p:blipFill>
        <p:spPr bwMode="auto">
          <a:xfrm>
            <a:off x="3851920" y="1916832"/>
            <a:ext cx="5183138" cy="2638425"/>
          </a:xfrm>
          <a:prstGeom prst="rect">
            <a:avLst/>
          </a:prstGeom>
          <a:noFill/>
        </p:spPr>
      </p:pic>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3308">
                                            <p:txEl>
                                              <p:pRg st="0" end="0"/>
                                            </p:txEl>
                                          </p:spTgt>
                                        </p:tgtEl>
                                        <p:attrNameLst>
                                          <p:attrName>style.visibility</p:attrName>
                                        </p:attrNameLst>
                                      </p:cBhvr>
                                      <p:to>
                                        <p:strVal val="visible"/>
                                      </p:to>
                                    </p:set>
                                    <p:anim calcmode="lin" valueType="num">
                                      <p:cBhvr additive="base">
                                        <p:cTn id="7" dur="500" fill="hold"/>
                                        <p:tgtEl>
                                          <p:spTgt spid="8233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330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60" name="Rectangle 4"/>
          <p:cNvSpPr>
            <a:spLocks noGrp="1" noChangeArrowheads="1"/>
          </p:cNvSpPr>
          <p:nvPr>
            <p:ph type="title"/>
          </p:nvPr>
        </p:nvSpPr>
        <p:spPr>
          <a:xfrm>
            <a:off x="323528" y="277813"/>
            <a:ext cx="8363272" cy="1279525"/>
          </a:xfrm>
          <a:noFill/>
          <a:ln/>
        </p:spPr>
        <p:txBody>
          <a:bodyPr>
            <a:normAutofit fontScale="90000"/>
          </a:bodyPr>
          <a:lstStyle/>
          <a:p>
            <a:r>
              <a:rPr lang="en-US" altLang="zh-CN" b="1" dirty="0"/>
              <a:t>3</a:t>
            </a:r>
            <a:r>
              <a:rPr lang="zh-CN" altLang="en-US" b="1" dirty="0"/>
              <a:t>、整风运动和实事求是思想路线在全党的确立</a:t>
            </a:r>
          </a:p>
        </p:txBody>
      </p:sp>
      <p:sp>
        <p:nvSpPr>
          <p:cNvPr id="889859" name="Rectangle 3"/>
          <p:cNvSpPr>
            <a:spLocks noGrp="1" noChangeArrowheads="1"/>
          </p:cNvSpPr>
          <p:nvPr>
            <p:ph sz="quarter" idx="1"/>
          </p:nvPr>
        </p:nvSpPr>
        <p:spPr>
          <a:xfrm>
            <a:off x="251520" y="2204865"/>
            <a:ext cx="8712968" cy="3024336"/>
          </a:xfrm>
        </p:spPr>
        <p:txBody>
          <a:bodyPr/>
          <a:lstStyle/>
          <a:p>
            <a:pPr>
              <a:lnSpc>
                <a:spcPct val="90000"/>
              </a:lnSpc>
            </a:pPr>
            <a:r>
              <a:rPr lang="zh-CN" altLang="en-US" b="1" dirty="0">
                <a:solidFill>
                  <a:schemeClr val="tx2"/>
                </a:solidFill>
              </a:rPr>
              <a:t>（</a:t>
            </a:r>
            <a:r>
              <a:rPr lang="en-US" altLang="zh-CN" b="1" dirty="0">
                <a:solidFill>
                  <a:schemeClr val="tx2"/>
                </a:solidFill>
              </a:rPr>
              <a:t>1</a:t>
            </a:r>
            <a:r>
              <a:rPr lang="zh-CN" altLang="en-US" b="1" dirty="0">
                <a:solidFill>
                  <a:schemeClr val="tx2"/>
                </a:solidFill>
              </a:rPr>
              <a:t>） 开展整风运动的原因</a:t>
            </a:r>
          </a:p>
          <a:p>
            <a:pPr lvl="1">
              <a:lnSpc>
                <a:spcPct val="90000"/>
              </a:lnSpc>
            </a:pPr>
            <a:r>
              <a:rPr lang="zh-CN" altLang="en-US" sz="2400" b="1" dirty="0"/>
              <a:t>①抗日战争以来，中国共产党的组织得到很大的发展。新党员绝大多数出身农民及其他小资产阶级，身上存在着各种非无产阶级思想。老党员要适应新形势，需要进一步提高自己。</a:t>
            </a:r>
          </a:p>
          <a:p>
            <a:pPr lvl="1">
              <a:lnSpc>
                <a:spcPct val="90000"/>
              </a:lnSpc>
            </a:pPr>
            <a:r>
              <a:rPr lang="zh-CN" altLang="en-US" sz="2400" b="1" dirty="0"/>
              <a:t> ② </a:t>
            </a:r>
            <a:r>
              <a:rPr lang="en-US" altLang="zh-CN" sz="2400" b="1" dirty="0"/>
              <a:t>1935</a:t>
            </a:r>
            <a:r>
              <a:rPr lang="zh-CN" altLang="en-US" sz="2400" b="1" dirty="0"/>
              <a:t>年</a:t>
            </a:r>
            <a:r>
              <a:rPr lang="en-US" altLang="zh-CN" sz="2400" b="1" dirty="0"/>
              <a:t>1</a:t>
            </a:r>
            <a:r>
              <a:rPr lang="zh-CN" altLang="en-US" sz="2400" b="1" dirty="0"/>
              <a:t>月遵义会议以来，主观主义、教条主义还没有来得及从思想上进行认真的清理。</a:t>
            </a:r>
          </a:p>
          <a:p>
            <a:pPr lvl="1">
              <a:lnSpc>
                <a:spcPct val="90000"/>
              </a:lnSpc>
            </a:pPr>
            <a:r>
              <a:rPr lang="zh-CN" altLang="en-US" sz="2400" b="1" dirty="0"/>
              <a:t> ③提高广大党员的思想理论水平，增强党的凝聚力和战斗力。</a:t>
            </a:r>
            <a:endParaRPr lang="zh-CN" altLang="en-US" sz="3000" b="1" dirty="0">
              <a:solidFill>
                <a:srgbClr val="0000CC"/>
              </a:solidFill>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2" name="Rectangle 4"/>
          <p:cNvSpPr>
            <a:spLocks noGrp="1" noChangeArrowheads="1"/>
          </p:cNvSpPr>
          <p:nvPr>
            <p:ph type="title"/>
          </p:nvPr>
        </p:nvSpPr>
        <p:spPr>
          <a:xfrm>
            <a:off x="323528" y="332656"/>
            <a:ext cx="8106104" cy="1143000"/>
          </a:xfrm>
          <a:noFill/>
          <a:ln/>
        </p:spPr>
        <p:txBody>
          <a:bodyPr>
            <a:normAutofit fontScale="90000"/>
          </a:bodyPr>
          <a:lstStyle/>
          <a:p>
            <a:r>
              <a:rPr lang="zh-CN" altLang="en-US" b="1" dirty="0"/>
              <a:t>（</a:t>
            </a:r>
            <a:r>
              <a:rPr lang="en-US" altLang="zh-CN" b="1" dirty="0"/>
              <a:t>2</a:t>
            </a:r>
            <a:r>
              <a:rPr lang="zh-CN" altLang="en-US" b="1" dirty="0"/>
              <a:t>）延安整风运动和</a:t>
            </a:r>
            <a:r>
              <a:rPr lang="zh-CN" altLang="en-US" b="1" dirty="0">
                <a:latin typeface="Arial"/>
              </a:rPr>
              <a:t>“</a:t>
            </a:r>
            <a:r>
              <a:rPr lang="zh-CN" altLang="en-US" b="1" dirty="0"/>
              <a:t>实事求是</a:t>
            </a:r>
            <a:r>
              <a:rPr lang="zh-CN" altLang="en-US" b="1" dirty="0">
                <a:latin typeface="Arial"/>
              </a:rPr>
              <a:t>”</a:t>
            </a:r>
            <a:r>
              <a:rPr lang="zh-CN" altLang="en-US" b="1" dirty="0"/>
              <a:t>思想路线的确立</a:t>
            </a:r>
            <a:r>
              <a:rPr lang="zh-CN" altLang="en-US" dirty="0"/>
              <a:t> </a:t>
            </a:r>
          </a:p>
        </p:txBody>
      </p:sp>
      <p:sp>
        <p:nvSpPr>
          <p:cNvPr id="1128451" name="Rectangle 3"/>
          <p:cNvSpPr>
            <a:spLocks noGrp="1" noChangeArrowheads="1"/>
          </p:cNvSpPr>
          <p:nvPr>
            <p:ph sz="quarter" idx="1"/>
          </p:nvPr>
        </p:nvSpPr>
        <p:spPr>
          <a:xfrm>
            <a:off x="467544" y="1988840"/>
            <a:ext cx="8229600" cy="3816350"/>
          </a:xfrm>
        </p:spPr>
        <p:txBody>
          <a:bodyPr/>
          <a:lstStyle/>
          <a:p>
            <a:r>
              <a:rPr lang="en-US" altLang="zh-CN" sz="2400" b="1" dirty="0">
                <a:latin typeface="华文新魏" pitchFamily="2" charset="-122"/>
                <a:ea typeface="华文新魏" pitchFamily="2" charset="-122"/>
              </a:rPr>
              <a:t>①</a:t>
            </a:r>
            <a:r>
              <a:rPr lang="zh-CN" altLang="en-US" sz="2400" b="1" dirty="0">
                <a:latin typeface="华文新魏" pitchFamily="2" charset="-122"/>
                <a:ea typeface="华文新魏" pitchFamily="2" charset="-122"/>
              </a:rPr>
              <a:t>时间：</a:t>
            </a:r>
            <a:r>
              <a:rPr lang="en-US" altLang="zh-CN" sz="2400" b="1" dirty="0">
                <a:latin typeface="华文新魏" pitchFamily="2" charset="-122"/>
                <a:ea typeface="华文新魏" pitchFamily="2" charset="-122"/>
              </a:rPr>
              <a:t>20</a:t>
            </a:r>
            <a:r>
              <a:rPr lang="zh-CN" altLang="en-US" sz="2400" b="1" dirty="0">
                <a:latin typeface="华文新魏" pitchFamily="2" charset="-122"/>
                <a:ea typeface="华文新魏" pitchFamily="2" charset="-122"/>
              </a:rPr>
              <a:t>世纪</a:t>
            </a:r>
            <a:r>
              <a:rPr lang="en-US" altLang="zh-CN" sz="2400" b="1" dirty="0">
                <a:latin typeface="华文新魏" pitchFamily="2" charset="-122"/>
                <a:ea typeface="华文新魏" pitchFamily="2" charset="-122"/>
              </a:rPr>
              <a:t>40</a:t>
            </a:r>
            <a:r>
              <a:rPr lang="zh-CN" altLang="en-US" sz="2400" b="1" dirty="0">
                <a:latin typeface="华文新魏" pitchFamily="2" charset="-122"/>
                <a:ea typeface="华文新魏" pitchFamily="2" charset="-122"/>
              </a:rPr>
              <a:t>年代前期</a:t>
            </a:r>
          </a:p>
          <a:p>
            <a:r>
              <a:rPr lang="zh-CN" altLang="en-US" sz="2600" b="1" dirty="0"/>
              <a:t>②</a:t>
            </a:r>
            <a:r>
              <a:rPr lang="zh-CN" altLang="en-US" sz="2400" b="1" dirty="0">
                <a:latin typeface="华文新魏" pitchFamily="2" charset="-122"/>
                <a:ea typeface="华文新魏" pitchFamily="2" charset="-122"/>
              </a:rPr>
              <a:t>文件：</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改造我们的学习</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1941.5</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整顿党的作风</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1942.2</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反对党八股</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1942.2</a:t>
            </a:r>
            <a:r>
              <a:rPr lang="zh-CN" altLang="en-US" sz="2400" b="1" dirty="0">
                <a:latin typeface="华文新魏" pitchFamily="2" charset="-122"/>
                <a:ea typeface="华文新魏" pitchFamily="2" charset="-122"/>
              </a:rPr>
              <a:t>）</a:t>
            </a:r>
          </a:p>
          <a:p>
            <a:r>
              <a:rPr lang="zh-CN" altLang="en-US" b="1" dirty="0"/>
              <a:t>③</a:t>
            </a:r>
            <a:r>
              <a:rPr lang="zh-CN" altLang="en-US" sz="2400" b="1" dirty="0">
                <a:latin typeface="华文新魏" pitchFamily="2" charset="-122"/>
                <a:ea typeface="华文新魏" pitchFamily="2" charset="-122"/>
              </a:rPr>
              <a:t>内容：反对主观主义以整顿学风，反对宗派主义以整顿党风，反对党八股以整顿文风。反对主观主义以整顿学风是整风运动最主要的任务。</a:t>
            </a:r>
          </a:p>
          <a:p>
            <a:r>
              <a:rPr lang="zh-CN" altLang="en-US" sz="2600" b="1" dirty="0"/>
              <a:t>④</a:t>
            </a:r>
            <a:r>
              <a:rPr lang="zh-CN" altLang="en-US" sz="2400" b="1" dirty="0">
                <a:latin typeface="华文新魏" pitchFamily="2" charset="-122"/>
                <a:ea typeface="华文新魏" pitchFamily="2" charset="-122"/>
              </a:rPr>
              <a:t>意义：整风运动是一场伟大的思想解放运动。一切从实际出发、理论联系实际、实事求是的马克思主义思想路线，在全党范围确立了起来。</a:t>
            </a:r>
          </a:p>
        </p:txBody>
      </p:sp>
      <p:sp>
        <p:nvSpPr>
          <p:cNvPr id="1128456" name="Rectangle 8"/>
          <p:cNvSpPr>
            <a:spLocks noChangeArrowheads="1"/>
          </p:cNvSpPr>
          <p:nvPr/>
        </p:nvSpPr>
        <p:spPr bwMode="auto">
          <a:xfrm>
            <a:off x="611188" y="2060575"/>
            <a:ext cx="7775575" cy="6477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endParaRPr lang="zh-CN" altLang="zh-CN" sz="240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9" name="Rectangle 3"/>
          <p:cNvSpPr>
            <a:spLocks noGrp="1" noChangeArrowheads="1"/>
          </p:cNvSpPr>
          <p:nvPr>
            <p:ph sz="quarter" idx="1"/>
          </p:nvPr>
        </p:nvSpPr>
        <p:spPr>
          <a:xfrm>
            <a:off x="4716016" y="1125538"/>
            <a:ext cx="3323084" cy="4530725"/>
          </a:xfrm>
        </p:spPr>
        <p:txBody>
          <a:bodyPr>
            <a:normAutofit lnSpcReduction="10000"/>
          </a:bodyPr>
          <a:lstStyle/>
          <a:p>
            <a:r>
              <a:rPr lang="en-US" altLang="zh-CN" sz="2400" b="1" dirty="0"/>
              <a:t>“</a:t>
            </a:r>
            <a:r>
              <a:rPr lang="zh-CN" altLang="en-US" sz="2400" b="1" dirty="0"/>
              <a:t>中国共产党的二十年，就是马克思列宁主义的普遍真理和中国革命的具体实践日益结合的二十年。</a:t>
            </a:r>
            <a:r>
              <a:rPr lang="en-US" altLang="zh-CN" sz="2400" b="1" dirty="0"/>
              <a:t>……</a:t>
            </a:r>
            <a:r>
              <a:rPr lang="zh-CN" altLang="en-US" sz="2400" b="1" dirty="0"/>
              <a:t>马克思列宁主义普遍真理一经和中国革命的具体实践相结合，就使中国革命的面貌为之一新。”</a:t>
            </a:r>
          </a:p>
          <a:p>
            <a:r>
              <a:rPr lang="en-US" altLang="zh-CN" sz="2400" b="1" dirty="0" smtClean="0"/>
              <a:t>----</a:t>
            </a:r>
            <a:r>
              <a:rPr lang="zh-CN" altLang="en-US" sz="2400" b="1" dirty="0" smtClean="0"/>
              <a:t>毛泽东</a:t>
            </a:r>
            <a:r>
              <a:rPr lang="zh-CN" altLang="en-US" sz="2400" b="1" dirty="0"/>
              <a:t>：</a:t>
            </a:r>
            <a:r>
              <a:rPr lang="en-US" altLang="zh-CN" sz="2400" b="1" dirty="0"/>
              <a:t>1941</a:t>
            </a:r>
            <a:r>
              <a:rPr lang="zh-CN" altLang="en-US" sz="2400" b="1" dirty="0"/>
              <a:t>年</a:t>
            </a:r>
            <a:r>
              <a:rPr lang="en-US" altLang="zh-CN" sz="2400" b="1" dirty="0"/>
              <a:t>《</a:t>
            </a:r>
            <a:r>
              <a:rPr lang="zh-CN" altLang="en-US" sz="2400" b="1" dirty="0"/>
              <a:t>改造我们的学习</a:t>
            </a:r>
            <a:r>
              <a:rPr lang="en-US" altLang="zh-CN" sz="2400" b="1" dirty="0"/>
              <a:t>》</a:t>
            </a:r>
          </a:p>
        </p:txBody>
      </p:sp>
      <p:grpSp>
        <p:nvGrpSpPr>
          <p:cNvPr id="5" name="组合 4"/>
          <p:cNvGrpSpPr/>
          <p:nvPr/>
        </p:nvGrpSpPr>
        <p:grpSpPr>
          <a:xfrm>
            <a:off x="755576" y="1196752"/>
            <a:ext cx="3023940" cy="3949407"/>
            <a:chOff x="755576" y="1196752"/>
            <a:chExt cx="3023940" cy="3949407"/>
          </a:xfrm>
        </p:grpSpPr>
        <p:pic>
          <p:nvPicPr>
            <p:cNvPr id="1161220" name="Picture 4" descr="pic_201151982835"/>
            <p:cNvPicPr>
              <a:picLocks noChangeAspect="1" noChangeArrowheads="1"/>
            </p:cNvPicPr>
            <p:nvPr/>
          </p:nvPicPr>
          <p:blipFill>
            <a:blip r:embed="rId2" cstate="print"/>
            <a:srcRect/>
            <a:stretch>
              <a:fillRect/>
            </a:stretch>
          </p:blipFill>
          <p:spPr bwMode="auto">
            <a:xfrm>
              <a:off x="755576" y="1196752"/>
              <a:ext cx="3023940" cy="3602559"/>
            </a:xfrm>
            <a:prstGeom prst="rect">
              <a:avLst/>
            </a:prstGeom>
            <a:noFill/>
          </p:spPr>
        </p:pic>
        <p:sp>
          <p:nvSpPr>
            <p:cNvPr id="6" name="矩形 5"/>
            <p:cNvSpPr/>
            <p:nvPr/>
          </p:nvSpPr>
          <p:spPr>
            <a:xfrm>
              <a:off x="1043608" y="4869160"/>
              <a:ext cx="1630575" cy="276999"/>
            </a:xfrm>
            <a:prstGeom prst="rect">
              <a:avLst/>
            </a:prstGeom>
          </p:spPr>
          <p:txBody>
            <a:bodyPr wrap="none">
              <a:spAutoFit/>
            </a:bodyPr>
            <a:lstStyle/>
            <a:p>
              <a:r>
                <a:rPr lang="zh-CN" altLang="en-US" sz="1200" b="1" dirty="0" smtClean="0"/>
                <a:t>毛泽东（</a:t>
              </a:r>
              <a:r>
                <a:rPr lang="en-US" altLang="zh-CN" sz="1200" b="1" dirty="0" smtClean="0"/>
                <a:t>1893--1976</a:t>
              </a:r>
              <a:r>
                <a:rPr lang="zh-CN" altLang="en-US" sz="1200" b="1" dirty="0" smtClean="0"/>
                <a:t>）</a:t>
              </a:r>
              <a:endParaRPr lang="zh-CN" altLang="en-US" sz="1200" b="1" dirty="0"/>
            </a:p>
          </p:txBody>
        </p:sp>
      </p:gr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8" name="Text Box 6"/>
          <p:cNvSpPr txBox="1">
            <a:spLocks noChangeArrowheads="1"/>
          </p:cNvSpPr>
          <p:nvPr/>
        </p:nvSpPr>
        <p:spPr bwMode="auto">
          <a:xfrm>
            <a:off x="4211960" y="1340768"/>
            <a:ext cx="4681537" cy="3847207"/>
          </a:xfrm>
          <a:prstGeom prst="rect">
            <a:avLst/>
          </a:prstGeom>
          <a:noFill/>
          <a:ln w="9525">
            <a:noFill/>
            <a:miter lim="800000"/>
            <a:headEnd/>
            <a:tailEnd/>
          </a:ln>
          <a:effectLst/>
        </p:spPr>
        <p:txBody>
          <a:bodyPr>
            <a:spAutoFit/>
          </a:bodyPr>
          <a:lstStyle/>
          <a:p>
            <a:pPr algn="l"/>
            <a:r>
              <a:rPr lang="en-US" altLang="zh-CN" sz="2400" b="1" dirty="0"/>
              <a:t>        “</a:t>
            </a:r>
            <a:r>
              <a:rPr lang="zh-CN" altLang="en-US" sz="2400" b="1" dirty="0"/>
              <a:t>一九四二年和一九四三年先后开始的带普遍性的整风运动和生产运动，曾经分别地在精神生活方面和物质生活方面起了和正在起着决定性的作用。这两个环子，如果不在适当的时机抓住它们，我们就无法抓住整个的革命链条，而我们的斗争也就不能继续前进”。</a:t>
            </a:r>
          </a:p>
          <a:p>
            <a:pPr algn="l"/>
            <a:r>
              <a:rPr lang="zh-CN" altLang="en-US" sz="2400" b="1" dirty="0"/>
              <a:t>   </a:t>
            </a:r>
            <a:r>
              <a:rPr lang="zh-CN" altLang="en-US" sz="2400" b="1" dirty="0" smtClean="0"/>
              <a:t>                                </a:t>
            </a:r>
            <a:r>
              <a:rPr lang="en-US" altLang="zh-CN" sz="2400" b="1" dirty="0" smtClean="0"/>
              <a:t>----</a:t>
            </a:r>
            <a:r>
              <a:rPr lang="zh-CN" altLang="en-US" sz="2400" b="1" dirty="0" smtClean="0"/>
              <a:t>毛泽东</a:t>
            </a:r>
            <a:endParaRPr lang="zh-CN" altLang="en-US" sz="2400" b="1" dirty="0"/>
          </a:p>
        </p:txBody>
      </p:sp>
      <p:grpSp>
        <p:nvGrpSpPr>
          <p:cNvPr id="6" name="组合 5"/>
          <p:cNvGrpSpPr/>
          <p:nvPr/>
        </p:nvGrpSpPr>
        <p:grpSpPr>
          <a:xfrm>
            <a:off x="395536" y="908720"/>
            <a:ext cx="3059729" cy="4237439"/>
            <a:chOff x="395536" y="908720"/>
            <a:chExt cx="3059729" cy="4237439"/>
          </a:xfrm>
        </p:grpSpPr>
        <p:pic>
          <p:nvPicPr>
            <p:cNvPr id="1052677" name="Picture 5" descr="pic_201151982835"/>
            <p:cNvPicPr>
              <a:picLocks noChangeAspect="1" noChangeArrowheads="1"/>
            </p:cNvPicPr>
            <p:nvPr/>
          </p:nvPicPr>
          <p:blipFill>
            <a:blip r:embed="rId2" cstate="print"/>
            <a:srcRect/>
            <a:stretch>
              <a:fillRect/>
            </a:stretch>
          </p:blipFill>
          <p:spPr bwMode="auto">
            <a:xfrm>
              <a:off x="395536" y="908720"/>
              <a:ext cx="3059729" cy="3890367"/>
            </a:xfrm>
            <a:prstGeom prst="rect">
              <a:avLst/>
            </a:prstGeom>
            <a:noFill/>
          </p:spPr>
        </p:pic>
        <p:sp>
          <p:nvSpPr>
            <p:cNvPr id="5" name="矩形 4"/>
            <p:cNvSpPr/>
            <p:nvPr/>
          </p:nvSpPr>
          <p:spPr>
            <a:xfrm>
              <a:off x="827584" y="4869160"/>
              <a:ext cx="1630575" cy="276999"/>
            </a:xfrm>
            <a:prstGeom prst="rect">
              <a:avLst/>
            </a:prstGeom>
          </p:spPr>
          <p:txBody>
            <a:bodyPr wrap="none">
              <a:spAutoFit/>
            </a:bodyPr>
            <a:lstStyle/>
            <a:p>
              <a:r>
                <a:rPr lang="zh-CN" altLang="en-US" sz="1200" b="1" dirty="0" smtClean="0"/>
                <a:t>毛泽东（</a:t>
              </a:r>
              <a:r>
                <a:rPr lang="en-US" altLang="zh-CN" sz="1200" b="1" dirty="0" smtClean="0"/>
                <a:t>1893--1976</a:t>
              </a:r>
              <a:r>
                <a:rPr lang="zh-CN" altLang="en-US" sz="1200" b="1" dirty="0" smtClean="0"/>
                <a:t>）</a:t>
              </a:r>
              <a:endParaRPr lang="zh-CN" altLang="en-US" sz="1200"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052678"/>
                                        </p:tgtEl>
                                        <p:attrNameLst>
                                          <p:attrName>style.visibility</p:attrName>
                                        </p:attrNameLst>
                                      </p:cBhvr>
                                      <p:to>
                                        <p:strVal val="visible"/>
                                      </p:to>
                                    </p:set>
                                    <p:animScale>
                                      <p:cBhvr>
                                        <p:cTn id="7" dur="1000" decel="50000" fill="hold">
                                          <p:stCondLst>
                                            <p:cond delay="0"/>
                                          </p:stCondLst>
                                        </p:cTn>
                                        <p:tgtEl>
                                          <p:spTgt spid="10526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52678"/>
                                        </p:tgtEl>
                                        <p:attrNameLst>
                                          <p:attrName>ppt_x</p:attrName>
                                          <p:attrName>ppt_y</p:attrName>
                                        </p:attrNameLst>
                                      </p:cBhvr>
                                    </p:animMotion>
                                    <p:animEffect transition="in" filter="fade">
                                      <p:cBhvr>
                                        <p:cTn id="9" dur="1000"/>
                                        <p:tgtEl>
                                          <p:spTgt spid="1052678"/>
                                        </p:tgtEl>
                                      </p:cBhvr>
                                    </p:animEffect>
                                  </p:childTnLst>
                                  <p:subTnLst>
                                    <p:set>
                                      <p:cBhvr override="childStyle">
                                        <p:cTn dur="1" fill="hold" display="0" masterRel="nextClick" afterEffect="1"/>
                                        <p:tgtEl>
                                          <p:spTgt spid="105267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7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35" name="Rectangle 19"/>
          <p:cNvSpPr>
            <a:spLocks noGrp="1" noChangeArrowheads="1"/>
          </p:cNvSpPr>
          <p:nvPr>
            <p:ph type="title"/>
          </p:nvPr>
        </p:nvSpPr>
        <p:spPr>
          <a:xfrm>
            <a:off x="323528" y="260648"/>
            <a:ext cx="8137029" cy="863600"/>
          </a:xfrm>
          <a:noFill/>
          <a:ln/>
        </p:spPr>
        <p:txBody>
          <a:bodyPr>
            <a:normAutofit/>
          </a:bodyPr>
          <a:lstStyle/>
          <a:p>
            <a:r>
              <a:rPr lang="en-US" altLang="zh-CN" dirty="0"/>
              <a:t>4</a:t>
            </a:r>
            <a:r>
              <a:rPr lang="zh-CN" altLang="en-US" dirty="0"/>
              <a:t>、</a:t>
            </a:r>
            <a:r>
              <a:rPr lang="zh-CN" altLang="en-US" b="1" dirty="0"/>
              <a:t>中国共产党第七次全国代表大会</a:t>
            </a:r>
          </a:p>
        </p:txBody>
      </p:sp>
      <p:sp>
        <p:nvSpPr>
          <p:cNvPr id="982019" name="Rectangle 3"/>
          <p:cNvSpPr>
            <a:spLocks noGrp="1" noChangeArrowheads="1"/>
          </p:cNvSpPr>
          <p:nvPr>
            <p:ph sz="quarter" idx="1"/>
          </p:nvPr>
        </p:nvSpPr>
        <p:spPr>
          <a:xfrm>
            <a:off x="323528" y="5085184"/>
            <a:ext cx="8713093" cy="1512887"/>
          </a:xfrm>
        </p:spPr>
        <p:txBody>
          <a:bodyPr>
            <a:normAutofit/>
          </a:bodyPr>
          <a:lstStyle/>
          <a:p>
            <a:r>
              <a:rPr lang="en-US" altLang="zh-CN" sz="2400" b="1" dirty="0"/>
              <a:t>③</a:t>
            </a:r>
            <a:r>
              <a:rPr lang="zh-CN" altLang="en-US" sz="2400" b="1" dirty="0">
                <a:solidFill>
                  <a:schemeClr val="tx2"/>
                </a:solidFill>
              </a:rPr>
              <a:t>七大将毛泽东为主要代表的中国共产党人把马列主义基本原理同中国具体实际相结合所创造的理论成果，正式命名为</a:t>
            </a:r>
            <a:r>
              <a:rPr lang="zh-CN" altLang="en-US" sz="2400" b="1" dirty="0">
                <a:solidFill>
                  <a:srgbClr val="FF0000"/>
                </a:solidFill>
              </a:rPr>
              <a:t>毛泽东思想</a:t>
            </a:r>
            <a:r>
              <a:rPr lang="zh-CN" altLang="en-US" sz="2400" b="1" dirty="0">
                <a:solidFill>
                  <a:schemeClr val="tx2"/>
                </a:solidFill>
              </a:rPr>
              <a:t>，并将毛泽东思想规定为党的一切工作的指针。</a:t>
            </a:r>
          </a:p>
        </p:txBody>
      </p:sp>
      <p:pic>
        <p:nvPicPr>
          <p:cNvPr id="982034" name="Picture 18" descr="20071012A16_brief"/>
          <p:cNvPicPr>
            <a:picLocks noChangeAspect="1" noChangeArrowheads="1"/>
          </p:cNvPicPr>
          <p:nvPr/>
        </p:nvPicPr>
        <p:blipFill>
          <a:blip r:embed="rId2" cstate="print"/>
          <a:srcRect/>
          <a:stretch>
            <a:fillRect/>
          </a:stretch>
        </p:blipFill>
        <p:spPr bwMode="auto">
          <a:xfrm>
            <a:off x="5656052" y="1340768"/>
            <a:ext cx="3487948" cy="3456385"/>
          </a:xfrm>
          <a:prstGeom prst="rect">
            <a:avLst/>
          </a:prstGeom>
          <a:noFill/>
        </p:spPr>
      </p:pic>
      <p:sp>
        <p:nvSpPr>
          <p:cNvPr id="982036" name="Rectangle 20"/>
          <p:cNvSpPr>
            <a:spLocks noChangeArrowheads="1"/>
          </p:cNvSpPr>
          <p:nvPr/>
        </p:nvSpPr>
        <p:spPr bwMode="auto">
          <a:xfrm>
            <a:off x="395536" y="1340768"/>
            <a:ext cx="5328592" cy="374441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1</a:t>
            </a:r>
            <a:r>
              <a:rPr lang="zh-CN" altLang="en-US" sz="2400" b="1" dirty="0">
                <a:solidFill>
                  <a:schemeClr val="tx2"/>
                </a:solidFill>
              </a:rPr>
              <a:t>）时间、地点：</a:t>
            </a:r>
            <a:r>
              <a:rPr lang="en-US" altLang="zh-CN" sz="2400" b="1" dirty="0">
                <a:solidFill>
                  <a:schemeClr val="tx2"/>
                </a:solidFill>
              </a:rPr>
              <a:t>1945</a:t>
            </a:r>
            <a:r>
              <a:rPr lang="zh-CN" altLang="en-US" sz="2400" b="1" dirty="0">
                <a:solidFill>
                  <a:schemeClr val="tx2"/>
                </a:solidFill>
              </a:rPr>
              <a:t>年</a:t>
            </a:r>
            <a:r>
              <a:rPr lang="en-US" altLang="zh-CN" sz="2400" b="1" dirty="0">
                <a:solidFill>
                  <a:schemeClr val="tx2"/>
                </a:solidFill>
              </a:rPr>
              <a:t>4</a:t>
            </a:r>
            <a:r>
              <a:rPr lang="zh-CN" altLang="en-US" sz="2400" b="1" dirty="0">
                <a:solidFill>
                  <a:schemeClr val="tx2"/>
                </a:solidFill>
              </a:rPr>
              <a:t>月</a:t>
            </a:r>
            <a:r>
              <a:rPr lang="en-US" altLang="zh-CN" sz="2400" b="1" dirty="0">
                <a:solidFill>
                  <a:schemeClr val="tx2"/>
                </a:solidFill>
              </a:rPr>
              <a:t>23</a:t>
            </a:r>
            <a:r>
              <a:rPr lang="zh-CN" altLang="en-US" sz="2400" b="1" dirty="0">
                <a:solidFill>
                  <a:schemeClr val="tx2"/>
                </a:solidFill>
              </a:rPr>
              <a:t>日至</a:t>
            </a:r>
            <a:r>
              <a:rPr lang="en-US" altLang="zh-CN" sz="2400" b="1" dirty="0">
                <a:solidFill>
                  <a:schemeClr val="tx2"/>
                </a:solidFill>
              </a:rPr>
              <a:t>6</a:t>
            </a:r>
            <a:r>
              <a:rPr lang="zh-CN" altLang="en-US" sz="2400" b="1" dirty="0">
                <a:solidFill>
                  <a:schemeClr val="tx2"/>
                </a:solidFill>
              </a:rPr>
              <a:t>月</a:t>
            </a:r>
            <a:r>
              <a:rPr lang="en-US" altLang="zh-CN" sz="2400" b="1" dirty="0">
                <a:solidFill>
                  <a:schemeClr val="tx2"/>
                </a:solidFill>
              </a:rPr>
              <a:t>11</a:t>
            </a:r>
            <a:r>
              <a:rPr lang="zh-CN" altLang="en-US" sz="2400" b="1" dirty="0">
                <a:solidFill>
                  <a:schemeClr val="tx2"/>
                </a:solidFill>
              </a:rPr>
              <a:t>日，延安。</a:t>
            </a:r>
          </a:p>
          <a:p>
            <a:pPr marL="342900" indent="-342900" algn="l">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2</a:t>
            </a:r>
            <a:r>
              <a:rPr lang="zh-CN" altLang="en-US" sz="2400" b="1" dirty="0">
                <a:solidFill>
                  <a:schemeClr val="tx2"/>
                </a:solidFill>
              </a:rPr>
              <a:t>）内容：</a:t>
            </a:r>
          </a:p>
          <a:p>
            <a:pPr marL="342900" indent="-342900">
              <a:spcBef>
                <a:spcPct val="20000"/>
              </a:spcBef>
              <a:buClr>
                <a:schemeClr val="accent1"/>
              </a:buClr>
              <a:buSzPct val="65000"/>
              <a:buFont typeface="Wingdings" pitchFamily="2" charset="2"/>
              <a:buChar char="n"/>
            </a:pPr>
            <a:r>
              <a:rPr lang="zh-CN" altLang="en-US" sz="2400" b="1" dirty="0">
                <a:solidFill>
                  <a:schemeClr val="tx2"/>
                </a:solidFill>
              </a:rPr>
              <a:t>①制定了党的</a:t>
            </a:r>
            <a:r>
              <a:rPr lang="zh-CN" altLang="en-US" sz="2400" b="1" dirty="0">
                <a:solidFill>
                  <a:srgbClr val="FF0000"/>
                </a:solidFill>
              </a:rPr>
              <a:t>政治</a:t>
            </a:r>
            <a:r>
              <a:rPr lang="zh-CN" altLang="en-US" sz="2400" b="1" dirty="0" smtClean="0">
                <a:solidFill>
                  <a:srgbClr val="FF0000"/>
                </a:solidFill>
              </a:rPr>
              <a:t>路线</a:t>
            </a:r>
            <a:r>
              <a:rPr lang="en-US" altLang="zh-CN" sz="2400" b="1" dirty="0" smtClean="0">
                <a:solidFill>
                  <a:srgbClr val="FF0000"/>
                </a:solidFill>
              </a:rPr>
              <a:t>--</a:t>
            </a:r>
            <a:r>
              <a:rPr lang="zh-CN" altLang="en-US" sz="2000" b="1" dirty="0" smtClean="0">
                <a:solidFill>
                  <a:schemeClr val="tx2"/>
                </a:solidFill>
              </a:rPr>
              <a:t>“放手发动群众，壮大人民力量，在我党的领导下，打败日本侵略者，解放全国人民，建立一个新民主主义的中国”。</a:t>
            </a:r>
            <a:endParaRPr lang="zh-CN" altLang="en-US" sz="2000" b="1" dirty="0">
              <a:solidFill>
                <a:schemeClr val="tx2"/>
              </a:solidFill>
            </a:endParaRPr>
          </a:p>
          <a:p>
            <a:pPr marL="342900" indent="-342900">
              <a:spcBef>
                <a:spcPct val="20000"/>
              </a:spcBef>
              <a:buClr>
                <a:schemeClr val="accent1"/>
              </a:buClr>
              <a:buSzPct val="65000"/>
              <a:buFont typeface="Wingdings" pitchFamily="2" charset="2"/>
              <a:buChar char="n"/>
            </a:pPr>
            <a:r>
              <a:rPr lang="zh-CN" altLang="en-US" sz="2400" b="1" dirty="0">
                <a:solidFill>
                  <a:schemeClr val="tx2"/>
                </a:solidFill>
              </a:rPr>
              <a:t>②总结党建历史经验，概括出党的</a:t>
            </a:r>
            <a:r>
              <a:rPr lang="zh-CN" altLang="en-US" sz="2400" b="1" dirty="0" smtClean="0">
                <a:solidFill>
                  <a:srgbClr val="FF0000"/>
                </a:solidFill>
              </a:rPr>
              <a:t>三大作风</a:t>
            </a:r>
            <a:r>
              <a:rPr lang="en-US" altLang="zh-CN" sz="2400" b="1" dirty="0" smtClean="0">
                <a:solidFill>
                  <a:srgbClr val="FF0000"/>
                </a:solidFill>
              </a:rPr>
              <a:t>--</a:t>
            </a:r>
            <a:r>
              <a:rPr lang="zh-CN" altLang="en-US" sz="2000" b="1" dirty="0" smtClean="0">
                <a:solidFill>
                  <a:schemeClr val="tx2"/>
                </a:solidFill>
              </a:rPr>
              <a:t>理论和实践相结合、和人民群众紧密联系在一起和自我批评。</a:t>
            </a:r>
            <a:endParaRPr lang="zh-CN" altLang="en-US" sz="2000" b="1"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2034"/>
                                        </p:tgtEl>
                                        <p:attrNameLst>
                                          <p:attrName>style.visibility</p:attrName>
                                        </p:attrNameLst>
                                      </p:cBhvr>
                                      <p:to>
                                        <p:strVal val="visible"/>
                                      </p:to>
                                    </p:set>
                                    <p:animEffect transition="in" filter="blinds(horizontal)">
                                      <p:cBhvr>
                                        <p:cTn id="7" dur="500"/>
                                        <p:tgtEl>
                                          <p:spTgt spid="9820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982035"/>
                                        </p:tgtEl>
                                        <p:attrNameLst>
                                          <p:attrName>style.visibility</p:attrName>
                                        </p:attrNameLst>
                                      </p:cBhvr>
                                      <p:to>
                                        <p:strVal val="visible"/>
                                      </p:to>
                                    </p:set>
                                    <p:anim calcmode="lin" valueType="num">
                                      <p:cBhvr additive="base">
                                        <p:cTn id="12" dur="2000" fill="hold"/>
                                        <p:tgtEl>
                                          <p:spTgt spid="982035"/>
                                        </p:tgtEl>
                                        <p:attrNameLst>
                                          <p:attrName>ppt_x</p:attrName>
                                        </p:attrNameLst>
                                      </p:cBhvr>
                                      <p:tavLst>
                                        <p:tav tm="0">
                                          <p:val>
                                            <p:strVal val="1+#ppt_w/2"/>
                                          </p:val>
                                        </p:tav>
                                        <p:tav tm="100000">
                                          <p:val>
                                            <p:strVal val="#ppt_x"/>
                                          </p:val>
                                        </p:tav>
                                      </p:tavLst>
                                    </p:anim>
                                    <p:anim calcmode="lin" valueType="num">
                                      <p:cBhvr additive="base">
                                        <p:cTn id="13" dur="2000" fill="hold"/>
                                        <p:tgtEl>
                                          <p:spTgt spid="9820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3" name="Rectangle 3"/>
          <p:cNvSpPr>
            <a:spLocks noGrp="1" noChangeArrowheads="1"/>
          </p:cNvSpPr>
          <p:nvPr>
            <p:ph sz="quarter" idx="1"/>
          </p:nvPr>
        </p:nvSpPr>
        <p:spPr>
          <a:xfrm>
            <a:off x="251520" y="908720"/>
            <a:ext cx="2447925" cy="4573587"/>
          </a:xfrm>
        </p:spPr>
        <p:txBody>
          <a:bodyPr/>
          <a:lstStyle/>
          <a:p>
            <a:pPr>
              <a:lnSpc>
                <a:spcPct val="90000"/>
              </a:lnSpc>
            </a:pPr>
            <a:r>
              <a:rPr lang="en-US" altLang="zh-CN" sz="2400" b="1" dirty="0"/>
              <a:t>1945</a:t>
            </a:r>
            <a:r>
              <a:rPr lang="zh-CN" altLang="en-US" sz="2400" b="1" dirty="0"/>
              <a:t>年</a:t>
            </a:r>
            <a:r>
              <a:rPr lang="en-US" altLang="zh-CN" sz="2400" b="1" dirty="0"/>
              <a:t>6</a:t>
            </a:r>
            <a:r>
              <a:rPr lang="zh-CN" altLang="en-US" sz="2400" b="1" dirty="0"/>
              <a:t>月</a:t>
            </a:r>
            <a:r>
              <a:rPr lang="en-US" altLang="zh-CN" sz="2400" b="1" dirty="0"/>
              <a:t>19</a:t>
            </a:r>
            <a:r>
              <a:rPr lang="zh-CN" altLang="en-US" sz="2400" b="1" dirty="0"/>
              <a:t>日召开的七届一中全会，选举产生了中央政治局，选举毛泽东、朱德、刘少奇、周恩来、任弼时为中央书记处书记，毛泽东为中央委员会主席。</a:t>
            </a:r>
          </a:p>
        </p:txBody>
      </p:sp>
      <p:pic>
        <p:nvPicPr>
          <p:cNvPr id="1167365" name="Picture 5" descr="129638_1346232228746">
            <a:hlinkClick r:id="rId2"/>
          </p:cNvPr>
          <p:cNvPicPr>
            <a:picLocks noChangeAspect="1" noChangeArrowheads="1"/>
          </p:cNvPicPr>
          <p:nvPr/>
        </p:nvPicPr>
        <p:blipFill>
          <a:blip r:embed="rId3" cstate="print"/>
          <a:srcRect/>
          <a:stretch>
            <a:fillRect/>
          </a:stretch>
        </p:blipFill>
        <p:spPr bwMode="auto">
          <a:xfrm>
            <a:off x="2699792" y="548680"/>
            <a:ext cx="1928812" cy="2376488"/>
          </a:xfrm>
          <a:prstGeom prst="rect">
            <a:avLst/>
          </a:prstGeom>
          <a:noFill/>
        </p:spPr>
      </p:pic>
      <p:pic>
        <p:nvPicPr>
          <p:cNvPr id="1167367" name="Picture 7" descr="129635_1346232199150">
            <a:hlinkClick r:id="rId4"/>
          </p:cNvPr>
          <p:cNvPicPr>
            <a:picLocks noChangeAspect="1" noChangeArrowheads="1"/>
          </p:cNvPicPr>
          <p:nvPr/>
        </p:nvPicPr>
        <p:blipFill>
          <a:blip r:embed="rId5" cstate="print"/>
          <a:srcRect/>
          <a:stretch>
            <a:fillRect/>
          </a:stretch>
        </p:blipFill>
        <p:spPr bwMode="auto">
          <a:xfrm>
            <a:off x="4788024" y="620688"/>
            <a:ext cx="1868487" cy="2303462"/>
          </a:xfrm>
          <a:prstGeom prst="rect">
            <a:avLst/>
          </a:prstGeom>
          <a:noFill/>
        </p:spPr>
      </p:pic>
      <p:pic>
        <p:nvPicPr>
          <p:cNvPr id="1167369" name="Picture 9" descr="129632_1346232176175">
            <a:hlinkClick r:id="rId6"/>
          </p:cNvPr>
          <p:cNvPicPr>
            <a:picLocks noChangeAspect="1" noChangeArrowheads="1"/>
          </p:cNvPicPr>
          <p:nvPr/>
        </p:nvPicPr>
        <p:blipFill>
          <a:blip r:embed="rId7" cstate="print"/>
          <a:srcRect/>
          <a:stretch>
            <a:fillRect/>
          </a:stretch>
        </p:blipFill>
        <p:spPr bwMode="auto">
          <a:xfrm>
            <a:off x="2771800" y="3861048"/>
            <a:ext cx="2016224" cy="2486005"/>
          </a:xfrm>
          <a:prstGeom prst="rect">
            <a:avLst/>
          </a:prstGeom>
          <a:noFill/>
        </p:spPr>
      </p:pic>
      <p:pic>
        <p:nvPicPr>
          <p:cNvPr id="1167371" name="Picture 11" descr="129629_1346232159596">
            <a:hlinkClick r:id="rId8"/>
          </p:cNvPr>
          <p:cNvPicPr>
            <a:picLocks noChangeAspect="1" noChangeArrowheads="1"/>
          </p:cNvPicPr>
          <p:nvPr/>
        </p:nvPicPr>
        <p:blipFill>
          <a:blip r:embed="rId9" cstate="print"/>
          <a:srcRect/>
          <a:stretch>
            <a:fillRect/>
          </a:stretch>
        </p:blipFill>
        <p:spPr bwMode="auto">
          <a:xfrm>
            <a:off x="4860032" y="3284984"/>
            <a:ext cx="1868488" cy="2303462"/>
          </a:xfrm>
          <a:prstGeom prst="rect">
            <a:avLst/>
          </a:prstGeom>
          <a:noFill/>
        </p:spPr>
      </p:pic>
      <p:pic>
        <p:nvPicPr>
          <p:cNvPr id="1167373" name="Picture 13" descr="129627_1346232143589">
            <a:hlinkClick r:id="rId10"/>
          </p:cNvPr>
          <p:cNvPicPr>
            <a:picLocks noChangeAspect="1" noChangeArrowheads="1"/>
          </p:cNvPicPr>
          <p:nvPr/>
        </p:nvPicPr>
        <p:blipFill>
          <a:blip r:embed="rId11" cstate="print"/>
          <a:srcRect/>
          <a:stretch>
            <a:fillRect/>
          </a:stretch>
        </p:blipFill>
        <p:spPr bwMode="auto">
          <a:xfrm>
            <a:off x="6732240" y="1556792"/>
            <a:ext cx="1870075" cy="2305050"/>
          </a:xfrm>
          <a:prstGeom prst="rect">
            <a:avLst/>
          </a:prstGeom>
          <a:noFill/>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9" name="Text Box 5"/>
          <p:cNvSpPr txBox="1">
            <a:spLocks noChangeArrowheads="1"/>
          </p:cNvSpPr>
          <p:nvPr/>
        </p:nvSpPr>
        <p:spPr bwMode="auto">
          <a:xfrm>
            <a:off x="4283968" y="2420888"/>
            <a:ext cx="4607743" cy="2677656"/>
          </a:xfrm>
          <a:prstGeom prst="rect">
            <a:avLst/>
          </a:prstGeom>
          <a:noFill/>
          <a:ln w="9525">
            <a:noFill/>
            <a:miter lim="800000"/>
            <a:headEnd/>
            <a:tailEnd/>
          </a:ln>
          <a:effectLst/>
        </p:spPr>
        <p:txBody>
          <a:bodyPr wrap="square">
            <a:spAutoFit/>
          </a:bodyPr>
          <a:lstStyle/>
          <a:p>
            <a:pPr algn="l"/>
            <a:r>
              <a:rPr lang="en-US" altLang="zh-CN" sz="2400" b="1" dirty="0">
                <a:latin typeface="华文新魏" pitchFamily="2" charset="-122"/>
                <a:ea typeface="华文新魏" pitchFamily="2" charset="-122"/>
              </a:rPr>
              <a:t>1945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26</a:t>
            </a:r>
            <a:r>
              <a:rPr lang="zh-CN" altLang="en-US" sz="2400" b="1" dirty="0">
                <a:latin typeface="华文新魏" pitchFamily="2" charset="-122"/>
                <a:ea typeface="华文新魏" pitchFamily="2" charset="-122"/>
              </a:rPr>
              <a:t>日，中、美、英发表</a:t>
            </a:r>
            <a:r>
              <a:rPr lang="zh-CN" altLang="en-US" sz="2400" b="1" dirty="0">
                <a:solidFill>
                  <a:srgbClr val="FF0000"/>
                </a:solidFill>
                <a:latin typeface="华文新魏" pitchFamily="2" charset="-122"/>
                <a:ea typeface="华文新魏" pitchFamily="2" charset="-122"/>
              </a:rPr>
              <a:t>波茨坦公告</a:t>
            </a:r>
            <a:r>
              <a:rPr lang="zh-CN" altLang="en-US" sz="2400" b="1" dirty="0">
                <a:latin typeface="华文新魏" pitchFamily="2" charset="-122"/>
                <a:ea typeface="华文新魏" pitchFamily="2" charset="-122"/>
              </a:rPr>
              <a:t>，敦促日本投降。</a:t>
            </a:r>
          </a:p>
          <a:p>
            <a:pPr algn="l"/>
            <a:r>
              <a:rPr lang="en-US" altLang="zh-CN" sz="2400" b="1" dirty="0">
                <a:latin typeface="华文新魏" pitchFamily="2" charset="-122"/>
                <a:ea typeface="华文新魏" pitchFamily="2" charset="-122"/>
              </a:rPr>
              <a:t>8</a:t>
            </a:r>
            <a:r>
              <a:rPr lang="zh-CN" altLang="en-US" sz="2400" b="1" dirty="0">
                <a:latin typeface="华文新魏" pitchFamily="2" charset="-122"/>
                <a:ea typeface="华文新魏" pitchFamily="2" charset="-122"/>
              </a:rPr>
              <a:t>月上旬</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苏联红军进入中国东北</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猛烈攻击日本关东军。</a:t>
            </a:r>
          </a:p>
          <a:p>
            <a:pPr algn="l"/>
            <a:r>
              <a:rPr lang="en-US" altLang="zh-CN" sz="2400" b="1" dirty="0">
                <a:latin typeface="华文新魏" pitchFamily="2" charset="-122"/>
                <a:ea typeface="华文新魏" pitchFamily="2" charset="-122"/>
              </a:rPr>
              <a:t>8</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日</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毛泽东发表</a:t>
            </a:r>
            <a:r>
              <a:rPr lang="en-US" altLang="zh-CN" sz="2400" b="1" dirty="0">
                <a:solidFill>
                  <a:srgbClr val="FF0000"/>
                </a:solidFill>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对日寇的最后一战</a:t>
            </a:r>
            <a:r>
              <a:rPr lang="en-US" altLang="zh-CN" sz="2400" b="1" dirty="0">
                <a:solidFill>
                  <a:srgbClr val="FF0000"/>
                </a:solidFill>
                <a:latin typeface="华文新魏" pitchFamily="2" charset="-122"/>
                <a:ea typeface="华文新魏" pitchFamily="2" charset="-122"/>
              </a:rPr>
              <a:t>》</a:t>
            </a:r>
            <a:r>
              <a:rPr lang="zh-CN" altLang="en-US" sz="2400" b="1" dirty="0">
                <a:latin typeface="华文新魏" pitchFamily="2" charset="-122"/>
                <a:ea typeface="华文新魏" pitchFamily="2" charset="-122"/>
              </a:rPr>
              <a:t>的声明</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号召向日本侵略者实行广泛的进攻。</a:t>
            </a:r>
          </a:p>
        </p:txBody>
      </p:sp>
      <p:pic>
        <p:nvPicPr>
          <p:cNvPr id="943113" name="Picture 9"/>
          <p:cNvPicPr>
            <a:picLocks noChangeAspect="1" noChangeArrowheads="1"/>
          </p:cNvPicPr>
          <p:nvPr/>
        </p:nvPicPr>
        <p:blipFill>
          <a:blip r:embed="rId2" cstate="print"/>
          <a:srcRect/>
          <a:stretch>
            <a:fillRect/>
          </a:stretch>
        </p:blipFill>
        <p:spPr bwMode="auto">
          <a:xfrm>
            <a:off x="323528" y="2132856"/>
            <a:ext cx="3752933" cy="3961259"/>
          </a:xfrm>
          <a:prstGeom prst="rect">
            <a:avLst/>
          </a:prstGeom>
          <a:noFill/>
        </p:spPr>
      </p:pic>
      <p:sp>
        <p:nvSpPr>
          <p:cNvPr id="943121" name="Rectangle 17"/>
          <p:cNvSpPr>
            <a:spLocks noChangeArrowheads="1"/>
          </p:cNvSpPr>
          <p:nvPr/>
        </p:nvSpPr>
        <p:spPr bwMode="auto">
          <a:xfrm>
            <a:off x="251520" y="1268760"/>
            <a:ext cx="8014345" cy="706437"/>
          </a:xfrm>
          <a:prstGeom prst="rect">
            <a:avLst/>
          </a:prstGeom>
          <a:noFill/>
          <a:ln w="9525">
            <a:noFill/>
            <a:miter lim="800000"/>
            <a:headEnd/>
            <a:tailEnd/>
          </a:ln>
          <a:effectLst/>
        </p:spPr>
        <p:txBody>
          <a:bodyPr/>
          <a:lstStyle/>
          <a:p>
            <a:pPr algn="l">
              <a:spcBef>
                <a:spcPct val="0"/>
              </a:spcBef>
            </a:pPr>
            <a:r>
              <a:rPr kumimoji="1" lang="zh-CN" altLang="en-US" sz="3600" b="1" dirty="0">
                <a:solidFill>
                  <a:schemeClr val="tx2"/>
                </a:solidFill>
                <a:latin typeface="华文新魏" pitchFamily="2" charset="-122"/>
                <a:ea typeface="华文新魏" pitchFamily="2" charset="-122"/>
              </a:rPr>
              <a:t>（一）抗日战争的胜利</a:t>
            </a:r>
          </a:p>
        </p:txBody>
      </p:sp>
      <p:sp>
        <p:nvSpPr>
          <p:cNvPr id="943138" name="Rectangle 34"/>
          <p:cNvSpPr>
            <a:spLocks noGrp="1" noChangeArrowheads="1"/>
          </p:cNvSpPr>
          <p:nvPr>
            <p:ph type="title"/>
          </p:nvPr>
        </p:nvSpPr>
        <p:spPr>
          <a:xfrm>
            <a:off x="395536" y="116632"/>
            <a:ext cx="7931224" cy="919162"/>
          </a:xfrm>
          <a:noFill/>
          <a:ln/>
        </p:spPr>
        <p:txBody>
          <a:bodyPr/>
          <a:lstStyle/>
          <a:p>
            <a:r>
              <a:rPr lang="zh-CN" altLang="en-US" b="1" dirty="0"/>
              <a:t>五、抗日战争的胜利及其意义</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943109"/>
                                        </p:tgtEl>
                                        <p:attrNameLst>
                                          <p:attrName>style.visibility</p:attrName>
                                        </p:attrNameLst>
                                      </p:cBhvr>
                                      <p:to>
                                        <p:strVal val="visible"/>
                                      </p:to>
                                    </p:set>
                                    <p:animEffect transition="in" filter="slide(fromRight)">
                                      <p:cBhvr>
                                        <p:cTn id="7" dur="500"/>
                                        <p:tgtEl>
                                          <p:spTgt spid="94310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943113"/>
                                        </p:tgtEl>
                                        <p:attrNameLst>
                                          <p:attrName>style.visibility</p:attrName>
                                        </p:attrNameLst>
                                      </p:cBhvr>
                                      <p:to>
                                        <p:strVal val="visible"/>
                                      </p:to>
                                    </p:set>
                                    <p:animEffect transition="in" filter="slide(fromLeft)">
                                      <p:cBhvr>
                                        <p:cTn id="12" dur="500"/>
                                        <p:tgtEl>
                                          <p:spTgt spid="943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10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2" name="Picture 4" descr="1_1-1-21-24_20020903102810"/>
          <p:cNvPicPr>
            <a:picLocks noChangeAspect="1" noChangeArrowheads="1"/>
          </p:cNvPicPr>
          <p:nvPr/>
        </p:nvPicPr>
        <p:blipFill>
          <a:blip r:embed="rId2" cstate="print"/>
          <a:srcRect/>
          <a:stretch>
            <a:fillRect/>
          </a:stretch>
        </p:blipFill>
        <p:spPr bwMode="auto">
          <a:xfrm>
            <a:off x="4716463" y="1773238"/>
            <a:ext cx="3451225" cy="2619375"/>
          </a:xfrm>
          <a:prstGeom prst="rect">
            <a:avLst/>
          </a:prstGeom>
          <a:noFill/>
          <a:ln w="76200">
            <a:solidFill>
              <a:srgbClr val="000000"/>
            </a:solidFill>
            <a:miter lim="800000"/>
            <a:headEnd/>
            <a:tailEnd/>
          </a:ln>
        </p:spPr>
      </p:pic>
      <p:pic>
        <p:nvPicPr>
          <p:cNvPr id="662533" name="Picture 5" descr="图片20"/>
          <p:cNvPicPr>
            <a:picLocks noChangeAspect="1" noChangeArrowheads="1"/>
          </p:cNvPicPr>
          <p:nvPr/>
        </p:nvPicPr>
        <p:blipFill>
          <a:blip r:embed="rId3" cstate="print"/>
          <a:srcRect/>
          <a:stretch>
            <a:fillRect/>
          </a:stretch>
        </p:blipFill>
        <p:spPr bwMode="auto">
          <a:xfrm>
            <a:off x="827584" y="1628800"/>
            <a:ext cx="2808287" cy="3384550"/>
          </a:xfrm>
          <a:prstGeom prst="rect">
            <a:avLst/>
          </a:prstGeom>
          <a:noFill/>
        </p:spPr>
      </p:pic>
      <p:sp>
        <p:nvSpPr>
          <p:cNvPr id="662534" name="Text Box 6"/>
          <p:cNvSpPr txBox="1">
            <a:spLocks noChangeArrowheads="1"/>
          </p:cNvSpPr>
          <p:nvPr/>
        </p:nvSpPr>
        <p:spPr bwMode="auto">
          <a:xfrm>
            <a:off x="827584" y="5373216"/>
            <a:ext cx="3962400" cy="400110"/>
          </a:xfrm>
          <a:prstGeom prst="rect">
            <a:avLst/>
          </a:prstGeom>
          <a:noFill/>
          <a:ln w="9525">
            <a:noFill/>
            <a:miter lim="800000"/>
            <a:headEnd/>
            <a:tailEnd/>
          </a:ln>
          <a:effectLst/>
        </p:spPr>
        <p:txBody>
          <a:bodyPr>
            <a:spAutoFit/>
          </a:bodyPr>
          <a:lstStyle/>
          <a:p>
            <a:pPr algn="l"/>
            <a:r>
              <a:rPr lang="en-US" altLang="zh-CN" sz="2000" b="1" dirty="0">
                <a:solidFill>
                  <a:schemeClr val="tx2"/>
                </a:solidFill>
                <a:latin typeface="Arial"/>
              </a:rPr>
              <a:t>“</a:t>
            </a:r>
            <a:r>
              <a:rPr lang="zh-CN" altLang="en-US" sz="2000" b="1" dirty="0">
                <a:solidFill>
                  <a:schemeClr val="tx2"/>
                </a:solidFill>
              </a:rPr>
              <a:t>小男孩</a:t>
            </a:r>
            <a:r>
              <a:rPr lang="zh-CN" altLang="en-US" sz="2000" b="1" dirty="0">
                <a:solidFill>
                  <a:schemeClr val="tx2"/>
                </a:solidFill>
                <a:latin typeface="Arial"/>
              </a:rPr>
              <a:t>”</a:t>
            </a:r>
            <a:r>
              <a:rPr lang="en-US" altLang="zh-CN" sz="2000" b="1" dirty="0">
                <a:solidFill>
                  <a:schemeClr val="tx2"/>
                </a:solidFill>
              </a:rPr>
              <a:t>(Little boy)</a:t>
            </a:r>
          </a:p>
        </p:txBody>
      </p:sp>
      <p:sp>
        <p:nvSpPr>
          <p:cNvPr id="662535" name="Text Box 7"/>
          <p:cNvSpPr txBox="1">
            <a:spLocks noChangeArrowheads="1"/>
          </p:cNvSpPr>
          <p:nvPr/>
        </p:nvSpPr>
        <p:spPr bwMode="auto">
          <a:xfrm>
            <a:off x="4716463" y="4724400"/>
            <a:ext cx="3581400" cy="400110"/>
          </a:xfrm>
          <a:prstGeom prst="rect">
            <a:avLst/>
          </a:prstGeom>
          <a:noFill/>
          <a:ln w="9525">
            <a:noFill/>
            <a:miter lim="800000"/>
            <a:headEnd/>
            <a:tailEnd/>
          </a:ln>
          <a:effectLst/>
        </p:spPr>
        <p:txBody>
          <a:bodyPr>
            <a:spAutoFit/>
          </a:bodyPr>
          <a:lstStyle/>
          <a:p>
            <a:pPr algn="l"/>
            <a:r>
              <a:rPr lang="en-US" altLang="zh-CN" sz="2000" b="1" dirty="0">
                <a:solidFill>
                  <a:schemeClr val="tx2"/>
                </a:solidFill>
              </a:rPr>
              <a:t>“</a:t>
            </a:r>
            <a:r>
              <a:rPr lang="zh-CN" altLang="en-US" sz="2000" b="1" dirty="0">
                <a:solidFill>
                  <a:schemeClr val="tx2"/>
                </a:solidFill>
              </a:rPr>
              <a:t>胖子”（</a:t>
            </a:r>
            <a:r>
              <a:rPr lang="en-US" altLang="zh-CN" sz="2000" b="1" dirty="0">
                <a:solidFill>
                  <a:schemeClr val="tx2"/>
                </a:solidFill>
              </a:rPr>
              <a:t>Fat man)</a:t>
            </a:r>
          </a:p>
        </p:txBody>
      </p:sp>
      <p:sp>
        <p:nvSpPr>
          <p:cNvPr id="662541" name="Rectangle 13"/>
          <p:cNvSpPr>
            <a:spLocks noChangeArrowheads="1"/>
          </p:cNvSpPr>
          <p:nvPr/>
        </p:nvSpPr>
        <p:spPr bwMode="auto">
          <a:xfrm>
            <a:off x="755575" y="404813"/>
            <a:ext cx="7272809" cy="436562"/>
          </a:xfrm>
          <a:prstGeom prst="rect">
            <a:avLst/>
          </a:prstGeom>
          <a:noFill/>
          <a:ln w="9525">
            <a:noFill/>
            <a:miter lim="800000"/>
            <a:headEnd/>
            <a:tailEnd/>
          </a:ln>
          <a:effectLst/>
        </p:spPr>
        <p:txBody>
          <a:bodyPr/>
          <a:lstStyle/>
          <a:p>
            <a:pPr algn="l">
              <a:spcBef>
                <a:spcPct val="0"/>
              </a:spcBef>
            </a:pPr>
            <a:r>
              <a:rPr kumimoji="1" lang="en-US" altLang="zh-CN" sz="2800" b="1" dirty="0">
                <a:latin typeface="华文新魏" pitchFamily="2" charset="-122"/>
                <a:ea typeface="华文新魏" pitchFamily="2" charset="-122"/>
              </a:rPr>
              <a:t>1945</a:t>
            </a:r>
            <a:r>
              <a:rPr kumimoji="1" lang="zh-CN" altLang="en-US" sz="2800" b="1" dirty="0">
                <a:latin typeface="华文新魏" pitchFamily="2" charset="-122"/>
                <a:ea typeface="华文新魏" pitchFamily="2" charset="-122"/>
              </a:rPr>
              <a:t>年</a:t>
            </a:r>
            <a:r>
              <a:rPr kumimoji="1" lang="en-US" altLang="zh-CN" sz="2800" b="1" dirty="0">
                <a:latin typeface="华文新魏" pitchFamily="2" charset="-122"/>
                <a:ea typeface="华文新魏" pitchFamily="2" charset="-122"/>
              </a:rPr>
              <a:t>8</a:t>
            </a:r>
            <a:r>
              <a:rPr kumimoji="1" lang="zh-CN" altLang="en-US" sz="2800" b="1" dirty="0">
                <a:latin typeface="华文新魏" pitchFamily="2" charset="-122"/>
                <a:ea typeface="华文新魏" pitchFamily="2" charset="-122"/>
              </a:rPr>
              <a:t>月</a:t>
            </a:r>
            <a:r>
              <a:rPr kumimoji="1" lang="en-US" altLang="zh-CN" sz="2800" b="1" dirty="0">
                <a:latin typeface="华文新魏" pitchFamily="2" charset="-122"/>
                <a:ea typeface="华文新魏" pitchFamily="2" charset="-122"/>
              </a:rPr>
              <a:t>6</a:t>
            </a:r>
            <a:r>
              <a:rPr kumimoji="1" lang="zh-CN" altLang="en-US" sz="2800" b="1" dirty="0">
                <a:latin typeface="华文新魏" pitchFamily="2" charset="-122"/>
                <a:ea typeface="华文新魏" pitchFamily="2" charset="-122"/>
              </a:rPr>
              <a:t>日和</a:t>
            </a:r>
            <a:r>
              <a:rPr kumimoji="1" lang="en-US" altLang="zh-CN" sz="2800" b="1" dirty="0">
                <a:latin typeface="华文新魏" pitchFamily="2" charset="-122"/>
                <a:ea typeface="华文新魏" pitchFamily="2" charset="-122"/>
              </a:rPr>
              <a:t>9</a:t>
            </a:r>
            <a:r>
              <a:rPr kumimoji="1" lang="zh-CN" altLang="en-US" sz="2800" b="1" dirty="0">
                <a:latin typeface="华文新魏" pitchFamily="2" charset="-122"/>
                <a:ea typeface="华文新魏" pitchFamily="2" charset="-122"/>
              </a:rPr>
              <a:t>日，</a:t>
            </a:r>
            <a:r>
              <a:rPr kumimoji="1" lang="zh-CN" altLang="en-US" sz="2800" b="1" dirty="0">
                <a:solidFill>
                  <a:srgbClr val="FF0000"/>
                </a:solidFill>
                <a:latin typeface="华文新魏" pitchFamily="2" charset="-122"/>
                <a:ea typeface="华文新魏" pitchFamily="2" charset="-122"/>
                <a:hlinkClick r:id="rId4" action="ppaction://hlinksldjump"/>
              </a:rPr>
              <a:t>美国投放</a:t>
            </a:r>
            <a:r>
              <a:rPr kumimoji="1" lang="zh-CN" altLang="en-US" sz="2800" b="1" dirty="0" smtClean="0">
                <a:solidFill>
                  <a:srgbClr val="FF0000"/>
                </a:solidFill>
                <a:latin typeface="华文新魏" pitchFamily="2" charset="-122"/>
                <a:ea typeface="华文新魏" pitchFamily="2" charset="-122"/>
                <a:hlinkClick r:id="rId4" action="ppaction://hlinksldjump"/>
              </a:rPr>
              <a:t>原子弹</a:t>
            </a:r>
            <a:r>
              <a:rPr kumimoji="1" lang="zh-CN" altLang="en-US" sz="2800" b="1" dirty="0" smtClean="0">
                <a:latin typeface="华文新魏" pitchFamily="2" charset="-122"/>
                <a:ea typeface="华文新魏" pitchFamily="2" charset="-122"/>
              </a:rPr>
              <a:t>。</a:t>
            </a:r>
            <a:endParaRPr kumimoji="1" lang="zh-CN" altLang="en-US" sz="2800" b="1" dirty="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3779912" y="1124744"/>
            <a:ext cx="5184775" cy="3744913"/>
            <a:chOff x="3016" y="754"/>
            <a:chExt cx="2279" cy="2812"/>
          </a:xfrm>
        </p:grpSpPr>
        <p:grpSp>
          <p:nvGrpSpPr>
            <p:cNvPr id="3" name="Group 7"/>
            <p:cNvGrpSpPr>
              <a:grpSpLocks/>
            </p:cNvGrpSpPr>
            <p:nvPr/>
          </p:nvGrpSpPr>
          <p:grpSpPr bwMode="auto">
            <a:xfrm>
              <a:off x="3016" y="754"/>
              <a:ext cx="2279" cy="2812"/>
              <a:chOff x="3187" y="482"/>
              <a:chExt cx="2097" cy="2631"/>
            </a:xfrm>
          </p:grpSpPr>
          <p:pic>
            <p:nvPicPr>
              <p:cNvPr id="944136" name="Picture 8"/>
              <p:cNvPicPr>
                <a:picLocks noChangeAspect="1" noChangeArrowheads="1"/>
              </p:cNvPicPr>
              <p:nvPr/>
            </p:nvPicPr>
            <p:blipFill>
              <a:blip r:embed="rId2" cstate="print"/>
              <a:srcRect/>
              <a:stretch>
                <a:fillRect/>
              </a:stretch>
            </p:blipFill>
            <p:spPr bwMode="auto">
              <a:xfrm>
                <a:off x="3187" y="482"/>
                <a:ext cx="2097" cy="2631"/>
              </a:xfrm>
              <a:prstGeom prst="rect">
                <a:avLst/>
              </a:prstGeom>
              <a:noFill/>
              <a:ln w="9525">
                <a:noFill/>
                <a:miter lim="800000"/>
                <a:headEnd/>
                <a:tailEnd/>
              </a:ln>
              <a:effectLst/>
            </p:spPr>
          </p:pic>
          <p:sp>
            <p:nvSpPr>
              <p:cNvPr id="944137" name="Rectangle 9"/>
              <p:cNvSpPr>
                <a:spLocks noChangeArrowheads="1"/>
              </p:cNvSpPr>
              <p:nvPr/>
            </p:nvSpPr>
            <p:spPr bwMode="auto">
              <a:xfrm>
                <a:off x="4241" y="2854"/>
                <a:ext cx="1015" cy="237"/>
              </a:xfrm>
              <a:prstGeom prst="rect">
                <a:avLst/>
              </a:prstGeom>
              <a:solidFill>
                <a:srgbClr val="CCFFFF"/>
              </a:solidFill>
              <a:ln w="9525">
                <a:noFill/>
                <a:miter lim="800000"/>
                <a:headEnd/>
                <a:tailEnd/>
              </a:ln>
              <a:effectLst/>
            </p:spPr>
            <p:txBody>
              <a:bodyPr>
                <a:spAutoFit/>
              </a:bodyPr>
              <a:lstStyle/>
              <a:p>
                <a:pPr algn="l">
                  <a:spcBef>
                    <a:spcPct val="0"/>
                  </a:spcBef>
                </a:pPr>
                <a:r>
                  <a:rPr lang="zh-CN" altLang="en-US" sz="1600" b="1" dirty="0">
                    <a:latin typeface="华文新魏" pitchFamily="2" charset="-122"/>
                    <a:ea typeface="华文新魏" pitchFamily="2" charset="-122"/>
                  </a:rPr>
                  <a:t>日本投降仪式</a:t>
                </a:r>
              </a:p>
            </p:txBody>
          </p:sp>
        </p:grpSp>
        <p:grpSp>
          <p:nvGrpSpPr>
            <p:cNvPr id="4" name="Group 10"/>
            <p:cNvGrpSpPr>
              <a:grpSpLocks/>
            </p:cNvGrpSpPr>
            <p:nvPr/>
          </p:nvGrpSpPr>
          <p:grpSpPr bwMode="auto">
            <a:xfrm>
              <a:off x="4195" y="799"/>
              <a:ext cx="1064" cy="1296"/>
              <a:chOff x="2744" y="2750"/>
              <a:chExt cx="1064" cy="1296"/>
            </a:xfrm>
          </p:grpSpPr>
          <p:pic>
            <p:nvPicPr>
              <p:cNvPr id="944139" name="Picture 11" descr="u=3684538392,1566569895&amp;gp=1"/>
              <p:cNvPicPr>
                <a:picLocks noChangeAspect="1" noChangeArrowheads="1"/>
              </p:cNvPicPr>
              <p:nvPr/>
            </p:nvPicPr>
            <p:blipFill>
              <a:blip r:embed="rId3" cstate="print"/>
              <a:srcRect/>
              <a:stretch>
                <a:fillRect/>
              </a:stretch>
            </p:blipFill>
            <p:spPr bwMode="auto">
              <a:xfrm>
                <a:off x="2744" y="2750"/>
                <a:ext cx="1064" cy="1270"/>
              </a:xfrm>
              <a:prstGeom prst="rect">
                <a:avLst/>
              </a:prstGeom>
              <a:noFill/>
            </p:spPr>
          </p:pic>
          <p:sp>
            <p:nvSpPr>
              <p:cNvPr id="944140" name="Rectangle 12"/>
              <p:cNvSpPr>
                <a:spLocks noChangeArrowheads="1"/>
              </p:cNvSpPr>
              <p:nvPr/>
            </p:nvSpPr>
            <p:spPr bwMode="auto">
              <a:xfrm>
                <a:off x="2835" y="3793"/>
                <a:ext cx="907" cy="253"/>
              </a:xfrm>
              <a:prstGeom prst="rect">
                <a:avLst/>
              </a:prstGeom>
              <a:solidFill>
                <a:srgbClr val="CCFFFF"/>
              </a:solidFill>
              <a:ln w="9525">
                <a:noFill/>
                <a:miter lim="800000"/>
                <a:headEnd/>
                <a:tailEnd/>
              </a:ln>
              <a:effectLst/>
            </p:spPr>
            <p:txBody>
              <a:bodyPr>
                <a:spAutoFit/>
              </a:bodyPr>
              <a:lstStyle/>
              <a:p>
                <a:pPr>
                  <a:spcBef>
                    <a:spcPct val="0"/>
                  </a:spcBef>
                </a:pPr>
                <a:r>
                  <a:rPr lang="zh-CN" altLang="en-US" sz="1600" b="1" dirty="0">
                    <a:latin typeface="华文新魏" pitchFamily="2" charset="-122"/>
                    <a:ea typeface="华文新魏" pitchFamily="2" charset="-122"/>
                  </a:rPr>
                  <a:t>日本裕仁天皇</a:t>
                </a:r>
              </a:p>
            </p:txBody>
          </p:sp>
        </p:grpSp>
      </p:grpSp>
      <p:sp>
        <p:nvSpPr>
          <p:cNvPr id="944142" name="Rectangle 14"/>
          <p:cNvSpPr>
            <a:spLocks noChangeArrowheads="1"/>
          </p:cNvSpPr>
          <p:nvPr/>
        </p:nvSpPr>
        <p:spPr bwMode="auto">
          <a:xfrm>
            <a:off x="3851920" y="4941168"/>
            <a:ext cx="4896544" cy="584775"/>
          </a:xfrm>
          <a:prstGeom prst="rect">
            <a:avLst/>
          </a:prstGeom>
          <a:solidFill>
            <a:srgbClr val="FFFFFF"/>
          </a:solidFill>
          <a:ln w="12700" algn="ctr">
            <a:noFill/>
            <a:miter lim="800000"/>
            <a:headEnd/>
            <a:tailEnd/>
          </a:ln>
          <a:effectLst>
            <a:outerShdw dist="125724" dir="18900000" algn="ctr" rotWithShape="0">
              <a:srgbClr val="000099"/>
            </a:outerShdw>
          </a:effectLst>
        </p:spPr>
        <p:txBody>
          <a:bodyPr wrap="square">
            <a:spAutoFit/>
          </a:bodyPr>
          <a:lstStyle/>
          <a:p>
            <a:r>
              <a:rPr lang="en-US" altLang="zh-CN" sz="1600" b="1" dirty="0">
                <a:latin typeface="华文新魏" pitchFamily="2" charset="-122"/>
                <a:ea typeface="华文新魏" pitchFamily="2" charset="-122"/>
              </a:rPr>
              <a:t>1945</a:t>
            </a:r>
            <a:r>
              <a:rPr lang="zh-CN" altLang="en-US" sz="1600" b="1" dirty="0">
                <a:latin typeface="华文新魏" pitchFamily="2" charset="-122"/>
                <a:ea typeface="华文新魏" pitchFamily="2" charset="-122"/>
              </a:rPr>
              <a:t>年</a:t>
            </a:r>
            <a:r>
              <a:rPr lang="en-US" altLang="zh-CN" sz="1600" b="1" dirty="0">
                <a:latin typeface="华文新魏" pitchFamily="2" charset="-122"/>
                <a:ea typeface="华文新魏" pitchFamily="2" charset="-122"/>
              </a:rPr>
              <a:t>9</a:t>
            </a:r>
            <a:r>
              <a:rPr lang="zh-CN" altLang="en-US" sz="1600" b="1" dirty="0">
                <a:latin typeface="华文新魏" pitchFamily="2" charset="-122"/>
                <a:ea typeface="华文新魏" pitchFamily="2" charset="-122"/>
              </a:rPr>
              <a:t>月</a:t>
            </a:r>
            <a:r>
              <a:rPr lang="en-US" altLang="zh-CN" sz="1600" b="1" dirty="0">
                <a:latin typeface="华文新魏" pitchFamily="2" charset="-122"/>
                <a:ea typeface="华文新魏" pitchFamily="2" charset="-122"/>
              </a:rPr>
              <a:t>2</a:t>
            </a:r>
            <a:r>
              <a:rPr lang="zh-CN" altLang="en-US" sz="1600" b="1" dirty="0">
                <a:latin typeface="华文新魏" pitchFamily="2" charset="-122"/>
                <a:ea typeface="华文新魏" pitchFamily="2" charset="-122"/>
              </a:rPr>
              <a:t>日，日本向盟国投降签字仪式在东京湾美国战舰“密苏里”号</a:t>
            </a:r>
            <a:r>
              <a:rPr lang="zh-CN" altLang="en-US" sz="1600" b="1" dirty="0" smtClean="0">
                <a:latin typeface="华文新魏" pitchFamily="2" charset="-122"/>
                <a:ea typeface="华文新魏" pitchFamily="2" charset="-122"/>
              </a:rPr>
              <a:t>举行。</a:t>
            </a:r>
            <a:endParaRPr lang="zh-CN" altLang="en-US" sz="1600" b="1" dirty="0">
              <a:latin typeface="华文新魏" pitchFamily="2" charset="-122"/>
              <a:ea typeface="华文新魏" pitchFamily="2" charset="-122"/>
            </a:endParaRPr>
          </a:p>
        </p:txBody>
      </p:sp>
      <p:sp>
        <p:nvSpPr>
          <p:cNvPr id="944143" name="Rectangle 15"/>
          <p:cNvSpPr>
            <a:spLocks noGrp="1" noChangeArrowheads="1"/>
          </p:cNvSpPr>
          <p:nvPr>
            <p:ph sz="quarter" idx="1"/>
          </p:nvPr>
        </p:nvSpPr>
        <p:spPr>
          <a:xfrm>
            <a:off x="323528" y="620688"/>
            <a:ext cx="3240360" cy="5256584"/>
          </a:xfrm>
          <a:noFill/>
          <a:ln/>
        </p:spPr>
        <p:txBody>
          <a:bodyPr>
            <a:normAutofit/>
          </a:bodyPr>
          <a:lstStyle/>
          <a:p>
            <a:pPr>
              <a:lnSpc>
                <a:spcPct val="90000"/>
              </a:lnSpc>
            </a:pPr>
            <a:r>
              <a:rPr lang="en-US" altLang="zh-CN" sz="3200" b="1" dirty="0">
                <a:solidFill>
                  <a:srgbClr val="FF0000"/>
                </a:solidFill>
              </a:rPr>
              <a:t>1945</a:t>
            </a:r>
            <a:r>
              <a:rPr lang="zh-CN" altLang="en-US" sz="3200" b="1" dirty="0"/>
              <a:t>年</a:t>
            </a:r>
            <a:r>
              <a:rPr lang="en-US" altLang="zh-CN" sz="3200" b="1" dirty="0">
                <a:solidFill>
                  <a:srgbClr val="FF0000"/>
                </a:solidFill>
              </a:rPr>
              <a:t>8</a:t>
            </a:r>
            <a:r>
              <a:rPr lang="zh-CN" altLang="en-US" sz="3200" b="1" dirty="0"/>
              <a:t>月</a:t>
            </a:r>
            <a:r>
              <a:rPr lang="en-US" altLang="zh-CN" sz="3200" b="1" dirty="0">
                <a:solidFill>
                  <a:srgbClr val="FF0000"/>
                </a:solidFill>
              </a:rPr>
              <a:t>15</a:t>
            </a:r>
            <a:r>
              <a:rPr lang="zh-CN" altLang="en-US" sz="3200" b="1" dirty="0"/>
              <a:t>日</a:t>
            </a:r>
            <a:r>
              <a:rPr lang="en-US" altLang="zh-CN" sz="3200" b="1" dirty="0"/>
              <a:t>,</a:t>
            </a:r>
            <a:r>
              <a:rPr lang="zh-CN" altLang="en-US" sz="3200" b="1" dirty="0"/>
              <a:t>日本天皇</a:t>
            </a:r>
            <a:r>
              <a:rPr lang="zh-CN" altLang="en-US" sz="3200" b="1" dirty="0">
                <a:solidFill>
                  <a:srgbClr val="FF0000"/>
                </a:solidFill>
              </a:rPr>
              <a:t>裕仁</a:t>
            </a:r>
            <a:r>
              <a:rPr lang="zh-CN" altLang="en-US" sz="3200" b="1" dirty="0"/>
              <a:t>以广播“终战诏书”形式宣布接受波茨坦公告。</a:t>
            </a:r>
          </a:p>
          <a:p>
            <a:pPr>
              <a:lnSpc>
                <a:spcPct val="90000"/>
              </a:lnSpc>
            </a:pPr>
            <a:r>
              <a:rPr lang="en-US" altLang="zh-CN" sz="3200" b="1" dirty="0"/>
              <a:t>9</a:t>
            </a:r>
            <a:r>
              <a:rPr lang="zh-CN" altLang="en-US" sz="3200" b="1" dirty="0"/>
              <a:t>月</a:t>
            </a:r>
            <a:r>
              <a:rPr lang="en-US" altLang="zh-CN" sz="3200" b="1" dirty="0"/>
              <a:t>2</a:t>
            </a:r>
            <a:r>
              <a:rPr lang="zh-CN" altLang="en-US" sz="3200" b="1" dirty="0"/>
              <a:t>日</a:t>
            </a:r>
            <a:r>
              <a:rPr lang="en-US" altLang="zh-CN" sz="3200" b="1" dirty="0"/>
              <a:t>,</a:t>
            </a:r>
            <a:r>
              <a:rPr lang="zh-CN" altLang="en-US" sz="3200" b="1" dirty="0"/>
              <a:t>日本天皇和政府以及日本大本营的代表签署投降书。</a:t>
            </a:r>
          </a:p>
          <a:p>
            <a:pPr>
              <a:lnSpc>
                <a:spcPct val="90000"/>
              </a:lnSpc>
            </a:pPr>
            <a:endParaRPr lang="en-US" altLang="zh-CN" sz="2400"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844824"/>
            <a:ext cx="4392488" cy="4176464"/>
          </a:xfrm>
        </p:spPr>
        <p:txBody>
          <a:bodyPr>
            <a:normAutofit fontScale="85000" lnSpcReduction="20000"/>
          </a:bodyPr>
          <a:lstStyle/>
          <a:p>
            <a:r>
              <a:rPr lang="zh-CN" altLang="en-US" sz="2400" b="1" dirty="0" smtClean="0">
                <a:latin typeface="+mn-ea"/>
              </a:rPr>
              <a:t>截至九一八事变前夕，日本在东北的正规军人数在</a:t>
            </a:r>
            <a:r>
              <a:rPr lang="en-US" altLang="zh-CN" sz="2400" b="1" dirty="0" smtClean="0">
                <a:latin typeface="+mn-ea"/>
              </a:rPr>
              <a:t>15000</a:t>
            </a:r>
            <a:r>
              <a:rPr lang="zh-CN" altLang="en-US" sz="2400" b="1" dirty="0" smtClean="0">
                <a:latin typeface="+mn-ea"/>
              </a:rPr>
              <a:t>人左右，另有在乡军人和警察一万多人，总兵力不过</a:t>
            </a:r>
            <a:r>
              <a:rPr lang="en-US" altLang="zh-CN" sz="2400" b="1" dirty="0" smtClean="0">
                <a:latin typeface="+mn-ea"/>
              </a:rPr>
              <a:t>27000</a:t>
            </a:r>
            <a:r>
              <a:rPr lang="zh-CN" altLang="en-US" sz="2400" b="1" dirty="0" smtClean="0">
                <a:latin typeface="+mn-ea"/>
              </a:rPr>
              <a:t>人。东北军在东北有约</a:t>
            </a:r>
            <a:r>
              <a:rPr lang="en-US" altLang="zh-CN" sz="2400" b="1" dirty="0" smtClean="0">
                <a:latin typeface="+mn-ea"/>
              </a:rPr>
              <a:t>20</a:t>
            </a:r>
            <a:r>
              <a:rPr lang="zh-CN" altLang="en-US" sz="2400" b="1" dirty="0" smtClean="0">
                <a:latin typeface="+mn-ea"/>
              </a:rPr>
              <a:t>万兵力，其中有</a:t>
            </a:r>
            <a:r>
              <a:rPr lang="en-US" altLang="zh-CN" sz="2400" b="1" dirty="0" smtClean="0">
                <a:latin typeface="+mn-ea"/>
              </a:rPr>
              <a:t>16</a:t>
            </a:r>
            <a:r>
              <a:rPr lang="zh-CN" altLang="en-US" sz="2400" b="1" dirty="0" smtClean="0">
                <a:latin typeface="+mn-ea"/>
              </a:rPr>
              <a:t>万人是正规军，辽宁省内就驻兵就有</a:t>
            </a:r>
            <a:r>
              <a:rPr lang="en-US" altLang="zh-CN" sz="2400" b="1" dirty="0" smtClean="0">
                <a:latin typeface="+mn-ea"/>
              </a:rPr>
              <a:t>6</a:t>
            </a:r>
            <a:r>
              <a:rPr lang="zh-CN" altLang="en-US" sz="2400" b="1" dirty="0" smtClean="0">
                <a:latin typeface="+mn-ea"/>
              </a:rPr>
              <a:t>到</a:t>
            </a:r>
            <a:r>
              <a:rPr lang="en-US" altLang="zh-CN" sz="2400" b="1" dirty="0" smtClean="0">
                <a:latin typeface="+mn-ea"/>
              </a:rPr>
              <a:t>9</a:t>
            </a:r>
            <a:r>
              <a:rPr lang="zh-CN" altLang="en-US" sz="2400" b="1" dirty="0" smtClean="0">
                <a:latin typeface="+mn-ea"/>
              </a:rPr>
              <a:t>万人，沈阳城内也有上万人。</a:t>
            </a:r>
            <a:endParaRPr lang="en-US" altLang="zh-CN" sz="2400" b="1" dirty="0" smtClean="0">
              <a:latin typeface="+mn-ea"/>
            </a:endParaRPr>
          </a:p>
          <a:p>
            <a:r>
              <a:rPr lang="en-US" altLang="zh-CN" sz="2400" b="1" dirty="0" smtClean="0">
                <a:latin typeface="+mn-ea"/>
              </a:rPr>
              <a:t>9</a:t>
            </a:r>
            <a:r>
              <a:rPr lang="zh-CN" altLang="en-US" sz="2400" b="1" dirty="0" smtClean="0">
                <a:latin typeface="+mn-ea"/>
              </a:rPr>
              <a:t>月</a:t>
            </a:r>
            <a:r>
              <a:rPr lang="en-US" altLang="zh-CN" sz="2400" b="1" dirty="0" smtClean="0">
                <a:latin typeface="+mn-ea"/>
              </a:rPr>
              <a:t>19</a:t>
            </a:r>
            <a:r>
              <a:rPr lang="zh-CN" altLang="en-US" sz="2400" b="1" dirty="0" smtClean="0">
                <a:latin typeface="+mn-ea"/>
              </a:rPr>
              <a:t>日上午</a:t>
            </a:r>
            <a:r>
              <a:rPr lang="en-US" altLang="zh-CN" sz="2400" b="1" dirty="0" smtClean="0">
                <a:latin typeface="+mn-ea"/>
              </a:rPr>
              <a:t>8</a:t>
            </a:r>
            <a:r>
              <a:rPr lang="zh-CN" altLang="en-US" sz="2400" b="1" dirty="0" smtClean="0">
                <a:latin typeface="+mn-ea"/>
              </a:rPr>
              <a:t>时，日军几乎未受到抵抗便将沈阳全城占领。东北军撤向锦州。全国最大的沈阳兵工厂和制炮厂连同</a:t>
            </a:r>
            <a:r>
              <a:rPr lang="en-US" altLang="zh-CN" sz="2400" b="1" dirty="0" smtClean="0">
                <a:latin typeface="+mn-ea"/>
              </a:rPr>
              <a:t>9</a:t>
            </a:r>
            <a:r>
              <a:rPr lang="zh-CN" altLang="en-US" sz="2400" b="1" dirty="0" smtClean="0">
                <a:latin typeface="+mn-ea"/>
              </a:rPr>
              <a:t>万余支步枪、</a:t>
            </a:r>
            <a:r>
              <a:rPr lang="en-US" altLang="zh-CN" sz="2400" b="1" dirty="0" smtClean="0">
                <a:latin typeface="+mn-ea"/>
              </a:rPr>
              <a:t>2500</a:t>
            </a:r>
            <a:r>
              <a:rPr lang="zh-CN" altLang="en-US" sz="2400" b="1" dirty="0" smtClean="0">
                <a:latin typeface="+mn-ea"/>
              </a:rPr>
              <a:t>挺机关枪、</a:t>
            </a:r>
            <a:r>
              <a:rPr lang="en-US" altLang="zh-CN" sz="2400" b="1" dirty="0" smtClean="0">
                <a:latin typeface="+mn-ea"/>
              </a:rPr>
              <a:t>650</a:t>
            </a:r>
            <a:r>
              <a:rPr lang="zh-CN" altLang="en-US" sz="2400" b="1" dirty="0" smtClean="0">
                <a:latin typeface="+mn-ea"/>
              </a:rPr>
              <a:t>余门大炮、</a:t>
            </a:r>
            <a:r>
              <a:rPr lang="en-US" altLang="zh-CN" sz="2400" b="1" dirty="0" smtClean="0">
                <a:latin typeface="+mn-ea"/>
              </a:rPr>
              <a:t>2300</a:t>
            </a:r>
            <a:r>
              <a:rPr lang="zh-CN" altLang="en-US" sz="2400" b="1" dirty="0" smtClean="0">
                <a:latin typeface="+mn-ea"/>
              </a:rPr>
              <a:t>余门迫击炮、</a:t>
            </a:r>
            <a:r>
              <a:rPr lang="en-US" altLang="zh-CN" sz="2400" b="1" dirty="0" smtClean="0">
                <a:latin typeface="+mn-ea"/>
              </a:rPr>
              <a:t>260</a:t>
            </a:r>
            <a:r>
              <a:rPr lang="zh-CN" altLang="en-US" sz="2400" b="1" dirty="0" smtClean="0">
                <a:latin typeface="+mn-ea"/>
              </a:rPr>
              <a:t>余架飞机，以及大批弹药、器械、物资等，全部落入日军之手。据统计，仅</a:t>
            </a:r>
            <a:r>
              <a:rPr lang="en-US" altLang="zh-CN" sz="2400" b="1" dirty="0" smtClean="0">
                <a:latin typeface="+mn-ea"/>
              </a:rPr>
              <a:t>9</a:t>
            </a:r>
            <a:r>
              <a:rPr lang="zh-CN" altLang="en-US" sz="2400" b="1" dirty="0" smtClean="0">
                <a:latin typeface="+mn-ea"/>
              </a:rPr>
              <a:t>月</a:t>
            </a:r>
            <a:r>
              <a:rPr lang="en-US" altLang="zh-CN" sz="2400" b="1" dirty="0" smtClean="0">
                <a:latin typeface="+mn-ea"/>
              </a:rPr>
              <a:t>18</a:t>
            </a:r>
            <a:r>
              <a:rPr lang="zh-CN" altLang="en-US" sz="2400" b="1" dirty="0" smtClean="0">
                <a:latin typeface="+mn-ea"/>
              </a:rPr>
              <a:t>日一夜之间，沈阳损失即达</a:t>
            </a:r>
            <a:r>
              <a:rPr lang="en-US" altLang="zh-CN" sz="2400" b="1" dirty="0" smtClean="0">
                <a:latin typeface="+mn-ea"/>
              </a:rPr>
              <a:t>18</a:t>
            </a:r>
            <a:r>
              <a:rPr lang="zh-CN" altLang="en-US" sz="2400" b="1" dirty="0" smtClean="0">
                <a:latin typeface="+mn-ea"/>
              </a:rPr>
              <a:t>亿元之多。</a:t>
            </a:r>
          </a:p>
          <a:p>
            <a:endParaRPr lang="zh-CN" altLang="en-US" sz="2400" b="1" dirty="0" smtClean="0">
              <a:latin typeface="+mn-ea"/>
            </a:endParaRPr>
          </a:p>
        </p:txBody>
      </p:sp>
      <p:grpSp>
        <p:nvGrpSpPr>
          <p:cNvPr id="7" name="组合 6"/>
          <p:cNvGrpSpPr/>
          <p:nvPr/>
        </p:nvGrpSpPr>
        <p:grpSpPr>
          <a:xfrm>
            <a:off x="251520" y="260648"/>
            <a:ext cx="1872208" cy="1440160"/>
            <a:chOff x="323528" y="476672"/>
            <a:chExt cx="1872208" cy="1440160"/>
          </a:xfrm>
        </p:grpSpPr>
        <p:pic>
          <p:nvPicPr>
            <p:cNvPr id="5" name="Picture 7" descr="练习1"/>
            <p:cNvPicPr>
              <a:picLocks noChangeAspect="1" noChangeArrowheads="1"/>
            </p:cNvPicPr>
            <p:nvPr/>
          </p:nvPicPr>
          <p:blipFill>
            <a:blip r:embed="rId2" cstate="print"/>
            <a:srcRect/>
            <a:stretch>
              <a:fillRect/>
            </a:stretch>
          </p:blipFill>
          <p:spPr bwMode="auto">
            <a:xfrm>
              <a:off x="323528" y="476672"/>
              <a:ext cx="1872208" cy="1440160"/>
            </a:xfrm>
            <a:prstGeom prst="rect">
              <a:avLst/>
            </a:prstGeom>
            <a:noFill/>
          </p:spPr>
        </p:pic>
        <p:sp>
          <p:nvSpPr>
            <p:cNvPr id="6"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82274" name="Picture 2" descr="https://gss1.bdstatic.com/-vo3dSag_xI4khGkpoWK1HF6hhy/baike/c0%3Dbaike116%2C5%2C5%2C116%2C38/sign=622734efad345982d187edc06d9d5ac8/8435e5dde71190ef833c3244ce1b9d16fcfa6062.jpg"/>
          <p:cNvPicPr>
            <a:picLocks noChangeAspect="1" noChangeArrowheads="1"/>
          </p:cNvPicPr>
          <p:nvPr/>
        </p:nvPicPr>
        <p:blipFill>
          <a:blip r:embed="rId3" cstate="print"/>
          <a:srcRect/>
          <a:stretch>
            <a:fillRect/>
          </a:stretch>
        </p:blipFill>
        <p:spPr bwMode="auto">
          <a:xfrm>
            <a:off x="4860032" y="1052736"/>
            <a:ext cx="4094253" cy="4949230"/>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02" name="Picture 2" descr="2005114211358977"/>
          <p:cNvPicPr>
            <a:picLocks noChangeAspect="1" noChangeArrowheads="1"/>
          </p:cNvPicPr>
          <p:nvPr/>
        </p:nvPicPr>
        <p:blipFill>
          <a:blip r:embed="rId2" cstate="print"/>
          <a:srcRect/>
          <a:stretch>
            <a:fillRect/>
          </a:stretch>
        </p:blipFill>
        <p:spPr bwMode="auto">
          <a:xfrm>
            <a:off x="395536" y="908720"/>
            <a:ext cx="4594687" cy="3314477"/>
          </a:xfrm>
          <a:prstGeom prst="rect">
            <a:avLst/>
          </a:prstGeom>
          <a:noFill/>
        </p:spPr>
      </p:pic>
      <p:sp>
        <p:nvSpPr>
          <p:cNvPr id="665603" name="Rectangle 3"/>
          <p:cNvSpPr>
            <a:spLocks noChangeArrowheads="1"/>
          </p:cNvSpPr>
          <p:nvPr/>
        </p:nvSpPr>
        <p:spPr bwMode="auto">
          <a:xfrm>
            <a:off x="611560" y="5013176"/>
            <a:ext cx="7994600" cy="400110"/>
          </a:xfrm>
          <a:prstGeom prst="rect">
            <a:avLst/>
          </a:prstGeom>
          <a:noFill/>
          <a:ln w="9525">
            <a:noFill/>
            <a:miter lim="800000"/>
            <a:headEnd/>
            <a:tailEnd/>
          </a:ln>
          <a:effectLst/>
        </p:spPr>
        <p:txBody>
          <a:bodyPr wrap="square">
            <a:spAutoFit/>
          </a:bodyPr>
          <a:lstStyle/>
          <a:p>
            <a:pPr algn="l" eaLnBrk="0" hangingPunct="0">
              <a:spcBef>
                <a:spcPct val="0"/>
              </a:spcBef>
            </a:pPr>
            <a:r>
              <a:rPr lang="en-US" altLang="zh-CN" sz="2000" b="1" dirty="0"/>
              <a:t>1945</a:t>
            </a:r>
            <a:r>
              <a:rPr lang="zh-CN" altLang="en-US" sz="2000" b="1" dirty="0"/>
              <a:t>年</a:t>
            </a:r>
            <a:r>
              <a:rPr lang="en-US" altLang="zh-CN" sz="2000" b="1" dirty="0"/>
              <a:t>9</a:t>
            </a:r>
            <a:r>
              <a:rPr lang="zh-CN" altLang="en-US" sz="2000" b="1" dirty="0"/>
              <a:t>月</a:t>
            </a:r>
            <a:r>
              <a:rPr lang="en-US" altLang="zh-CN" sz="2000" b="1" dirty="0"/>
              <a:t>9</a:t>
            </a:r>
            <a:r>
              <a:rPr lang="zh-CN" altLang="en-US" sz="2000" b="1" dirty="0"/>
              <a:t>日，中国战区日军投降签字仪式在南京举行。</a:t>
            </a:r>
          </a:p>
        </p:txBody>
      </p:sp>
      <p:pic>
        <p:nvPicPr>
          <p:cNvPr id="665604" name="Picture 4"/>
          <p:cNvPicPr>
            <a:picLocks noChangeAspect="1" noChangeArrowheads="1"/>
          </p:cNvPicPr>
          <p:nvPr/>
        </p:nvPicPr>
        <p:blipFill>
          <a:blip r:embed="rId3" cstate="print"/>
          <a:srcRect/>
          <a:stretch>
            <a:fillRect/>
          </a:stretch>
        </p:blipFill>
        <p:spPr bwMode="auto">
          <a:xfrm>
            <a:off x="4932040" y="2204864"/>
            <a:ext cx="4042009" cy="2448272"/>
          </a:xfrm>
          <a:prstGeom prst="rect">
            <a:avLst/>
          </a:prstGeom>
          <a:noFill/>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Text Box 3"/>
          <p:cNvSpPr txBox="1">
            <a:spLocks noChangeArrowheads="1"/>
          </p:cNvSpPr>
          <p:nvPr/>
        </p:nvSpPr>
        <p:spPr bwMode="auto">
          <a:xfrm>
            <a:off x="0" y="4868863"/>
            <a:ext cx="4699000" cy="457200"/>
          </a:xfrm>
          <a:prstGeom prst="rect">
            <a:avLst/>
          </a:prstGeom>
          <a:noFill/>
          <a:ln w="9525">
            <a:noFill/>
            <a:miter lim="800000"/>
            <a:headEnd/>
            <a:tailEnd/>
          </a:ln>
        </p:spPr>
        <p:txBody>
          <a:bodyPr>
            <a:spAutoFit/>
          </a:bodyPr>
          <a:lstStyle/>
          <a:p>
            <a:endParaRPr kumimoji="1" lang="zh-CN" altLang="zh-CN" sz="2400">
              <a:solidFill>
                <a:srgbClr val="FF0000"/>
              </a:solidFill>
              <a:latin typeface="Times New Roman" pitchFamily="18" charset="0"/>
              <a:ea typeface="华文新魏" pitchFamily="2" charset="-122"/>
            </a:endParaRPr>
          </a:p>
        </p:txBody>
      </p:sp>
      <p:pic>
        <p:nvPicPr>
          <p:cNvPr id="135173" name="Picture 5"/>
          <p:cNvPicPr>
            <a:picLocks noChangeAspect="1" noChangeArrowheads="1"/>
          </p:cNvPicPr>
          <p:nvPr/>
        </p:nvPicPr>
        <p:blipFill>
          <a:blip r:embed="rId2" cstate="print"/>
          <a:srcRect/>
          <a:stretch>
            <a:fillRect/>
          </a:stretch>
        </p:blipFill>
        <p:spPr bwMode="auto">
          <a:xfrm>
            <a:off x="467544" y="1484784"/>
            <a:ext cx="3600400" cy="4177838"/>
          </a:xfrm>
          <a:prstGeom prst="rect">
            <a:avLst/>
          </a:prstGeom>
          <a:noFill/>
        </p:spPr>
      </p:pic>
      <p:sp>
        <p:nvSpPr>
          <p:cNvPr id="135174" name="Text Box 6"/>
          <p:cNvSpPr txBox="1">
            <a:spLocks noChangeArrowheads="1"/>
          </p:cNvSpPr>
          <p:nvPr/>
        </p:nvSpPr>
        <p:spPr bwMode="auto">
          <a:xfrm>
            <a:off x="4284663" y="404813"/>
            <a:ext cx="4751387" cy="2308324"/>
          </a:xfrm>
          <a:prstGeom prst="rect">
            <a:avLst/>
          </a:prstGeom>
          <a:noFill/>
          <a:ln w="9525">
            <a:noFill/>
            <a:miter lim="800000"/>
            <a:headEnd/>
            <a:tailEnd/>
          </a:ln>
        </p:spPr>
        <p:txBody>
          <a:bodyPr>
            <a:spAutoFit/>
          </a:bodyPr>
          <a:lstStyle/>
          <a:p>
            <a:pPr algn="l"/>
            <a:r>
              <a:rPr kumimoji="1" lang="en-US" altLang="zh-CN" sz="2400" b="1" dirty="0">
                <a:latin typeface="华文新魏" pitchFamily="2" charset="-122"/>
                <a:ea typeface="华文新魏" pitchFamily="2" charset="-122"/>
              </a:rPr>
              <a:t>10</a:t>
            </a:r>
            <a:r>
              <a:rPr kumimoji="1" lang="zh-CN" altLang="en-US" sz="2400" b="1" dirty="0">
                <a:latin typeface="华文新魏" pitchFamily="2" charset="-122"/>
                <a:ea typeface="华文新魏" pitchFamily="2" charset="-122"/>
              </a:rPr>
              <a:t>月</a:t>
            </a:r>
            <a:r>
              <a:rPr kumimoji="1" lang="en-US" altLang="zh-CN" sz="2400" b="1" dirty="0">
                <a:latin typeface="华文新魏" pitchFamily="2" charset="-122"/>
                <a:ea typeface="华文新魏" pitchFamily="2" charset="-122"/>
              </a:rPr>
              <a:t>25</a:t>
            </a:r>
            <a:r>
              <a:rPr kumimoji="1" lang="zh-CN" altLang="en-US" sz="2400" b="1" dirty="0">
                <a:latin typeface="华文新魏" pitchFamily="2" charset="-122"/>
                <a:ea typeface="华文新魏" pitchFamily="2" charset="-122"/>
              </a:rPr>
              <a:t>日，在台北举行的中国战区台湾省受降典礼。</a:t>
            </a:r>
          </a:p>
          <a:p>
            <a:pPr algn="l"/>
            <a:r>
              <a:rPr kumimoji="1" lang="zh-CN" altLang="en-US" sz="2400" b="1" dirty="0">
                <a:latin typeface="华文新魏" pitchFamily="2" charset="-122"/>
                <a:ea typeface="华文新魏" pitchFamily="2" charset="-122"/>
              </a:rPr>
              <a:t>根据</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开罗宣言</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波茨坦公告</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，被日本占领的台湾以及澎湖列岛由中国收回。这成为抗日战争取得完全胜利的重要标志。</a:t>
            </a:r>
          </a:p>
        </p:txBody>
      </p:sp>
      <p:pic>
        <p:nvPicPr>
          <p:cNvPr id="135175" name="Picture 7" descr="146689">
            <a:hlinkClick r:id="rId3"/>
          </p:cNvPr>
          <p:cNvPicPr>
            <a:picLocks noChangeAspect="1" noChangeArrowheads="1"/>
          </p:cNvPicPr>
          <p:nvPr/>
        </p:nvPicPr>
        <p:blipFill>
          <a:blip r:embed="rId4" cstate="print"/>
          <a:srcRect/>
          <a:stretch>
            <a:fillRect/>
          </a:stretch>
        </p:blipFill>
        <p:spPr bwMode="auto">
          <a:xfrm>
            <a:off x="3995738" y="3429000"/>
            <a:ext cx="4932362" cy="2303463"/>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35175"/>
                                        </p:tgtEl>
                                        <p:attrNameLst>
                                          <p:attrName>style.visibility</p:attrName>
                                        </p:attrNameLst>
                                      </p:cBhvr>
                                      <p:to>
                                        <p:strVal val="visible"/>
                                      </p:to>
                                    </p:set>
                                    <p:animEffect transition="in" filter="wheel(4)">
                                      <p:cBhvr>
                                        <p:cTn id="7" dur="2000"/>
                                        <p:tgtEl>
                                          <p:spTgt spid="135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sz="quarter" idx="1"/>
          </p:nvPr>
        </p:nvSpPr>
        <p:spPr>
          <a:xfrm>
            <a:off x="251520" y="3141663"/>
            <a:ext cx="8517830" cy="2735609"/>
          </a:xfrm>
        </p:spPr>
        <p:txBody>
          <a:bodyPr/>
          <a:lstStyle/>
          <a:p>
            <a:r>
              <a:rPr lang="zh-CN" altLang="en-US" sz="2400" b="1" dirty="0"/>
              <a:t>三国之宗旨，在剥夺日本自从一九一四年</a:t>
            </a:r>
            <a:r>
              <a:rPr lang="zh-CN" altLang="en-US" sz="2400" b="1" dirty="0">
                <a:hlinkClick r:id="rId2"/>
              </a:rPr>
              <a:t>第一次世界大战</a:t>
            </a:r>
            <a:r>
              <a:rPr lang="zh-CN" altLang="en-US" sz="2400" b="1" dirty="0"/>
              <a:t>开始后在太平洋上所夺得或占领之一切岛屿；在使日本所窃取于中国之领土，例如东北四省、台湾、澎湖群岛等，归还中华民国；其他日本以武力或贪欲所攫取之土地，亦务将日本驱逐出境；我三大盟国稔知朝鲜人民所受之奴隶待遇，决定在相当时期，使朝鲜自由与独立 。</a:t>
            </a:r>
          </a:p>
          <a:p>
            <a:r>
              <a:rPr lang="zh-CN" altLang="en-US" sz="2000" b="1" dirty="0"/>
              <a:t>                       </a:t>
            </a:r>
            <a:r>
              <a:rPr lang="zh-CN" altLang="en-US" sz="2000" b="1" dirty="0" smtClean="0"/>
              <a:t>                                          </a:t>
            </a:r>
            <a:r>
              <a:rPr lang="en-US" altLang="zh-CN" sz="2000" b="1" dirty="0" smtClean="0"/>
              <a:t>----《</a:t>
            </a:r>
            <a:r>
              <a:rPr lang="zh-CN" altLang="en-US" sz="2000" b="1" dirty="0"/>
              <a:t>开罗宣言</a:t>
            </a:r>
            <a:r>
              <a:rPr lang="en-US" altLang="zh-CN" sz="2000" b="1" dirty="0"/>
              <a:t>》</a:t>
            </a:r>
            <a:r>
              <a:rPr lang="zh-CN" altLang="en-US" sz="2000" b="1" dirty="0"/>
              <a:t>（</a:t>
            </a:r>
            <a:r>
              <a:rPr lang="en-US" altLang="zh-CN" sz="2000" b="1" dirty="0"/>
              <a:t>1943</a:t>
            </a:r>
            <a:r>
              <a:rPr lang="zh-CN" altLang="en-US" sz="2000" b="1" dirty="0"/>
              <a:t>年</a:t>
            </a:r>
            <a:r>
              <a:rPr lang="en-US" altLang="zh-CN" sz="2000" b="1" dirty="0"/>
              <a:t>12</a:t>
            </a:r>
            <a:r>
              <a:rPr lang="zh-CN" altLang="en-US" sz="2000" b="1" dirty="0"/>
              <a:t>月</a:t>
            </a:r>
            <a:r>
              <a:rPr lang="en-US" altLang="zh-CN" sz="2000" b="1" dirty="0"/>
              <a:t>1</a:t>
            </a:r>
            <a:r>
              <a:rPr lang="zh-CN" altLang="en-US" sz="2000" b="1" dirty="0"/>
              <a:t>日） </a:t>
            </a:r>
          </a:p>
        </p:txBody>
      </p:sp>
      <p:grpSp>
        <p:nvGrpSpPr>
          <p:cNvPr id="2" name="Group 3"/>
          <p:cNvGrpSpPr>
            <a:grpSpLocks/>
          </p:cNvGrpSpPr>
          <p:nvPr/>
        </p:nvGrpSpPr>
        <p:grpSpPr bwMode="auto">
          <a:xfrm>
            <a:off x="467544" y="476672"/>
            <a:ext cx="1950879" cy="1447800"/>
            <a:chOff x="521" y="1117"/>
            <a:chExt cx="1024" cy="1315"/>
          </a:xfrm>
        </p:grpSpPr>
        <p:pic>
          <p:nvPicPr>
            <p:cNvPr id="1158148" name="Picture 4" descr="练习1"/>
            <p:cNvPicPr>
              <a:picLocks noChangeAspect="1" noChangeArrowheads="1"/>
            </p:cNvPicPr>
            <p:nvPr/>
          </p:nvPicPr>
          <p:blipFill>
            <a:blip r:embed="rId3" cstate="print"/>
            <a:srcRect/>
            <a:stretch>
              <a:fillRect/>
            </a:stretch>
          </p:blipFill>
          <p:spPr bwMode="auto">
            <a:xfrm>
              <a:off x="521" y="1117"/>
              <a:ext cx="1024" cy="1315"/>
            </a:xfrm>
            <a:prstGeom prst="rect">
              <a:avLst/>
            </a:prstGeom>
            <a:noFill/>
          </p:spPr>
        </p:pic>
        <p:sp>
          <p:nvSpPr>
            <p:cNvPr id="1158149"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158150" name="Picture 6" descr="开罗会议"/>
          <p:cNvPicPr>
            <a:picLocks noChangeAspect="1" noChangeArrowheads="1"/>
          </p:cNvPicPr>
          <p:nvPr/>
        </p:nvPicPr>
        <p:blipFill>
          <a:blip r:embed="rId4" cstate="print"/>
          <a:srcRect r="3560"/>
          <a:stretch>
            <a:fillRect/>
          </a:stretch>
        </p:blipFill>
        <p:spPr bwMode="auto">
          <a:xfrm>
            <a:off x="4932040" y="116632"/>
            <a:ext cx="3959548" cy="2799501"/>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58150"/>
                                        </p:tgtEl>
                                        <p:attrNameLst>
                                          <p:attrName>style.visibility</p:attrName>
                                        </p:attrNameLst>
                                      </p:cBhvr>
                                      <p:to>
                                        <p:strVal val="visible"/>
                                      </p:to>
                                    </p:set>
                                    <p:animEffect transition="in" filter="box(in)">
                                      <p:cBhvr>
                                        <p:cTn id="7" dur="1000"/>
                                        <p:tgtEl>
                                          <p:spTgt spid="1158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7" name="Text Box 3"/>
          <p:cNvSpPr txBox="1">
            <a:spLocks noChangeArrowheads="1"/>
          </p:cNvSpPr>
          <p:nvPr/>
        </p:nvSpPr>
        <p:spPr bwMode="auto">
          <a:xfrm>
            <a:off x="251520" y="1988840"/>
            <a:ext cx="5292080" cy="879475"/>
          </a:xfrm>
          <a:prstGeom prst="rect">
            <a:avLst/>
          </a:prstGeom>
          <a:solidFill>
            <a:srgbClr val="FFFFFF"/>
          </a:solidFill>
          <a:ln w="9525">
            <a:noFill/>
            <a:miter lim="800000"/>
            <a:headEnd/>
            <a:tailEnd/>
          </a:ln>
          <a:effectLst/>
        </p:spPr>
        <p:txBody>
          <a:bodyPr anchor="ctr"/>
          <a:lstStyle/>
          <a:p>
            <a:pPr algn="l"/>
            <a:r>
              <a:rPr lang="en-US" altLang="zh-CN" sz="3200" b="1" dirty="0">
                <a:solidFill>
                  <a:schemeClr val="tx2"/>
                </a:solidFill>
                <a:latin typeface="+mn-ea"/>
              </a:rPr>
              <a:t>1</a:t>
            </a:r>
            <a:r>
              <a:rPr lang="zh-CN" altLang="en-US" sz="3200" b="1" dirty="0">
                <a:solidFill>
                  <a:schemeClr val="tx2"/>
                </a:solidFill>
                <a:latin typeface="+mn-ea"/>
              </a:rPr>
              <a:t>、世界反法西斯战争的东方主战场</a:t>
            </a:r>
          </a:p>
        </p:txBody>
      </p:sp>
      <p:pic>
        <p:nvPicPr>
          <p:cNvPr id="825353" name="Picture 9" descr="02">
            <a:hlinkClick r:id="rId2"/>
          </p:cNvPr>
          <p:cNvPicPr>
            <a:picLocks noChangeAspect="1" noChangeArrowheads="1"/>
          </p:cNvPicPr>
          <p:nvPr/>
        </p:nvPicPr>
        <p:blipFill>
          <a:blip r:embed="rId3" cstate="print"/>
          <a:srcRect/>
          <a:stretch>
            <a:fillRect/>
          </a:stretch>
        </p:blipFill>
        <p:spPr bwMode="auto">
          <a:xfrm>
            <a:off x="5868144" y="1196752"/>
            <a:ext cx="3095625" cy="1820863"/>
          </a:xfrm>
          <a:prstGeom prst="rect">
            <a:avLst/>
          </a:prstGeom>
          <a:noFill/>
        </p:spPr>
      </p:pic>
      <p:sp>
        <p:nvSpPr>
          <p:cNvPr id="825356" name="Rectangle 12"/>
          <p:cNvSpPr>
            <a:spLocks noGrp="1" noChangeArrowheads="1"/>
          </p:cNvSpPr>
          <p:nvPr>
            <p:ph type="title"/>
          </p:nvPr>
        </p:nvSpPr>
        <p:spPr>
          <a:xfrm>
            <a:off x="179512" y="188640"/>
            <a:ext cx="8157790" cy="1512466"/>
          </a:xfrm>
          <a:noFill/>
          <a:ln/>
        </p:spPr>
        <p:txBody>
          <a:bodyPr>
            <a:noAutofit/>
          </a:bodyPr>
          <a:lstStyle/>
          <a:p>
            <a:r>
              <a:rPr kumimoji="1" lang="zh-CN" altLang="en-US" sz="4400" b="1" dirty="0"/>
              <a:t>（二）中国人民抗日战争在世界反法西斯战争中的地位</a:t>
            </a:r>
          </a:p>
        </p:txBody>
      </p:sp>
      <p:sp>
        <p:nvSpPr>
          <p:cNvPr id="825358" name="Rectangle 14"/>
          <p:cNvSpPr>
            <a:spLocks noGrp="1" noChangeArrowheads="1"/>
          </p:cNvSpPr>
          <p:nvPr>
            <p:ph sz="quarter" idx="1"/>
          </p:nvPr>
        </p:nvSpPr>
        <p:spPr>
          <a:xfrm>
            <a:off x="179512" y="3140968"/>
            <a:ext cx="8784976" cy="3241675"/>
          </a:xfrm>
          <a:noFill/>
          <a:ln/>
        </p:spPr>
        <p:txBody>
          <a:bodyPr/>
          <a:lstStyle/>
          <a:p>
            <a:pPr>
              <a:lnSpc>
                <a:spcPct val="90000"/>
              </a:lnSpc>
            </a:pPr>
            <a:r>
              <a:rPr lang="zh-CN" altLang="en-US" sz="2400" b="1" dirty="0"/>
              <a:t>（</a:t>
            </a:r>
            <a:r>
              <a:rPr lang="en-US" altLang="zh-CN" sz="2400" b="1" dirty="0"/>
              <a:t>1</a:t>
            </a:r>
            <a:r>
              <a:rPr lang="zh-CN" altLang="en-US" sz="2400" b="1" dirty="0"/>
              <a:t>）中国的抗战牵制和削弱了日本的力量，使之不敢贸然北进，从而使苏联得以集中兵力对付德国，避免两线作战；</a:t>
            </a:r>
            <a:r>
              <a:rPr lang="zh-CN" altLang="en-US" sz="2400" b="1" dirty="0" smtClean="0"/>
              <a:t>同时推迟</a:t>
            </a:r>
            <a:r>
              <a:rPr lang="zh-CN" altLang="en-US" sz="2400" b="1" dirty="0"/>
              <a:t>了日本发动太平洋战争的时间，并使之在发动和进行战争时由于兵力不足而不能全力南进，从而减轻了美、英军队受到的压力。</a:t>
            </a:r>
          </a:p>
          <a:p>
            <a:pPr>
              <a:lnSpc>
                <a:spcPct val="90000"/>
              </a:lnSpc>
            </a:pPr>
            <a:r>
              <a:rPr lang="zh-CN" altLang="en-US" sz="2400" b="1" dirty="0"/>
              <a:t>（</a:t>
            </a:r>
            <a:r>
              <a:rPr lang="en-US" altLang="zh-CN" sz="2400" b="1" dirty="0"/>
              <a:t>2</a:t>
            </a:r>
            <a:r>
              <a:rPr lang="zh-CN" altLang="en-US" sz="2400" b="1" dirty="0"/>
              <a:t>）中国坚持持久抗战，抗击和牵制着日本陆军主力，为同盟国军队实施战略反攻创造了有利条件。</a:t>
            </a:r>
          </a:p>
          <a:p>
            <a:pPr>
              <a:lnSpc>
                <a:spcPct val="90000"/>
              </a:lnSpc>
            </a:pPr>
            <a:r>
              <a:rPr lang="zh-CN" altLang="en-US" sz="2400" b="1" dirty="0"/>
              <a:t>（</a:t>
            </a:r>
            <a:r>
              <a:rPr lang="en-US" altLang="zh-CN" sz="2400" b="1" dirty="0"/>
              <a:t>3</a:t>
            </a:r>
            <a:r>
              <a:rPr lang="zh-CN" altLang="en-US" sz="2400" b="1" dirty="0"/>
              <a:t>）中国作为亚洲太平洋地区盟军对日作战的重要后方基地，还为盟国提供了大量战略物资和军事情报。</a:t>
            </a: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5347"/>
                                        </p:tgtEl>
                                        <p:attrNameLst>
                                          <p:attrName>style.visibility</p:attrName>
                                        </p:attrNameLst>
                                      </p:cBhvr>
                                      <p:to>
                                        <p:strVal val="visible"/>
                                      </p:to>
                                    </p:set>
                                    <p:animEffect transition="in" filter="box(in)">
                                      <p:cBhvr>
                                        <p:cTn id="7" dur="500"/>
                                        <p:tgtEl>
                                          <p:spTgt spid="8253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25353"/>
                                        </p:tgtEl>
                                        <p:attrNameLst>
                                          <p:attrName>style.visibility</p:attrName>
                                        </p:attrNameLst>
                                      </p:cBhvr>
                                      <p:to>
                                        <p:strVal val="visible"/>
                                      </p:to>
                                    </p:set>
                                    <p:animEffect transition="in" filter="slide(fromBottom)">
                                      <p:cBhvr>
                                        <p:cTn id="12" dur="500"/>
                                        <p:tgtEl>
                                          <p:spTgt spid="825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Rectangle 2"/>
          <p:cNvSpPr>
            <a:spLocks noGrp="1" noChangeArrowheads="1"/>
          </p:cNvSpPr>
          <p:nvPr>
            <p:ph type="body" sz="half" idx="4294967295"/>
          </p:nvPr>
        </p:nvSpPr>
        <p:spPr>
          <a:xfrm>
            <a:off x="971600" y="3284984"/>
            <a:ext cx="1728192" cy="288032"/>
          </a:xfrm>
          <a:solidFill>
            <a:schemeClr val="bg1"/>
          </a:solidFill>
          <a:ln>
            <a:solidFill>
              <a:schemeClr val="tx1"/>
            </a:solidFill>
          </a:ln>
        </p:spPr>
        <p:txBody>
          <a:bodyPr>
            <a:normAutofit/>
          </a:bodyPr>
          <a:lstStyle/>
          <a:p>
            <a:pPr>
              <a:lnSpc>
                <a:spcPct val="80000"/>
              </a:lnSpc>
              <a:buFont typeface="Wingdings" pitchFamily="2" charset="2"/>
              <a:buNone/>
            </a:pPr>
            <a:r>
              <a:rPr lang="zh-CN" altLang="en-US" sz="1200" b="1" dirty="0"/>
              <a:t>罗斯福（ </a:t>
            </a:r>
            <a:r>
              <a:rPr lang="en-US" altLang="zh-CN" sz="1200" b="1" dirty="0"/>
              <a:t>1882--1945</a:t>
            </a:r>
            <a:r>
              <a:rPr lang="zh-CN" altLang="en-US" sz="1200" b="1" dirty="0"/>
              <a:t>）</a:t>
            </a:r>
            <a:r>
              <a:rPr lang="zh-CN" altLang="en-US" sz="1200" dirty="0"/>
              <a:t> </a:t>
            </a:r>
          </a:p>
        </p:txBody>
      </p:sp>
      <p:pic>
        <p:nvPicPr>
          <p:cNvPr id="1155075" name="Picture 3" descr="image"/>
          <p:cNvPicPr>
            <a:picLocks noChangeAspect="1" noChangeArrowheads="1"/>
          </p:cNvPicPr>
          <p:nvPr/>
        </p:nvPicPr>
        <p:blipFill>
          <a:blip r:embed="rId2" cstate="print"/>
          <a:srcRect/>
          <a:stretch>
            <a:fillRect/>
          </a:stretch>
        </p:blipFill>
        <p:spPr bwMode="auto">
          <a:xfrm>
            <a:off x="179512" y="260648"/>
            <a:ext cx="3816350" cy="2951162"/>
          </a:xfrm>
          <a:prstGeom prst="rect">
            <a:avLst/>
          </a:prstGeom>
          <a:noFill/>
          <a:ln w="9525">
            <a:noFill/>
            <a:miter lim="800000"/>
            <a:headEnd/>
            <a:tailEnd/>
          </a:ln>
        </p:spPr>
      </p:pic>
      <p:sp>
        <p:nvSpPr>
          <p:cNvPr id="5" name="云形标注 4"/>
          <p:cNvSpPr/>
          <p:nvPr/>
        </p:nvSpPr>
        <p:spPr>
          <a:xfrm>
            <a:off x="4427984" y="2204864"/>
            <a:ext cx="4392488" cy="4032448"/>
          </a:xfrm>
          <a:prstGeom prst="cloudCallout">
            <a:avLst>
              <a:gd name="adj1" fmla="val -87511"/>
              <a:gd name="adj2" fmla="val -725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solidFill>
              </a:rPr>
              <a:t>假如没有中国，假如中国被打垮了，你想一想有多少个师团的日本兵，可以调到其他方面来作战，他们可以马上打下澳洲，打下印度，</a:t>
            </a:r>
            <a:r>
              <a:rPr lang="en-US" altLang="zh-CN" b="1" dirty="0" smtClean="0">
                <a:solidFill>
                  <a:schemeClr val="tx2"/>
                </a:solidFill>
                <a:latin typeface="Arial"/>
              </a:rPr>
              <a:t>……</a:t>
            </a:r>
            <a:r>
              <a:rPr lang="zh-CN" altLang="en-US" b="1" dirty="0" smtClean="0">
                <a:solidFill>
                  <a:schemeClr val="tx2"/>
                </a:solidFill>
              </a:rPr>
              <a:t>他们可以一直冲向中东，和德国配合起来，举行一个大规模的突击，在近东会师，把俄国完全隔离起来，割吞埃及，斩断通往地中海的一切交通线。</a:t>
            </a:r>
            <a:endParaRPr lang="zh-CN" altLang="en-US" dirty="0">
              <a:solidFill>
                <a:schemeClr val="tx2"/>
              </a:solidFill>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body" sz="half" idx="4294967295"/>
          </p:nvPr>
        </p:nvSpPr>
        <p:spPr>
          <a:xfrm>
            <a:off x="7236296" y="2708920"/>
            <a:ext cx="1656184" cy="288032"/>
          </a:xfrm>
          <a:solidFill>
            <a:schemeClr val="bg1"/>
          </a:solidFill>
          <a:ln>
            <a:solidFill>
              <a:schemeClr val="tx1"/>
            </a:solidFill>
          </a:ln>
        </p:spPr>
        <p:txBody>
          <a:bodyPr>
            <a:normAutofit/>
          </a:bodyPr>
          <a:lstStyle/>
          <a:p>
            <a:pPr>
              <a:buFont typeface="Wingdings" pitchFamily="2" charset="2"/>
              <a:buNone/>
            </a:pPr>
            <a:r>
              <a:rPr lang="zh-CN" altLang="en-US" sz="1200" b="1" dirty="0">
                <a:latin typeface="+mn-ea"/>
              </a:rPr>
              <a:t>丘吉尔（</a:t>
            </a:r>
            <a:r>
              <a:rPr lang="en-US" altLang="zh-CN" sz="1200" b="1" dirty="0">
                <a:latin typeface="+mn-ea"/>
              </a:rPr>
              <a:t>1874--1965 </a:t>
            </a:r>
            <a:r>
              <a:rPr lang="zh-CN" altLang="en-US" sz="1200" b="1" dirty="0">
                <a:latin typeface="+mn-ea"/>
              </a:rPr>
              <a:t>）</a:t>
            </a:r>
          </a:p>
        </p:txBody>
      </p:sp>
      <p:pic>
        <p:nvPicPr>
          <p:cNvPr id="1156099" name="Picture 3" descr="image"/>
          <p:cNvPicPr>
            <a:picLocks noChangeAspect="1" noChangeArrowheads="1"/>
          </p:cNvPicPr>
          <p:nvPr/>
        </p:nvPicPr>
        <p:blipFill>
          <a:blip r:embed="rId2" cstate="print"/>
          <a:srcRect/>
          <a:stretch>
            <a:fillRect/>
          </a:stretch>
        </p:blipFill>
        <p:spPr bwMode="auto">
          <a:xfrm>
            <a:off x="5652120" y="260648"/>
            <a:ext cx="3311153" cy="2369067"/>
          </a:xfrm>
          <a:prstGeom prst="rect">
            <a:avLst/>
          </a:prstGeom>
          <a:noFill/>
          <a:ln w="9525">
            <a:noFill/>
            <a:miter lim="800000"/>
            <a:headEnd/>
            <a:tailEnd/>
          </a:ln>
        </p:spPr>
      </p:pic>
      <p:sp>
        <p:nvSpPr>
          <p:cNvPr id="5" name="矩形 4"/>
          <p:cNvSpPr/>
          <p:nvPr/>
        </p:nvSpPr>
        <p:spPr>
          <a:xfrm>
            <a:off x="395536" y="1556792"/>
            <a:ext cx="4680520" cy="2246769"/>
          </a:xfrm>
          <a:prstGeom prst="rect">
            <a:avLst/>
          </a:prstGeom>
        </p:spPr>
        <p:txBody>
          <a:bodyPr wrap="square">
            <a:spAutoFit/>
          </a:bodyPr>
          <a:lstStyle/>
          <a:p>
            <a:r>
              <a:rPr lang="en-US" altLang="zh-CN" sz="2000" b="1" dirty="0" smtClean="0"/>
              <a:t>1942</a:t>
            </a:r>
            <a:r>
              <a:rPr lang="zh-CN" altLang="en-US" sz="2000" b="1" dirty="0" smtClean="0"/>
              <a:t>年</a:t>
            </a:r>
            <a:r>
              <a:rPr lang="en-US" altLang="zh-CN" sz="2000" b="1" dirty="0" smtClean="0"/>
              <a:t>3</a:t>
            </a:r>
            <a:r>
              <a:rPr lang="zh-CN" altLang="en-US" sz="2000" b="1" dirty="0" smtClean="0"/>
              <a:t>月至</a:t>
            </a:r>
            <a:r>
              <a:rPr lang="en-US" altLang="zh-CN" sz="2000" b="1" dirty="0" smtClean="0"/>
              <a:t>4</a:t>
            </a:r>
            <a:r>
              <a:rPr lang="zh-CN" altLang="en-US" sz="2000" b="1" dirty="0" smtClean="0"/>
              <a:t>月，中国以</a:t>
            </a:r>
            <a:r>
              <a:rPr lang="en-US" altLang="zh-CN" sz="2000" b="1" dirty="0" smtClean="0"/>
              <a:t>2</a:t>
            </a:r>
            <a:r>
              <a:rPr lang="zh-CN" altLang="en-US" sz="2000" b="1" dirty="0" smtClean="0"/>
              <a:t>个军</a:t>
            </a:r>
            <a:r>
              <a:rPr lang="en-US" altLang="zh-CN" sz="2000" b="1" dirty="0" smtClean="0"/>
              <a:t>1</a:t>
            </a:r>
            <a:r>
              <a:rPr lang="zh-CN" altLang="en-US" sz="2000" b="1" dirty="0" smtClean="0"/>
              <a:t>个师近</a:t>
            </a:r>
            <a:r>
              <a:rPr lang="en-US" altLang="zh-CN" sz="2000" b="1" dirty="0" smtClean="0"/>
              <a:t>10</a:t>
            </a:r>
            <a:r>
              <a:rPr lang="zh-CN" altLang="en-US" sz="2000" b="1" dirty="0" smtClean="0"/>
              <a:t>万人的兵力出征缅甸，在</a:t>
            </a:r>
            <a:r>
              <a:rPr lang="zh-CN" altLang="en-US" sz="2000" b="1" dirty="0" smtClean="0">
                <a:solidFill>
                  <a:srgbClr val="FF0000"/>
                </a:solidFill>
              </a:rPr>
              <a:t>仁安羌</a:t>
            </a:r>
            <a:r>
              <a:rPr lang="zh-CN" altLang="en-US" sz="2000" b="1" dirty="0" smtClean="0"/>
              <a:t>成功解救了被日军围困的</a:t>
            </a:r>
            <a:r>
              <a:rPr lang="en-US" altLang="zh-CN" sz="2000" b="1" dirty="0" smtClean="0"/>
              <a:t>7000</a:t>
            </a:r>
            <a:r>
              <a:rPr lang="zh-CN" altLang="en-US" sz="2000" b="1" dirty="0" smtClean="0"/>
              <a:t>多名英军，阻挡了日军向印度的进军。</a:t>
            </a:r>
            <a:r>
              <a:rPr lang="en-US" altLang="zh-CN" sz="2000" b="1" dirty="0" smtClean="0"/>
              <a:t>1944</a:t>
            </a:r>
            <a:r>
              <a:rPr lang="zh-CN" altLang="en-US" sz="2000" b="1" dirty="0" smtClean="0"/>
              <a:t>年，中国军队再次入缅作战，并修筑了“史迪威公路”，以数十万人的生命为代价打通了盟军由印度向东进军的通路。</a:t>
            </a:r>
            <a:endParaRPr lang="zh-CN" altLang="en-US" sz="2000" b="1" dirty="0"/>
          </a:p>
        </p:txBody>
      </p:sp>
      <p:grpSp>
        <p:nvGrpSpPr>
          <p:cNvPr id="6" name="组合 5"/>
          <p:cNvGrpSpPr/>
          <p:nvPr/>
        </p:nvGrpSpPr>
        <p:grpSpPr>
          <a:xfrm>
            <a:off x="323528" y="116632"/>
            <a:ext cx="1950879" cy="1447800"/>
            <a:chOff x="1907704" y="2060848"/>
            <a:chExt cx="1950879" cy="1447800"/>
          </a:xfrm>
        </p:grpSpPr>
        <p:pic>
          <p:nvPicPr>
            <p:cNvPr id="7" name="Picture 4" descr="练习1"/>
            <p:cNvPicPr>
              <a:picLocks noChangeAspect="1" noChangeArrowheads="1"/>
            </p:cNvPicPr>
            <p:nvPr/>
          </p:nvPicPr>
          <p:blipFill>
            <a:blip r:embed="rId3" cstate="print"/>
            <a:srcRect/>
            <a:stretch>
              <a:fillRect/>
            </a:stretch>
          </p:blipFill>
          <p:spPr bwMode="auto">
            <a:xfrm>
              <a:off x="1907704" y="2060848"/>
              <a:ext cx="1950879" cy="1447800"/>
            </a:xfrm>
            <a:prstGeom prst="rect">
              <a:avLst/>
            </a:prstGeom>
            <a:noFill/>
          </p:spPr>
        </p:pic>
        <p:sp>
          <p:nvSpPr>
            <p:cNvPr id="8"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9" name="云形标注 8"/>
          <p:cNvSpPr/>
          <p:nvPr/>
        </p:nvSpPr>
        <p:spPr>
          <a:xfrm>
            <a:off x="3563888" y="3645024"/>
            <a:ext cx="3384376" cy="2664296"/>
          </a:xfrm>
          <a:prstGeom prst="cloudCallout">
            <a:avLst>
              <a:gd name="adj1" fmla="val 67079"/>
              <a:gd name="adj2" fmla="val -1379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accent1"/>
              </a:buClr>
              <a:buSzPct val="65000"/>
            </a:pPr>
            <a:r>
              <a:rPr lang="zh-CN" altLang="en-US" b="1" dirty="0" smtClean="0">
                <a:solidFill>
                  <a:schemeClr val="tx1"/>
                </a:solidFill>
                <a:latin typeface="华文新魏" pitchFamily="2" charset="-122"/>
                <a:ea typeface="华文新魏" pitchFamily="2" charset="-122"/>
              </a:rPr>
              <a:t>如果日本进军西印度洋，必然会导致我方在中东的全部阵地崩溃。而能防止上述局势出现的只有中国。</a:t>
            </a:r>
            <a:endParaRPr lang="zh-CN" altLang="en-US" b="1" dirty="0">
              <a:solidFill>
                <a:schemeClr val="tx1"/>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8219256" cy="1143000"/>
          </a:xfrm>
        </p:spPr>
        <p:txBody>
          <a:bodyPr/>
          <a:lstStyle/>
          <a:p>
            <a:r>
              <a:rPr lang="zh-CN" altLang="en-US" b="1" dirty="0" smtClean="0">
                <a:hlinkClick r:id="rId2"/>
              </a:rPr>
              <a:t>仁安羌</a:t>
            </a:r>
            <a:r>
              <a:rPr lang="zh-CN" altLang="en-US" b="1" dirty="0" smtClean="0"/>
              <a:t>战役</a:t>
            </a:r>
            <a:endParaRPr lang="zh-CN" altLang="en-US" b="1" dirty="0"/>
          </a:p>
        </p:txBody>
      </p:sp>
      <p:sp>
        <p:nvSpPr>
          <p:cNvPr id="3" name="内容占位符 2"/>
          <p:cNvSpPr>
            <a:spLocks noGrp="1"/>
          </p:cNvSpPr>
          <p:nvPr>
            <p:ph sz="quarter" idx="1"/>
          </p:nvPr>
        </p:nvSpPr>
        <p:spPr>
          <a:xfrm>
            <a:off x="3779912" y="1484784"/>
            <a:ext cx="3744416" cy="4320480"/>
          </a:xfrm>
        </p:spPr>
        <p:txBody>
          <a:bodyPr>
            <a:normAutofit fontScale="92500"/>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4</a:t>
            </a:r>
            <a:r>
              <a:rPr lang="zh-CN" altLang="en-US" sz="2400" b="1" dirty="0" smtClean="0">
                <a:latin typeface="+mn-ea"/>
              </a:rPr>
              <a:t>月</a:t>
            </a:r>
            <a:r>
              <a:rPr lang="en-US" altLang="zh-CN" sz="2400" b="1" dirty="0" smtClean="0">
                <a:latin typeface="+mn-ea"/>
              </a:rPr>
              <a:t>14</a:t>
            </a:r>
            <a:r>
              <a:rPr lang="zh-CN" altLang="en-US" sz="2400" b="1" dirty="0" smtClean="0">
                <a:latin typeface="+mn-ea"/>
              </a:rPr>
              <a:t>日，日军以七千之众迅速包围英缅军一师在</a:t>
            </a:r>
            <a:r>
              <a:rPr lang="zh-CN" altLang="en-US" sz="2400" b="1" dirty="0" smtClean="0">
                <a:solidFill>
                  <a:srgbClr val="FF0000"/>
                </a:solidFill>
                <a:latin typeface="+mn-ea"/>
              </a:rPr>
              <a:t>仁安羌</a:t>
            </a:r>
            <a:r>
              <a:rPr lang="zh-CN" altLang="en-US" sz="2400" b="1" dirty="0" smtClean="0">
                <a:latin typeface="+mn-ea"/>
              </a:rPr>
              <a:t>。英缅军总司令急电中国远征军请求支援被。</a:t>
            </a:r>
            <a:r>
              <a:rPr lang="en-US" altLang="zh-CN" sz="2400" b="1" dirty="0" smtClean="0">
                <a:latin typeface="+mn-ea"/>
              </a:rPr>
              <a:t>4</a:t>
            </a:r>
            <a:r>
              <a:rPr lang="zh-CN" altLang="en-US" sz="2400" b="1" dirty="0" smtClean="0">
                <a:latin typeface="+mn-ea"/>
              </a:rPr>
              <a:t>月</a:t>
            </a:r>
            <a:r>
              <a:rPr lang="en-US" altLang="zh-CN" sz="2400" b="1" dirty="0" smtClean="0">
                <a:latin typeface="+mn-ea"/>
              </a:rPr>
              <a:t>19</a:t>
            </a:r>
            <a:r>
              <a:rPr lang="zh-CN" altLang="en-US" sz="2400" b="1" dirty="0" smtClean="0">
                <a:latin typeface="+mn-ea"/>
              </a:rPr>
              <a:t>日，新</a:t>
            </a:r>
            <a:r>
              <a:rPr lang="en-US" altLang="zh-CN" sz="2400" b="1" dirty="0" smtClean="0">
                <a:latin typeface="+mn-ea"/>
              </a:rPr>
              <a:t>38</a:t>
            </a:r>
            <a:r>
              <a:rPr lang="zh-CN" altLang="en-US" sz="2400" b="1" dirty="0" smtClean="0">
                <a:latin typeface="+mn-ea"/>
              </a:rPr>
              <a:t>师收复了任安羌油田，解救了英军</a:t>
            </a:r>
            <a:r>
              <a:rPr lang="en-US" altLang="zh-CN" sz="2400" b="1" dirty="0" smtClean="0">
                <a:latin typeface="+mn-ea"/>
              </a:rPr>
              <a:t>7000</a:t>
            </a:r>
            <a:r>
              <a:rPr lang="zh-CN" altLang="en-US" sz="2400" b="1" dirty="0" smtClean="0">
                <a:latin typeface="+mn-ea"/>
              </a:rPr>
              <a:t>多人和被日军俘虏的英缅军官兵、美国传教士和新闻记者等</a:t>
            </a:r>
            <a:r>
              <a:rPr lang="en-US" altLang="zh-CN" sz="2400" b="1" dirty="0" smtClean="0">
                <a:latin typeface="+mn-ea"/>
              </a:rPr>
              <a:t>500</a:t>
            </a:r>
            <a:r>
              <a:rPr lang="zh-CN" altLang="en-US" sz="2400" b="1" dirty="0" smtClean="0">
                <a:latin typeface="+mn-ea"/>
              </a:rPr>
              <a:t>多人。消息传出，轰动了中、英、美三国，中国军队的英勇作战得到西方社会的赞誉。</a:t>
            </a:r>
            <a:endParaRPr lang="zh-CN" altLang="en-US" sz="2400" b="1" dirty="0">
              <a:latin typeface="+mn-ea"/>
            </a:endParaRPr>
          </a:p>
        </p:txBody>
      </p:sp>
      <p:pic>
        <p:nvPicPr>
          <p:cNvPr id="173064" name="Picture 8" descr="http://img1.imgtn.bdimg.com/it/u=3886024363,1225208932&amp;fm=27&amp;gp=0.jpg"/>
          <p:cNvPicPr>
            <a:picLocks noChangeAspect="1" noChangeArrowheads="1"/>
          </p:cNvPicPr>
          <p:nvPr/>
        </p:nvPicPr>
        <p:blipFill>
          <a:blip r:embed="rId3" cstate="print"/>
          <a:srcRect/>
          <a:stretch>
            <a:fillRect/>
          </a:stretch>
        </p:blipFill>
        <p:spPr bwMode="auto">
          <a:xfrm>
            <a:off x="611560" y="1556792"/>
            <a:ext cx="2017018" cy="2658797"/>
          </a:xfrm>
          <a:prstGeom prst="rect">
            <a:avLst/>
          </a:prstGeom>
          <a:noFill/>
        </p:spPr>
      </p:pic>
      <p:sp>
        <p:nvSpPr>
          <p:cNvPr id="10" name="矩形 9"/>
          <p:cNvSpPr/>
          <p:nvPr/>
        </p:nvSpPr>
        <p:spPr>
          <a:xfrm>
            <a:off x="467544" y="4509120"/>
            <a:ext cx="2376264" cy="461665"/>
          </a:xfrm>
          <a:prstGeom prst="rect">
            <a:avLst/>
          </a:prstGeom>
        </p:spPr>
        <p:txBody>
          <a:bodyPr wrap="square">
            <a:spAutoFit/>
          </a:bodyPr>
          <a:lstStyle/>
          <a:p>
            <a:pPr algn="ctr"/>
            <a:r>
              <a:rPr lang="zh-CN" altLang="en-US" sz="1200" b="1" dirty="0" smtClean="0">
                <a:latin typeface="+mn-ea"/>
              </a:rPr>
              <a:t>“丛林之狐”、“东方隆美尔” 孙立人（</a:t>
            </a:r>
            <a:r>
              <a:rPr lang="en-US" altLang="zh-CN" sz="1200" b="1" dirty="0" smtClean="0">
                <a:latin typeface="+mn-ea"/>
              </a:rPr>
              <a:t>1900—1990)</a:t>
            </a:r>
            <a:endParaRPr lang="zh-CN" altLang="en-US" sz="1200" b="1" dirty="0">
              <a:latin typeface="+mn-e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54052" name="Text Box 4"/>
          <p:cNvSpPr txBox="1">
            <a:spLocks noChangeArrowheads="1"/>
          </p:cNvSpPr>
          <p:nvPr/>
        </p:nvSpPr>
        <p:spPr bwMode="auto">
          <a:xfrm>
            <a:off x="1527175" y="5051425"/>
            <a:ext cx="527050" cy="1066800"/>
          </a:xfrm>
          <a:prstGeom prst="rect">
            <a:avLst/>
          </a:prstGeom>
          <a:noFill/>
          <a:ln w="9525">
            <a:noFill/>
            <a:miter lim="800000"/>
            <a:headEnd/>
            <a:tailEnd/>
          </a:ln>
        </p:spPr>
        <p:txBody>
          <a:bodyPr wrap="none">
            <a:spAutoFit/>
          </a:bodyPr>
          <a:lstStyle/>
          <a:p>
            <a:pPr marL="342900" indent="-342900" algn="l">
              <a:spcBef>
                <a:spcPct val="20000"/>
              </a:spcBef>
              <a:buClr>
                <a:schemeClr val="hlink"/>
              </a:buClr>
              <a:buFont typeface="Wingdings" pitchFamily="2" charset="2"/>
              <a:buNone/>
            </a:pPr>
            <a:r>
              <a:rPr lang="en-US" altLang="zh-CN" sz="3200" b="0">
                <a:latin typeface="Arial" pitchFamily="34" charset="0"/>
                <a:ea typeface="宋体" pitchFamily="2" charset="-122"/>
              </a:rPr>
              <a:t/>
            </a:r>
            <a:br>
              <a:rPr lang="en-US" altLang="zh-CN" sz="3200" b="0">
                <a:latin typeface="Arial" pitchFamily="34" charset="0"/>
                <a:ea typeface="宋体" pitchFamily="2" charset="-122"/>
              </a:rPr>
            </a:br>
            <a:endParaRPr lang="en-US" altLang="zh-CN" sz="3200" b="0">
              <a:latin typeface="Arial" pitchFamily="34" charset="0"/>
              <a:ea typeface="宋体" pitchFamily="2" charset="-122"/>
            </a:endParaRPr>
          </a:p>
        </p:txBody>
      </p:sp>
      <p:grpSp>
        <p:nvGrpSpPr>
          <p:cNvPr id="7" name="组合 6"/>
          <p:cNvGrpSpPr/>
          <p:nvPr/>
        </p:nvGrpSpPr>
        <p:grpSpPr>
          <a:xfrm>
            <a:off x="4211960" y="188640"/>
            <a:ext cx="4762500" cy="3921707"/>
            <a:chOff x="4211960" y="188640"/>
            <a:chExt cx="4762500" cy="3921707"/>
          </a:xfrm>
        </p:grpSpPr>
        <p:pic>
          <p:nvPicPr>
            <p:cNvPr id="147458" name="Picture 2" descr="https://ss0.bdstatic.com/70cFvHSh_Q1YnxGkpoWK1HF6hhy/it/u=4088199487,386382363&amp;fm=27&amp;gp=0.jpg"/>
            <p:cNvPicPr>
              <a:picLocks noChangeAspect="1" noChangeArrowheads="1"/>
            </p:cNvPicPr>
            <p:nvPr/>
          </p:nvPicPr>
          <p:blipFill>
            <a:blip r:embed="rId2" cstate="print"/>
            <a:srcRect/>
            <a:stretch>
              <a:fillRect/>
            </a:stretch>
          </p:blipFill>
          <p:spPr bwMode="auto">
            <a:xfrm>
              <a:off x="4211960" y="188640"/>
              <a:ext cx="4762500" cy="3590926"/>
            </a:xfrm>
            <a:prstGeom prst="rect">
              <a:avLst/>
            </a:prstGeom>
            <a:noFill/>
          </p:spPr>
        </p:pic>
        <p:sp>
          <p:nvSpPr>
            <p:cNvPr id="6" name="矩形 5"/>
            <p:cNvSpPr/>
            <p:nvPr/>
          </p:nvSpPr>
          <p:spPr>
            <a:xfrm>
              <a:off x="6228184" y="3861048"/>
              <a:ext cx="1535590" cy="249299"/>
            </a:xfrm>
            <a:prstGeom prst="rect">
              <a:avLst/>
            </a:prstGeom>
          </p:spPr>
          <p:txBody>
            <a:bodyPr wrap="square">
              <a:spAutoFit/>
            </a:bodyPr>
            <a:lstStyle/>
            <a:p>
              <a:pPr marL="274320" lvl="0" indent="-274320">
                <a:lnSpc>
                  <a:spcPct val="80000"/>
                </a:lnSpc>
                <a:spcBef>
                  <a:spcPts val="580"/>
                </a:spcBef>
                <a:buClr>
                  <a:srgbClr val="D34817"/>
                </a:buClr>
                <a:buSzPct val="85000"/>
              </a:pPr>
              <a:r>
                <a:rPr lang="zh-CN" altLang="en-US" sz="1200" b="1" dirty="0" smtClean="0">
                  <a:solidFill>
                    <a:srgbClr val="002060"/>
                  </a:solidFill>
                </a:rPr>
                <a:t>斯大林（</a:t>
              </a:r>
              <a:r>
                <a:rPr lang="en-US" altLang="zh-CN" sz="1200" b="1" dirty="0" smtClean="0">
                  <a:solidFill>
                    <a:srgbClr val="002060"/>
                  </a:solidFill>
                </a:rPr>
                <a:t>1878-- 1953</a:t>
              </a:r>
              <a:r>
                <a:rPr lang="zh-CN" altLang="en-US" sz="1200" b="1" dirty="0" smtClean="0">
                  <a:solidFill>
                    <a:srgbClr val="002060"/>
                  </a:solidFill>
                </a:rPr>
                <a:t>）                          </a:t>
              </a:r>
              <a:endParaRPr lang="zh-CN" altLang="en-US" sz="1200" b="1" dirty="0">
                <a:solidFill>
                  <a:srgbClr val="002060"/>
                </a:solidFill>
              </a:endParaRPr>
            </a:p>
          </p:txBody>
        </p:sp>
      </p:grpSp>
      <p:sp>
        <p:nvSpPr>
          <p:cNvPr id="8" name="云形标注 7"/>
          <p:cNvSpPr/>
          <p:nvPr/>
        </p:nvSpPr>
        <p:spPr>
          <a:xfrm>
            <a:off x="395536" y="3501008"/>
            <a:ext cx="3816424" cy="3168352"/>
          </a:xfrm>
          <a:prstGeom prst="cloudCallout">
            <a:avLst>
              <a:gd name="adj1" fmla="val 133983"/>
              <a:gd name="adj2" fmla="val -860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20000"/>
              </a:spcBef>
              <a:buClr>
                <a:schemeClr val="accent1"/>
              </a:buClr>
              <a:buSzPct val="65000"/>
            </a:pPr>
            <a:r>
              <a:rPr lang="zh-CN" altLang="en-US" b="1" dirty="0" smtClean="0">
                <a:solidFill>
                  <a:schemeClr val="tx2"/>
                </a:solidFill>
                <a:latin typeface="华文新魏" pitchFamily="2" charset="-122"/>
                <a:ea typeface="华文新魏" pitchFamily="2" charset="-122"/>
              </a:rPr>
              <a:t>只有当日本侵略者的手脚被捆住的时候，我们才能在德国侵略者一旦进攻我国的时候避免两线作战。 </a:t>
            </a:r>
            <a:endParaRPr lang="zh-CN" altLang="en-US" b="1" dirty="0">
              <a:solidFill>
                <a:schemeClr val="tx2"/>
              </a:solidFill>
              <a:latin typeface="华文新魏" pitchFamily="2" charset="-122"/>
              <a:ea typeface="华文新魏"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ext Box 2"/>
          <p:cNvSpPr txBox="1">
            <a:spLocks noChangeArrowheads="1"/>
          </p:cNvSpPr>
          <p:nvPr/>
        </p:nvSpPr>
        <p:spPr bwMode="auto">
          <a:xfrm>
            <a:off x="179512" y="188912"/>
            <a:ext cx="8964488" cy="1079847"/>
          </a:xfrm>
          <a:prstGeom prst="rect">
            <a:avLst/>
          </a:prstGeom>
          <a:solidFill>
            <a:srgbClr val="FFFFFF"/>
          </a:solidFill>
          <a:ln w="9525">
            <a:noFill/>
            <a:miter lim="800000"/>
            <a:headEnd/>
            <a:tailEnd/>
          </a:ln>
          <a:effectLst/>
        </p:spPr>
        <p:txBody>
          <a:bodyPr anchor="ctr"/>
          <a:lstStyle/>
          <a:p>
            <a:pPr algn="l"/>
            <a:r>
              <a:rPr lang="en-US" altLang="zh-CN" sz="4000" b="1" dirty="0">
                <a:latin typeface="+mn-ea"/>
              </a:rPr>
              <a:t>2</a:t>
            </a:r>
            <a:r>
              <a:rPr lang="zh-CN" altLang="en-US" sz="4000" b="1" dirty="0">
                <a:latin typeface="+mn-ea"/>
              </a:rPr>
              <a:t>、世界反法西斯力量对中国的援助</a:t>
            </a:r>
          </a:p>
        </p:txBody>
      </p:sp>
      <p:sp>
        <p:nvSpPr>
          <p:cNvPr id="827395" name="Text Box 3"/>
          <p:cNvSpPr txBox="1">
            <a:spLocks noChangeArrowheads="1"/>
          </p:cNvSpPr>
          <p:nvPr/>
        </p:nvSpPr>
        <p:spPr bwMode="auto">
          <a:xfrm>
            <a:off x="323528" y="1484784"/>
            <a:ext cx="8424936" cy="1348061"/>
          </a:xfrm>
          <a:prstGeom prst="rect">
            <a:avLst/>
          </a:prstGeom>
          <a:noFill/>
          <a:ln w="9525">
            <a:noFill/>
            <a:miter lim="800000"/>
            <a:headEnd/>
            <a:tailEnd/>
          </a:ln>
          <a:effectLst/>
        </p:spPr>
        <p:txBody>
          <a:bodyPr wrap="square">
            <a:spAutoFit/>
          </a:bodyPr>
          <a:lstStyle/>
          <a:p>
            <a:pPr algn="l">
              <a:lnSpc>
                <a:spcPct val="120000"/>
              </a:lnSpc>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）苏联是最早为中国抗日战争提供援助的国家</a:t>
            </a:r>
            <a:r>
              <a:rPr lang="zh-CN" altLang="en-US" sz="3600" b="1" dirty="0">
                <a:latin typeface="华文新魏" pitchFamily="2" charset="-122"/>
                <a:ea typeface="华文新魏" pitchFamily="2" charset="-122"/>
              </a:rPr>
              <a:t>。</a:t>
            </a:r>
            <a:r>
              <a:rPr lang="zh-CN" altLang="en-US" sz="3600" b="1" dirty="0">
                <a:solidFill>
                  <a:srgbClr val="990033"/>
                </a:solidFill>
                <a:latin typeface="华文新魏" pitchFamily="2" charset="-122"/>
                <a:ea typeface="华文新魏" pitchFamily="2" charset="-122"/>
              </a:rPr>
              <a:t>      </a:t>
            </a:r>
          </a:p>
        </p:txBody>
      </p:sp>
      <p:grpSp>
        <p:nvGrpSpPr>
          <p:cNvPr id="16" name="组合 15"/>
          <p:cNvGrpSpPr/>
          <p:nvPr/>
        </p:nvGrpSpPr>
        <p:grpSpPr>
          <a:xfrm>
            <a:off x="1691680" y="2708920"/>
            <a:ext cx="1950879" cy="1447800"/>
            <a:chOff x="1907704" y="2060848"/>
            <a:chExt cx="1950879" cy="1447800"/>
          </a:xfrm>
        </p:grpSpPr>
        <p:pic>
          <p:nvPicPr>
            <p:cNvPr id="14" name="Picture 4" descr="练习1"/>
            <p:cNvPicPr>
              <a:picLocks noChangeAspect="1" noChangeArrowheads="1"/>
            </p:cNvPicPr>
            <p:nvPr/>
          </p:nvPicPr>
          <p:blipFill>
            <a:blip r:embed="rId2" cstate="print"/>
            <a:srcRect/>
            <a:stretch>
              <a:fillRect/>
            </a:stretch>
          </p:blipFill>
          <p:spPr bwMode="auto">
            <a:xfrm>
              <a:off x="1907704" y="2060848"/>
              <a:ext cx="1950879" cy="1447800"/>
            </a:xfrm>
            <a:prstGeom prst="rect">
              <a:avLst/>
            </a:prstGeom>
            <a:noFill/>
          </p:spPr>
        </p:pic>
        <p:sp>
          <p:nvSpPr>
            <p:cNvPr id="15" name="Rectangle 5" descr="信纸"/>
            <p:cNvSpPr>
              <a:spLocks noChangeArrowheads="1"/>
            </p:cNvSpPr>
            <p:nvPr/>
          </p:nvSpPr>
          <p:spPr bwMode="auto">
            <a:xfrm>
              <a:off x="2267744" y="2276872"/>
              <a:ext cx="1054327" cy="580221"/>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7" name="内容占位符 2"/>
          <p:cNvSpPr>
            <a:spLocks noGrp="1"/>
          </p:cNvSpPr>
          <p:nvPr>
            <p:ph sz="quarter" idx="1"/>
          </p:nvPr>
        </p:nvSpPr>
        <p:spPr>
          <a:xfrm>
            <a:off x="395536" y="4581128"/>
            <a:ext cx="8420472" cy="1656184"/>
          </a:xfrm>
        </p:spPr>
        <p:txBody>
          <a:bodyPr>
            <a:normAutofit/>
          </a:bodyPr>
          <a:lstStyle/>
          <a:p>
            <a:r>
              <a:rPr lang="zh-CN" altLang="en-US" sz="1800" b="1" dirty="0" smtClean="0"/>
              <a:t>据统计，截至</a:t>
            </a:r>
            <a:r>
              <a:rPr lang="en-US" altLang="zh-CN" sz="1800" b="1" dirty="0" smtClean="0"/>
              <a:t>1941</a:t>
            </a:r>
            <a:r>
              <a:rPr lang="zh-CN" altLang="en-US" sz="1800" b="1" dirty="0" smtClean="0"/>
              <a:t>年</a:t>
            </a:r>
            <a:r>
              <a:rPr lang="en-US" altLang="zh-CN" sz="1800" b="1" dirty="0" smtClean="0"/>
              <a:t>6</a:t>
            </a:r>
            <a:r>
              <a:rPr lang="zh-CN" altLang="en-US" sz="1800" b="1" dirty="0" smtClean="0"/>
              <a:t>月苏德战争爆发时止，中国利用苏联信用借款所购卖的飞机及主要军火物资为：各类飞机</a:t>
            </a:r>
            <a:r>
              <a:rPr lang="en-US" altLang="zh-CN" sz="1800" b="1" dirty="0" smtClean="0"/>
              <a:t>904</a:t>
            </a:r>
            <a:r>
              <a:rPr lang="zh-CN" altLang="en-US" sz="1800" b="1" dirty="0" smtClean="0"/>
              <a:t>架，其中轻重轰炸机</a:t>
            </a:r>
            <a:r>
              <a:rPr lang="en-US" altLang="zh-CN" sz="1800" b="1" dirty="0" smtClean="0"/>
              <a:t>318</a:t>
            </a:r>
            <a:r>
              <a:rPr lang="zh-CN" altLang="en-US" sz="1800" b="1" dirty="0" smtClean="0"/>
              <a:t>架，坦克</a:t>
            </a:r>
            <a:r>
              <a:rPr lang="en-US" altLang="zh-CN" sz="1800" b="1" dirty="0" smtClean="0"/>
              <a:t>82</a:t>
            </a:r>
            <a:r>
              <a:rPr lang="zh-CN" altLang="en-US" sz="1800" b="1" dirty="0" smtClean="0"/>
              <a:t>辆，汽车</a:t>
            </a:r>
            <a:r>
              <a:rPr lang="en-US" altLang="zh-CN" sz="1800" b="1" dirty="0" smtClean="0"/>
              <a:t>1</a:t>
            </a:r>
            <a:r>
              <a:rPr lang="zh-CN" altLang="en-US" sz="1800" b="1" dirty="0" smtClean="0"/>
              <a:t>，</a:t>
            </a:r>
            <a:r>
              <a:rPr lang="en-US" altLang="zh-CN" sz="1800" b="1" dirty="0" smtClean="0"/>
              <a:t>526</a:t>
            </a:r>
            <a:r>
              <a:rPr lang="zh-CN" altLang="en-US" sz="1800" b="1" dirty="0" smtClean="0"/>
              <a:t>辆，牵引车</a:t>
            </a:r>
            <a:r>
              <a:rPr lang="en-US" altLang="zh-CN" sz="1800" b="1" dirty="0" smtClean="0"/>
              <a:t>24</a:t>
            </a:r>
            <a:r>
              <a:rPr lang="zh-CN" altLang="en-US" sz="1800" b="1" dirty="0" smtClean="0"/>
              <a:t>辆，各类大炮</a:t>
            </a:r>
            <a:r>
              <a:rPr lang="en-US" altLang="zh-CN" sz="1800" b="1" dirty="0" smtClean="0"/>
              <a:t>1</a:t>
            </a:r>
            <a:r>
              <a:rPr lang="zh-CN" altLang="en-US" sz="1800" b="1" dirty="0" smtClean="0"/>
              <a:t>，</a:t>
            </a:r>
            <a:r>
              <a:rPr lang="en-US" altLang="zh-CN" sz="1800" b="1" dirty="0" smtClean="0"/>
              <a:t>190</a:t>
            </a:r>
            <a:r>
              <a:rPr lang="zh-CN" altLang="en-US" sz="1800" b="1" dirty="0" smtClean="0"/>
              <a:t>门，轻重机关枪</a:t>
            </a:r>
            <a:r>
              <a:rPr lang="en-US" altLang="zh-CN" sz="1800" b="1" dirty="0" smtClean="0"/>
              <a:t>9</a:t>
            </a:r>
            <a:r>
              <a:rPr lang="zh-CN" altLang="en-US" sz="1800" b="1" dirty="0" smtClean="0"/>
              <a:t>，</a:t>
            </a:r>
            <a:r>
              <a:rPr lang="en-US" altLang="zh-CN" sz="1800" b="1" dirty="0" smtClean="0"/>
              <a:t>720</a:t>
            </a:r>
            <a:r>
              <a:rPr lang="zh-CN" altLang="en-US" sz="1800" b="1" dirty="0" smtClean="0"/>
              <a:t>挺，步枪</a:t>
            </a:r>
            <a:r>
              <a:rPr lang="en-US" altLang="zh-CN" sz="1800" b="1" dirty="0" smtClean="0"/>
              <a:t>5</a:t>
            </a:r>
            <a:r>
              <a:rPr lang="zh-CN" altLang="en-US" sz="1800" b="1" dirty="0" smtClean="0"/>
              <a:t>万枝，步枪子弹</a:t>
            </a:r>
            <a:r>
              <a:rPr lang="en-US" altLang="zh-CN" sz="1800" b="1" dirty="0" smtClean="0"/>
              <a:t>16</a:t>
            </a:r>
            <a:r>
              <a:rPr lang="zh-CN" altLang="en-US" sz="1800" b="1" dirty="0" smtClean="0"/>
              <a:t>，</a:t>
            </a:r>
            <a:r>
              <a:rPr lang="en-US" altLang="zh-CN" sz="1800" b="1" dirty="0" smtClean="0"/>
              <a:t>700</a:t>
            </a:r>
            <a:r>
              <a:rPr lang="zh-CN" altLang="en-US" sz="1800" b="1" dirty="0" smtClean="0"/>
              <a:t>多万发，机枪子弹</a:t>
            </a:r>
            <a:r>
              <a:rPr lang="en-US" altLang="zh-CN" sz="1800" b="1" dirty="0" smtClean="0"/>
              <a:t>1</a:t>
            </a:r>
            <a:r>
              <a:rPr lang="zh-CN" altLang="en-US" sz="1800" b="1" dirty="0" smtClean="0"/>
              <a:t>，</a:t>
            </a:r>
            <a:r>
              <a:rPr lang="en-US" altLang="zh-CN" sz="1800" b="1" dirty="0" smtClean="0"/>
              <a:t>700</a:t>
            </a:r>
            <a:r>
              <a:rPr lang="zh-CN" altLang="en-US" sz="1800" b="1" dirty="0" smtClean="0"/>
              <a:t>多万发，炸弹</a:t>
            </a:r>
            <a:r>
              <a:rPr lang="en-US" altLang="zh-CN" sz="1800" b="1" dirty="0" smtClean="0"/>
              <a:t>31</a:t>
            </a:r>
            <a:r>
              <a:rPr lang="zh-CN" altLang="en-US" sz="1800" b="1" dirty="0" smtClean="0"/>
              <a:t>，</a:t>
            </a:r>
            <a:r>
              <a:rPr lang="en-US" altLang="zh-CN" sz="1800" b="1" dirty="0" smtClean="0"/>
              <a:t>100</a:t>
            </a:r>
            <a:r>
              <a:rPr lang="zh-CN" altLang="en-US" sz="1800" b="1" dirty="0" smtClean="0"/>
              <a:t>颗，炮弹</a:t>
            </a:r>
            <a:r>
              <a:rPr lang="en-US" altLang="zh-CN" sz="1800" b="1" dirty="0" smtClean="0"/>
              <a:t>187</a:t>
            </a:r>
            <a:r>
              <a:rPr lang="zh-CN" altLang="en-US" sz="1800" b="1" dirty="0" smtClean="0"/>
              <a:t>万多发，以及飞机发动机及全套备用零件，汽油等军火物资。</a:t>
            </a:r>
            <a:endParaRPr lang="zh-CN" altLang="en-US" sz="2100" b="1" dirty="0"/>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7394"/>
                                        </p:tgtEl>
                                        <p:attrNameLst>
                                          <p:attrName>style.visibility</p:attrName>
                                        </p:attrNameLst>
                                      </p:cBhvr>
                                      <p:to>
                                        <p:strVal val="visible"/>
                                      </p:to>
                                    </p:set>
                                    <p:anim calcmode="lin" valueType="num">
                                      <p:cBhvr additive="base">
                                        <p:cTn id="7" dur="500" fill="hold"/>
                                        <p:tgtEl>
                                          <p:spTgt spid="827394"/>
                                        </p:tgtEl>
                                        <p:attrNameLst>
                                          <p:attrName>ppt_x</p:attrName>
                                        </p:attrNameLst>
                                      </p:cBhvr>
                                      <p:tavLst>
                                        <p:tav tm="0">
                                          <p:val>
                                            <p:strVal val="#ppt_x"/>
                                          </p:val>
                                        </p:tav>
                                        <p:tav tm="100000">
                                          <p:val>
                                            <p:strVal val="#ppt_x"/>
                                          </p:val>
                                        </p:tav>
                                      </p:tavLst>
                                    </p:anim>
                                    <p:anim calcmode="lin" valueType="num">
                                      <p:cBhvr additive="base">
                                        <p:cTn id="8" dur="500" fill="hold"/>
                                        <p:tgtEl>
                                          <p:spTgt spid="8273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7395"/>
                                        </p:tgtEl>
                                        <p:attrNameLst>
                                          <p:attrName>style.visibility</p:attrName>
                                        </p:attrNameLst>
                                      </p:cBhvr>
                                      <p:to>
                                        <p:strVal val="visible"/>
                                      </p:to>
                                    </p:set>
                                    <p:anim calcmode="lin" valueType="num">
                                      <p:cBhvr additive="base">
                                        <p:cTn id="13" dur="500" fill="hold"/>
                                        <p:tgtEl>
                                          <p:spTgt spid="827395"/>
                                        </p:tgtEl>
                                        <p:attrNameLst>
                                          <p:attrName>ppt_x</p:attrName>
                                        </p:attrNameLst>
                                      </p:cBhvr>
                                      <p:tavLst>
                                        <p:tav tm="0">
                                          <p:val>
                                            <p:strVal val="#ppt_x"/>
                                          </p:val>
                                        </p:tav>
                                        <p:tav tm="100000">
                                          <p:val>
                                            <p:strVal val="#ppt_x"/>
                                          </p:val>
                                        </p:tav>
                                      </p:tavLst>
                                    </p:anim>
                                    <p:anim calcmode="lin" valueType="num">
                                      <p:cBhvr additive="base">
                                        <p:cTn id="14" dur="500" fill="hold"/>
                                        <p:tgtEl>
                                          <p:spTgt spid="827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nimBg="1"/>
      <p:bldP spid="82739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564904"/>
            <a:ext cx="8568952" cy="2952328"/>
          </a:xfrm>
        </p:spPr>
        <p:txBody>
          <a:bodyPr>
            <a:normAutofit/>
          </a:bodyPr>
          <a:lstStyle/>
          <a:p>
            <a:r>
              <a:rPr lang="zh-CN" altLang="en-US" sz="2000" b="1" dirty="0" smtClean="0"/>
              <a:t>从</a:t>
            </a:r>
            <a:r>
              <a:rPr lang="en-US" altLang="zh-CN" sz="2000" b="1" dirty="0" smtClean="0"/>
              <a:t>1937</a:t>
            </a:r>
            <a:r>
              <a:rPr lang="zh-CN" altLang="en-US" sz="2000" b="1" dirty="0" smtClean="0"/>
              <a:t>年秋季至</a:t>
            </a:r>
            <a:r>
              <a:rPr lang="en-US" altLang="zh-CN" sz="2000" b="1" dirty="0" smtClean="0"/>
              <a:t>1939</a:t>
            </a:r>
            <a:r>
              <a:rPr lang="zh-CN" altLang="en-US" sz="2000" b="1" dirty="0" smtClean="0"/>
              <a:t>年夏季，先后来华的苏联空军志愿人员（包括航空技师）有</a:t>
            </a:r>
            <a:r>
              <a:rPr lang="en-US" altLang="zh-CN" sz="2000" b="1" dirty="0" smtClean="0"/>
              <a:t>700</a:t>
            </a:r>
            <a:r>
              <a:rPr lang="zh-CN" altLang="en-US" sz="2000" b="1" dirty="0" smtClean="0"/>
              <a:t>多人，他们当中有</a:t>
            </a:r>
            <a:r>
              <a:rPr lang="en-US" altLang="zh-CN" sz="2000" b="1" dirty="0" smtClean="0"/>
              <a:t>200</a:t>
            </a:r>
            <a:r>
              <a:rPr lang="zh-CN" altLang="en-US" sz="2000" b="1" dirty="0" smtClean="0"/>
              <a:t>多人为中国人民的自由独立献出了生命。与此同时，苏联教官还为中国培训了</a:t>
            </a:r>
            <a:r>
              <a:rPr lang="en-US" altLang="zh-CN" sz="2000" b="1" dirty="0" smtClean="0"/>
              <a:t>1</a:t>
            </a:r>
            <a:r>
              <a:rPr lang="zh-CN" altLang="en-US" sz="2000" b="1" dirty="0" smtClean="0"/>
              <a:t>千多名飞行员和</a:t>
            </a:r>
            <a:r>
              <a:rPr lang="en-US" altLang="zh-CN" sz="2000" b="1" dirty="0" smtClean="0"/>
              <a:t>8</a:t>
            </a:r>
            <a:r>
              <a:rPr lang="zh-CN" altLang="en-US" sz="2000" b="1" dirty="0" smtClean="0"/>
              <a:t>千多名航空技术人员。</a:t>
            </a:r>
            <a:endParaRPr lang="en-US" altLang="zh-CN" sz="2000" b="1" dirty="0" smtClean="0"/>
          </a:p>
          <a:p>
            <a:r>
              <a:rPr lang="zh-CN" altLang="en-US" sz="2000" b="1" dirty="0" smtClean="0">
                <a:latin typeface="+mn-ea"/>
              </a:rPr>
              <a:t>根据苏方史料，至</a:t>
            </a:r>
            <a:r>
              <a:rPr lang="en-US" altLang="zh-CN" sz="2000" b="1" dirty="0" smtClean="0">
                <a:latin typeface="+mn-ea"/>
              </a:rPr>
              <a:t>1939</a:t>
            </a:r>
            <a:r>
              <a:rPr lang="zh-CN" altLang="en-US" sz="2000" b="1" dirty="0" smtClean="0">
                <a:latin typeface="+mn-ea"/>
              </a:rPr>
              <a:t>年</a:t>
            </a:r>
            <a:r>
              <a:rPr lang="en-US" altLang="zh-CN" sz="2000" b="1" dirty="0" smtClean="0">
                <a:latin typeface="+mn-ea"/>
              </a:rPr>
              <a:t>10</a:t>
            </a:r>
            <a:r>
              <a:rPr lang="zh-CN" altLang="en-US" sz="2000" b="1" dirty="0" smtClean="0">
                <a:latin typeface="+mn-ea"/>
              </a:rPr>
              <a:t>月在华军事顾问已达</a:t>
            </a:r>
            <a:r>
              <a:rPr lang="en-US" altLang="zh-CN" sz="2000" b="1" dirty="0" smtClean="0">
                <a:latin typeface="+mn-ea"/>
              </a:rPr>
              <a:t>80</a:t>
            </a:r>
            <a:r>
              <a:rPr lang="zh-CN" altLang="en-US" sz="2000" b="1" dirty="0" smtClean="0">
                <a:latin typeface="+mn-ea"/>
              </a:rPr>
              <a:t>人，至</a:t>
            </a:r>
            <a:r>
              <a:rPr lang="en-US" altLang="zh-CN" sz="2000" b="1" dirty="0" smtClean="0">
                <a:latin typeface="+mn-ea"/>
              </a:rPr>
              <a:t>1941</a:t>
            </a:r>
            <a:r>
              <a:rPr lang="zh-CN" altLang="en-US" sz="2000" b="1" dirty="0" smtClean="0">
                <a:latin typeface="+mn-ea"/>
              </a:rPr>
              <a:t>年初更增加到</a:t>
            </a:r>
            <a:r>
              <a:rPr lang="en-US" altLang="zh-CN" sz="2000" b="1" dirty="0" smtClean="0">
                <a:latin typeface="+mn-ea"/>
              </a:rPr>
              <a:t>140</a:t>
            </a:r>
            <a:r>
              <a:rPr lang="zh-CN" altLang="en-US" sz="2000" b="1" dirty="0" smtClean="0">
                <a:latin typeface="+mn-ea"/>
              </a:rPr>
              <a:t>人。从</a:t>
            </a:r>
            <a:r>
              <a:rPr lang="en-US" altLang="zh-CN" sz="2000" b="1" dirty="0" smtClean="0">
                <a:latin typeface="+mn-ea"/>
              </a:rPr>
              <a:t>1937</a:t>
            </a:r>
            <a:r>
              <a:rPr lang="zh-CN" altLang="en-US" sz="2000" b="1" dirty="0" smtClean="0">
                <a:latin typeface="+mn-ea"/>
              </a:rPr>
              <a:t>年至</a:t>
            </a:r>
            <a:r>
              <a:rPr lang="en-US" altLang="zh-CN" sz="2000" b="1" dirty="0" smtClean="0">
                <a:latin typeface="+mn-ea"/>
              </a:rPr>
              <a:t>1942</a:t>
            </a:r>
            <a:r>
              <a:rPr lang="zh-CN" altLang="en-US" sz="2000" b="1" dirty="0" smtClean="0">
                <a:latin typeface="+mn-ea"/>
              </a:rPr>
              <a:t>年间，先后来华工作的苏联军事顾问有</a:t>
            </a:r>
            <a:r>
              <a:rPr lang="en-US" altLang="zh-CN" sz="2000" b="1" dirty="0" smtClean="0">
                <a:latin typeface="+mn-ea"/>
              </a:rPr>
              <a:t>300</a:t>
            </a:r>
            <a:r>
              <a:rPr lang="zh-CN" altLang="en-US" sz="2000" b="1" dirty="0" smtClean="0">
                <a:latin typeface="+mn-ea"/>
              </a:rPr>
              <a:t>多人，而苏联军事顾问、专家、技术人员加上志愿飞行员等，总数大约有</a:t>
            </a:r>
            <a:r>
              <a:rPr lang="en-US" altLang="zh-CN" sz="2000" b="1" dirty="0" smtClean="0">
                <a:latin typeface="+mn-ea"/>
              </a:rPr>
              <a:t>5</a:t>
            </a:r>
            <a:r>
              <a:rPr lang="zh-CN" altLang="en-US" sz="2000" b="1" dirty="0" smtClean="0">
                <a:latin typeface="+mn-ea"/>
              </a:rPr>
              <a:t>，</a:t>
            </a:r>
            <a:r>
              <a:rPr lang="en-US" altLang="zh-CN" sz="2000" b="1" dirty="0" smtClean="0">
                <a:latin typeface="+mn-ea"/>
              </a:rPr>
              <a:t>000</a:t>
            </a:r>
            <a:r>
              <a:rPr lang="zh-CN" altLang="en-US" sz="2000" b="1" dirty="0" smtClean="0">
                <a:latin typeface="+mn-ea"/>
              </a:rPr>
              <a:t>人。经由苏联顾问和教官培训的中国军校学员大约有</a:t>
            </a:r>
            <a:r>
              <a:rPr lang="en-US" altLang="zh-CN" sz="2000" b="1" dirty="0" smtClean="0">
                <a:latin typeface="+mn-ea"/>
              </a:rPr>
              <a:t>9</a:t>
            </a:r>
            <a:r>
              <a:rPr lang="zh-CN" altLang="en-US" sz="2000" b="1" dirty="0" smtClean="0">
                <a:latin typeface="+mn-ea"/>
              </a:rPr>
              <a:t>万人。</a:t>
            </a:r>
          </a:p>
        </p:txBody>
      </p:sp>
      <p:grpSp>
        <p:nvGrpSpPr>
          <p:cNvPr id="4" name="Group 3"/>
          <p:cNvGrpSpPr>
            <a:grpSpLocks/>
          </p:cNvGrpSpPr>
          <p:nvPr/>
        </p:nvGrpSpPr>
        <p:grpSpPr bwMode="auto">
          <a:xfrm>
            <a:off x="467545" y="476672"/>
            <a:ext cx="1800200" cy="1296144"/>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7" name="组合 6"/>
          <p:cNvGrpSpPr/>
          <p:nvPr/>
        </p:nvGrpSpPr>
        <p:grpSpPr>
          <a:xfrm>
            <a:off x="6732240" y="116632"/>
            <a:ext cx="1941190" cy="2365231"/>
            <a:chOff x="6804248" y="2204864"/>
            <a:chExt cx="1941190" cy="2365231"/>
          </a:xfrm>
        </p:grpSpPr>
        <p:pic>
          <p:nvPicPr>
            <p:cNvPr id="8" name="Picture 18" descr="格里戈里·库里申科"/>
            <p:cNvPicPr>
              <a:picLocks noChangeAspect="1" noChangeArrowheads="1"/>
            </p:cNvPicPr>
            <p:nvPr/>
          </p:nvPicPr>
          <p:blipFill>
            <a:blip r:embed="rId3" cstate="print"/>
            <a:srcRect/>
            <a:stretch>
              <a:fillRect/>
            </a:stretch>
          </p:blipFill>
          <p:spPr bwMode="auto">
            <a:xfrm>
              <a:off x="6804248" y="2204864"/>
              <a:ext cx="1941190" cy="2095500"/>
            </a:xfrm>
            <a:prstGeom prst="rect">
              <a:avLst/>
            </a:prstGeom>
            <a:noFill/>
          </p:spPr>
        </p:pic>
        <p:sp>
          <p:nvSpPr>
            <p:cNvPr id="9" name="矩形 8"/>
            <p:cNvSpPr/>
            <p:nvPr/>
          </p:nvSpPr>
          <p:spPr>
            <a:xfrm>
              <a:off x="6876256" y="4293096"/>
              <a:ext cx="1728192" cy="276999"/>
            </a:xfrm>
            <a:prstGeom prst="rect">
              <a:avLst/>
            </a:prstGeom>
          </p:spPr>
          <p:txBody>
            <a:bodyPr wrap="square">
              <a:spAutoFit/>
            </a:bodyPr>
            <a:lstStyle/>
            <a:p>
              <a:pPr lvl="0">
                <a:spcBef>
                  <a:spcPct val="0"/>
                </a:spcBef>
              </a:pPr>
              <a:r>
                <a:rPr lang="zh-CN" altLang="en-US" sz="1200" b="1" dirty="0" smtClean="0">
                  <a:solidFill>
                    <a:srgbClr val="002060"/>
                  </a:solidFill>
                  <a:latin typeface="+mn-ea"/>
                </a:rPr>
                <a:t>库里申科（</a:t>
              </a:r>
              <a:r>
                <a:rPr lang="en-US" altLang="zh-CN" sz="1200" b="1" dirty="0" smtClean="0">
                  <a:solidFill>
                    <a:srgbClr val="002060"/>
                  </a:solidFill>
                  <a:latin typeface="+mn-ea"/>
                </a:rPr>
                <a:t>1903--1939</a:t>
              </a:r>
              <a:r>
                <a:rPr lang="zh-CN" altLang="en-US" sz="1200" b="1" dirty="0" smtClean="0">
                  <a:solidFill>
                    <a:srgbClr val="002060"/>
                  </a:solidFill>
                  <a:latin typeface="+mn-ea"/>
                </a:rPr>
                <a:t>） </a:t>
              </a:r>
              <a:endParaRPr lang="zh-CN" altLang="en-US" sz="1200" b="1" dirty="0">
                <a:solidFill>
                  <a:srgbClr val="002060"/>
                </a:solidFill>
                <a:latin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148064" y="260648"/>
            <a:ext cx="3644900" cy="2808039"/>
            <a:chOff x="0" y="0"/>
            <a:chExt cx="3695" cy="4320"/>
          </a:xfrm>
        </p:grpSpPr>
        <p:pic>
          <p:nvPicPr>
            <p:cNvPr id="897027" name="Picture 3" descr="20050323152634751845"/>
            <p:cNvPicPr>
              <a:picLocks noChangeAspect="1" noChangeArrowheads="1"/>
            </p:cNvPicPr>
            <p:nvPr/>
          </p:nvPicPr>
          <p:blipFill>
            <a:blip r:embed="rId4" cstate="print"/>
            <a:srcRect l="28786" t="1132"/>
            <a:stretch>
              <a:fillRect/>
            </a:stretch>
          </p:blipFill>
          <p:spPr bwMode="auto">
            <a:xfrm>
              <a:off x="0" y="0"/>
              <a:ext cx="3695" cy="4320"/>
            </a:xfrm>
            <a:prstGeom prst="rect">
              <a:avLst/>
            </a:prstGeom>
            <a:solidFill>
              <a:schemeClr val="bg1"/>
            </a:solidFill>
            <a:ln w="9525">
              <a:solidFill>
                <a:srgbClr val="FFFFCC"/>
              </a:solidFill>
              <a:miter lim="800000"/>
              <a:headEnd/>
              <a:tailEnd/>
            </a:ln>
            <a:effectLst>
              <a:outerShdw dist="35921" dir="2700000" algn="ctr" rotWithShape="0">
                <a:srgbClr val="808080">
                  <a:alpha val="50000"/>
                </a:srgbClr>
              </a:outerShdw>
            </a:effectLst>
          </p:spPr>
        </p:pic>
        <p:grpSp>
          <p:nvGrpSpPr>
            <p:cNvPr id="3" name="Group 4"/>
            <p:cNvGrpSpPr>
              <a:grpSpLocks/>
            </p:cNvGrpSpPr>
            <p:nvPr/>
          </p:nvGrpSpPr>
          <p:grpSpPr bwMode="auto">
            <a:xfrm>
              <a:off x="1927" y="0"/>
              <a:ext cx="1497" cy="1616"/>
              <a:chOff x="3107" y="0"/>
              <a:chExt cx="1385" cy="1625"/>
            </a:xfrm>
          </p:grpSpPr>
          <p:sp>
            <p:nvSpPr>
              <p:cNvPr id="897029" name="Freeform 5"/>
              <p:cNvSpPr>
                <a:spLocks/>
              </p:cNvSpPr>
              <p:nvPr/>
            </p:nvSpPr>
            <p:spPr bwMode="auto">
              <a:xfrm>
                <a:off x="3107" y="0"/>
                <a:ext cx="1385" cy="1625"/>
              </a:xfrm>
              <a:custGeom>
                <a:avLst/>
                <a:gdLst/>
                <a:ahLst/>
                <a:cxnLst>
                  <a:cxn ang="0">
                    <a:pos x="399" y="738"/>
                  </a:cxn>
                  <a:cxn ang="0">
                    <a:pos x="198" y="702"/>
                  </a:cxn>
                  <a:cxn ang="0">
                    <a:pos x="88" y="757"/>
                  </a:cxn>
                  <a:cxn ang="0">
                    <a:pos x="43" y="601"/>
                  </a:cxn>
                  <a:cxn ang="0">
                    <a:pos x="180" y="482"/>
                  </a:cxn>
                  <a:cxn ang="0">
                    <a:pos x="216" y="272"/>
                  </a:cxn>
                  <a:cxn ang="0">
                    <a:pos x="189" y="190"/>
                  </a:cxn>
                  <a:cxn ang="0">
                    <a:pos x="299" y="53"/>
                  </a:cxn>
                  <a:cxn ang="0">
                    <a:pos x="546" y="34"/>
                  </a:cxn>
                  <a:cxn ang="0">
                    <a:pos x="664" y="162"/>
                  </a:cxn>
                  <a:cxn ang="0">
                    <a:pos x="756" y="245"/>
                  </a:cxn>
                  <a:cxn ang="0">
                    <a:pos x="1039" y="300"/>
                  </a:cxn>
                  <a:cxn ang="0">
                    <a:pos x="1094" y="364"/>
                  </a:cxn>
                  <a:cxn ang="0">
                    <a:pos x="1167" y="364"/>
                  </a:cxn>
                  <a:cxn ang="0">
                    <a:pos x="1231" y="226"/>
                  </a:cxn>
                  <a:cxn ang="0">
                    <a:pos x="1268" y="190"/>
                  </a:cxn>
                  <a:cxn ang="0">
                    <a:pos x="1378" y="428"/>
                  </a:cxn>
                  <a:cxn ang="0">
                    <a:pos x="1359" y="629"/>
                  </a:cxn>
                  <a:cxn ang="0">
                    <a:pos x="1250" y="665"/>
                  </a:cxn>
                  <a:cxn ang="0">
                    <a:pos x="1350" y="912"/>
                  </a:cxn>
                  <a:cxn ang="0">
                    <a:pos x="1222" y="1040"/>
                  </a:cxn>
                  <a:cxn ang="0">
                    <a:pos x="1149" y="1168"/>
                  </a:cxn>
                  <a:cxn ang="0">
                    <a:pos x="1067" y="1141"/>
                  </a:cxn>
                  <a:cxn ang="0">
                    <a:pos x="1067" y="1223"/>
                  </a:cxn>
                  <a:cxn ang="0">
                    <a:pos x="911" y="1452"/>
                  </a:cxn>
                  <a:cxn ang="0">
                    <a:pos x="802" y="1607"/>
                  </a:cxn>
                  <a:cxn ang="0">
                    <a:pos x="728" y="1351"/>
                  </a:cxn>
                  <a:cxn ang="0">
                    <a:pos x="600" y="1442"/>
                  </a:cxn>
                  <a:cxn ang="0">
                    <a:pos x="646" y="1314"/>
                  </a:cxn>
                  <a:cxn ang="0">
                    <a:pos x="710" y="1269"/>
                  </a:cxn>
                  <a:cxn ang="0">
                    <a:pos x="783" y="1205"/>
                  </a:cxn>
                  <a:cxn ang="0">
                    <a:pos x="728" y="1159"/>
                  </a:cxn>
                  <a:cxn ang="0">
                    <a:pos x="674" y="1022"/>
                  </a:cxn>
                  <a:cxn ang="0">
                    <a:pos x="591" y="994"/>
                  </a:cxn>
                  <a:cxn ang="0">
                    <a:pos x="472" y="1013"/>
                  </a:cxn>
                  <a:cxn ang="0">
                    <a:pos x="372" y="738"/>
                  </a:cxn>
                  <a:cxn ang="0">
                    <a:pos x="180" y="757"/>
                  </a:cxn>
                </a:cxnLst>
                <a:rect l="0" t="0" r="r" b="b"/>
                <a:pathLst>
                  <a:path w="1385" h="1625">
                    <a:moveTo>
                      <a:pt x="454" y="766"/>
                    </a:moveTo>
                    <a:cubicBezTo>
                      <a:pt x="368" y="744"/>
                      <a:pt x="457" y="773"/>
                      <a:pt x="399" y="738"/>
                    </a:cubicBezTo>
                    <a:cubicBezTo>
                      <a:pt x="377" y="725"/>
                      <a:pt x="308" y="721"/>
                      <a:pt x="299" y="720"/>
                    </a:cubicBezTo>
                    <a:cubicBezTo>
                      <a:pt x="244" y="702"/>
                      <a:pt x="263" y="689"/>
                      <a:pt x="198" y="702"/>
                    </a:cubicBezTo>
                    <a:cubicBezTo>
                      <a:pt x="195" y="717"/>
                      <a:pt x="203" y="741"/>
                      <a:pt x="189" y="748"/>
                    </a:cubicBezTo>
                    <a:cubicBezTo>
                      <a:pt x="159" y="763"/>
                      <a:pt x="121" y="750"/>
                      <a:pt x="88" y="757"/>
                    </a:cubicBezTo>
                    <a:cubicBezTo>
                      <a:pt x="77" y="759"/>
                      <a:pt x="70" y="769"/>
                      <a:pt x="61" y="775"/>
                    </a:cubicBezTo>
                    <a:cubicBezTo>
                      <a:pt x="0" y="734"/>
                      <a:pt x="22" y="666"/>
                      <a:pt x="43" y="601"/>
                    </a:cubicBezTo>
                    <a:cubicBezTo>
                      <a:pt x="58" y="460"/>
                      <a:pt x="21" y="551"/>
                      <a:pt x="162" y="510"/>
                    </a:cubicBezTo>
                    <a:cubicBezTo>
                      <a:pt x="173" y="507"/>
                      <a:pt x="171" y="489"/>
                      <a:pt x="180" y="482"/>
                    </a:cubicBezTo>
                    <a:cubicBezTo>
                      <a:pt x="187" y="476"/>
                      <a:pt x="198" y="476"/>
                      <a:pt x="207" y="473"/>
                    </a:cubicBezTo>
                    <a:cubicBezTo>
                      <a:pt x="210" y="406"/>
                      <a:pt x="210" y="339"/>
                      <a:pt x="216" y="272"/>
                    </a:cubicBezTo>
                    <a:cubicBezTo>
                      <a:pt x="219" y="235"/>
                      <a:pt x="248" y="247"/>
                      <a:pt x="216" y="199"/>
                    </a:cubicBezTo>
                    <a:cubicBezTo>
                      <a:pt x="211" y="191"/>
                      <a:pt x="198" y="193"/>
                      <a:pt x="189" y="190"/>
                    </a:cubicBezTo>
                    <a:cubicBezTo>
                      <a:pt x="176" y="150"/>
                      <a:pt x="181" y="140"/>
                      <a:pt x="216" y="117"/>
                    </a:cubicBezTo>
                    <a:cubicBezTo>
                      <a:pt x="235" y="63"/>
                      <a:pt x="238" y="63"/>
                      <a:pt x="299" y="53"/>
                    </a:cubicBezTo>
                    <a:cubicBezTo>
                      <a:pt x="377" y="0"/>
                      <a:pt x="327" y="16"/>
                      <a:pt x="418" y="25"/>
                    </a:cubicBezTo>
                    <a:cubicBezTo>
                      <a:pt x="461" y="29"/>
                      <a:pt x="503" y="31"/>
                      <a:pt x="546" y="34"/>
                    </a:cubicBezTo>
                    <a:cubicBezTo>
                      <a:pt x="558" y="72"/>
                      <a:pt x="573" y="77"/>
                      <a:pt x="610" y="89"/>
                    </a:cubicBezTo>
                    <a:cubicBezTo>
                      <a:pt x="631" y="111"/>
                      <a:pt x="643" y="141"/>
                      <a:pt x="664" y="162"/>
                    </a:cubicBezTo>
                    <a:cubicBezTo>
                      <a:pt x="739" y="237"/>
                      <a:pt x="617" y="117"/>
                      <a:pt x="710" y="199"/>
                    </a:cubicBezTo>
                    <a:cubicBezTo>
                      <a:pt x="726" y="213"/>
                      <a:pt x="756" y="245"/>
                      <a:pt x="756" y="245"/>
                    </a:cubicBezTo>
                    <a:cubicBezTo>
                      <a:pt x="780" y="316"/>
                      <a:pt x="888" y="285"/>
                      <a:pt x="948" y="290"/>
                    </a:cubicBezTo>
                    <a:cubicBezTo>
                      <a:pt x="978" y="292"/>
                      <a:pt x="1009" y="297"/>
                      <a:pt x="1039" y="300"/>
                    </a:cubicBezTo>
                    <a:cubicBezTo>
                      <a:pt x="1048" y="306"/>
                      <a:pt x="1060" y="309"/>
                      <a:pt x="1067" y="318"/>
                    </a:cubicBezTo>
                    <a:cubicBezTo>
                      <a:pt x="1085" y="339"/>
                      <a:pt x="1064" y="351"/>
                      <a:pt x="1094" y="364"/>
                    </a:cubicBezTo>
                    <a:cubicBezTo>
                      <a:pt x="1108" y="370"/>
                      <a:pt x="1125" y="370"/>
                      <a:pt x="1140" y="373"/>
                    </a:cubicBezTo>
                    <a:cubicBezTo>
                      <a:pt x="1149" y="370"/>
                      <a:pt x="1160" y="371"/>
                      <a:pt x="1167" y="364"/>
                    </a:cubicBezTo>
                    <a:cubicBezTo>
                      <a:pt x="1181" y="350"/>
                      <a:pt x="1180" y="327"/>
                      <a:pt x="1186" y="309"/>
                    </a:cubicBezTo>
                    <a:cubicBezTo>
                      <a:pt x="1196" y="279"/>
                      <a:pt x="1221" y="256"/>
                      <a:pt x="1231" y="226"/>
                    </a:cubicBezTo>
                    <a:cubicBezTo>
                      <a:pt x="1234" y="217"/>
                      <a:pt x="1233" y="206"/>
                      <a:pt x="1240" y="199"/>
                    </a:cubicBezTo>
                    <a:cubicBezTo>
                      <a:pt x="1247" y="192"/>
                      <a:pt x="1259" y="193"/>
                      <a:pt x="1268" y="190"/>
                    </a:cubicBezTo>
                    <a:cubicBezTo>
                      <a:pt x="1280" y="193"/>
                      <a:pt x="1300" y="187"/>
                      <a:pt x="1304" y="199"/>
                    </a:cubicBezTo>
                    <a:cubicBezTo>
                      <a:pt x="1331" y="270"/>
                      <a:pt x="1285" y="395"/>
                      <a:pt x="1378" y="428"/>
                    </a:cubicBezTo>
                    <a:cubicBezTo>
                      <a:pt x="1375" y="449"/>
                      <a:pt x="1370" y="471"/>
                      <a:pt x="1368" y="492"/>
                    </a:cubicBezTo>
                    <a:cubicBezTo>
                      <a:pt x="1364" y="538"/>
                      <a:pt x="1385" y="591"/>
                      <a:pt x="1359" y="629"/>
                    </a:cubicBezTo>
                    <a:cubicBezTo>
                      <a:pt x="1342" y="654"/>
                      <a:pt x="1298" y="635"/>
                      <a:pt x="1268" y="638"/>
                    </a:cubicBezTo>
                    <a:cubicBezTo>
                      <a:pt x="1262" y="647"/>
                      <a:pt x="1250" y="654"/>
                      <a:pt x="1250" y="665"/>
                    </a:cubicBezTo>
                    <a:cubicBezTo>
                      <a:pt x="1250" y="714"/>
                      <a:pt x="1289" y="758"/>
                      <a:pt x="1304" y="802"/>
                    </a:cubicBezTo>
                    <a:cubicBezTo>
                      <a:pt x="1316" y="882"/>
                      <a:pt x="1313" y="857"/>
                      <a:pt x="1350" y="912"/>
                    </a:cubicBezTo>
                    <a:cubicBezTo>
                      <a:pt x="1318" y="923"/>
                      <a:pt x="1292" y="924"/>
                      <a:pt x="1268" y="949"/>
                    </a:cubicBezTo>
                    <a:cubicBezTo>
                      <a:pt x="1257" y="1005"/>
                      <a:pt x="1251" y="997"/>
                      <a:pt x="1222" y="1040"/>
                    </a:cubicBezTo>
                    <a:cubicBezTo>
                      <a:pt x="1210" y="1077"/>
                      <a:pt x="1205" y="1092"/>
                      <a:pt x="1167" y="1104"/>
                    </a:cubicBezTo>
                    <a:cubicBezTo>
                      <a:pt x="1161" y="1125"/>
                      <a:pt x="1170" y="1160"/>
                      <a:pt x="1149" y="1168"/>
                    </a:cubicBezTo>
                    <a:cubicBezTo>
                      <a:pt x="1129" y="1176"/>
                      <a:pt x="1094" y="1132"/>
                      <a:pt x="1094" y="1132"/>
                    </a:cubicBezTo>
                    <a:cubicBezTo>
                      <a:pt x="1085" y="1135"/>
                      <a:pt x="1071" y="1133"/>
                      <a:pt x="1067" y="1141"/>
                    </a:cubicBezTo>
                    <a:cubicBezTo>
                      <a:pt x="1063" y="1149"/>
                      <a:pt x="1076" y="1159"/>
                      <a:pt x="1076" y="1168"/>
                    </a:cubicBezTo>
                    <a:cubicBezTo>
                      <a:pt x="1076" y="1187"/>
                      <a:pt x="1073" y="1205"/>
                      <a:pt x="1067" y="1223"/>
                    </a:cubicBezTo>
                    <a:cubicBezTo>
                      <a:pt x="1057" y="1253"/>
                      <a:pt x="1030" y="1269"/>
                      <a:pt x="1003" y="1278"/>
                    </a:cubicBezTo>
                    <a:cubicBezTo>
                      <a:pt x="954" y="1324"/>
                      <a:pt x="967" y="1396"/>
                      <a:pt x="911" y="1452"/>
                    </a:cubicBezTo>
                    <a:cubicBezTo>
                      <a:pt x="890" y="1515"/>
                      <a:pt x="911" y="1499"/>
                      <a:pt x="866" y="1516"/>
                    </a:cubicBezTo>
                    <a:cubicBezTo>
                      <a:pt x="857" y="1582"/>
                      <a:pt x="873" y="1625"/>
                      <a:pt x="802" y="1607"/>
                    </a:cubicBezTo>
                    <a:cubicBezTo>
                      <a:pt x="780" y="1547"/>
                      <a:pt x="802" y="1481"/>
                      <a:pt x="756" y="1433"/>
                    </a:cubicBezTo>
                    <a:cubicBezTo>
                      <a:pt x="735" y="1369"/>
                      <a:pt x="745" y="1396"/>
                      <a:pt x="728" y="1351"/>
                    </a:cubicBezTo>
                    <a:cubicBezTo>
                      <a:pt x="643" y="1379"/>
                      <a:pt x="720" y="1426"/>
                      <a:pt x="646" y="1452"/>
                    </a:cubicBezTo>
                    <a:cubicBezTo>
                      <a:pt x="631" y="1449"/>
                      <a:pt x="613" y="1451"/>
                      <a:pt x="600" y="1442"/>
                    </a:cubicBezTo>
                    <a:cubicBezTo>
                      <a:pt x="570" y="1422"/>
                      <a:pt x="606" y="1382"/>
                      <a:pt x="619" y="1369"/>
                    </a:cubicBezTo>
                    <a:cubicBezTo>
                      <a:pt x="641" y="1302"/>
                      <a:pt x="611" y="1385"/>
                      <a:pt x="646" y="1314"/>
                    </a:cubicBezTo>
                    <a:cubicBezTo>
                      <a:pt x="650" y="1305"/>
                      <a:pt x="647" y="1292"/>
                      <a:pt x="655" y="1287"/>
                    </a:cubicBezTo>
                    <a:cubicBezTo>
                      <a:pt x="671" y="1276"/>
                      <a:pt x="710" y="1269"/>
                      <a:pt x="710" y="1269"/>
                    </a:cubicBezTo>
                    <a:cubicBezTo>
                      <a:pt x="713" y="1260"/>
                      <a:pt x="711" y="1246"/>
                      <a:pt x="719" y="1241"/>
                    </a:cubicBezTo>
                    <a:cubicBezTo>
                      <a:pt x="794" y="1197"/>
                      <a:pt x="763" y="1266"/>
                      <a:pt x="783" y="1205"/>
                    </a:cubicBezTo>
                    <a:cubicBezTo>
                      <a:pt x="780" y="1193"/>
                      <a:pt x="784" y="1176"/>
                      <a:pt x="774" y="1168"/>
                    </a:cubicBezTo>
                    <a:cubicBezTo>
                      <a:pt x="762" y="1158"/>
                      <a:pt x="737" y="1171"/>
                      <a:pt x="728" y="1159"/>
                    </a:cubicBezTo>
                    <a:cubicBezTo>
                      <a:pt x="715" y="1142"/>
                      <a:pt x="723" y="1116"/>
                      <a:pt x="719" y="1095"/>
                    </a:cubicBezTo>
                    <a:cubicBezTo>
                      <a:pt x="715" y="1076"/>
                      <a:pt x="690" y="1032"/>
                      <a:pt x="674" y="1022"/>
                    </a:cubicBezTo>
                    <a:cubicBezTo>
                      <a:pt x="658" y="1012"/>
                      <a:pt x="637" y="1010"/>
                      <a:pt x="619" y="1004"/>
                    </a:cubicBezTo>
                    <a:cubicBezTo>
                      <a:pt x="610" y="1001"/>
                      <a:pt x="591" y="994"/>
                      <a:pt x="591" y="994"/>
                    </a:cubicBezTo>
                    <a:cubicBezTo>
                      <a:pt x="561" y="997"/>
                      <a:pt x="530" y="999"/>
                      <a:pt x="500" y="1004"/>
                    </a:cubicBezTo>
                    <a:cubicBezTo>
                      <a:pt x="490" y="1006"/>
                      <a:pt x="482" y="1015"/>
                      <a:pt x="472" y="1013"/>
                    </a:cubicBezTo>
                    <a:cubicBezTo>
                      <a:pt x="449" y="1008"/>
                      <a:pt x="433" y="958"/>
                      <a:pt x="427" y="940"/>
                    </a:cubicBezTo>
                    <a:cubicBezTo>
                      <a:pt x="421" y="817"/>
                      <a:pt x="462" y="771"/>
                      <a:pt x="372" y="738"/>
                    </a:cubicBezTo>
                    <a:cubicBezTo>
                      <a:pt x="309" y="678"/>
                      <a:pt x="287" y="704"/>
                      <a:pt x="180" y="711"/>
                    </a:cubicBezTo>
                    <a:cubicBezTo>
                      <a:pt x="169" y="745"/>
                      <a:pt x="167" y="729"/>
                      <a:pt x="180" y="757"/>
                    </a:cubicBezTo>
                  </a:path>
                </a:pathLst>
              </a:custGeom>
              <a:solidFill>
                <a:schemeClr val="bg1">
                  <a:alpha val="78999"/>
                </a:schemeClr>
              </a:solidFill>
              <a:ln w="57150">
                <a:solidFill>
                  <a:schemeClr val="accent2"/>
                </a:solidFill>
                <a:round/>
                <a:headEnd/>
                <a:tailEnd/>
              </a:ln>
              <a:effectLst/>
            </p:spPr>
            <p:txBody>
              <a:bodyPr/>
              <a:lstStyle/>
              <a:p>
                <a:endParaRPr lang="zh-CN" altLang="en-US"/>
              </a:p>
            </p:txBody>
          </p:sp>
          <p:sp>
            <p:nvSpPr>
              <p:cNvPr id="897030" name="Oval 6"/>
              <p:cNvSpPr>
                <a:spLocks noChangeArrowheads="1"/>
              </p:cNvSpPr>
              <p:nvPr/>
            </p:nvSpPr>
            <p:spPr bwMode="auto">
              <a:xfrm>
                <a:off x="3742" y="527"/>
                <a:ext cx="288" cy="288"/>
              </a:xfrm>
              <a:prstGeom prst="ellipse">
                <a:avLst/>
              </a:prstGeom>
              <a:solidFill>
                <a:srgbClr val="FF0000">
                  <a:alpha val="78999"/>
                </a:srgbClr>
              </a:solidFill>
              <a:ln w="9525">
                <a:solidFill>
                  <a:schemeClr val="accent2"/>
                </a:solidFill>
                <a:round/>
                <a:headEnd/>
                <a:tailEnd/>
              </a:ln>
              <a:effectLst/>
            </p:spPr>
            <p:txBody>
              <a:bodyPr wrap="none" anchor="ctr"/>
              <a:lstStyle/>
              <a:p>
                <a:endParaRPr lang="zh-CN" altLang="en-US"/>
              </a:p>
            </p:txBody>
          </p:sp>
        </p:grpSp>
        <p:sp>
          <p:nvSpPr>
            <p:cNvPr id="897031" name="Text Box 7"/>
            <p:cNvSpPr txBox="1">
              <a:spLocks noChangeArrowheads="1"/>
            </p:cNvSpPr>
            <p:nvPr/>
          </p:nvSpPr>
          <p:spPr bwMode="auto">
            <a:xfrm>
              <a:off x="0" y="0"/>
              <a:ext cx="1905" cy="946"/>
            </a:xfrm>
            <a:prstGeom prst="rect">
              <a:avLst/>
            </a:prstGeom>
            <a:solidFill>
              <a:srgbClr val="000000"/>
            </a:solidFill>
            <a:ln w="9525">
              <a:solidFill>
                <a:schemeClr val="accent2"/>
              </a:solidFill>
              <a:miter lim="800000"/>
              <a:headEnd/>
              <a:tailEnd/>
            </a:ln>
            <a:effectLst/>
          </p:spPr>
          <p:txBody>
            <a:bodyPr>
              <a:spAutoFit/>
            </a:bodyPr>
            <a:lstStyle/>
            <a:p>
              <a:pPr>
                <a:spcBef>
                  <a:spcPct val="0"/>
                </a:spcBef>
              </a:pPr>
              <a:r>
                <a:rPr lang="zh-CN" altLang="en-US">
                  <a:solidFill>
                    <a:schemeClr val="bg1"/>
                  </a:solidFill>
                  <a:latin typeface="Arial" pitchFamily="34" charset="0"/>
                  <a:ea typeface="华文中宋" pitchFamily="2" charset="-122"/>
                </a:rPr>
                <a:t>中国东北三省沦陷</a:t>
              </a:r>
            </a:p>
          </p:txBody>
        </p:sp>
      </p:grpSp>
      <p:grpSp>
        <p:nvGrpSpPr>
          <p:cNvPr id="4" name="Group 12"/>
          <p:cNvGrpSpPr>
            <a:grpSpLocks/>
          </p:cNvGrpSpPr>
          <p:nvPr/>
        </p:nvGrpSpPr>
        <p:grpSpPr bwMode="auto">
          <a:xfrm>
            <a:off x="395536" y="2132856"/>
            <a:ext cx="4032448" cy="3990127"/>
            <a:chOff x="0" y="0"/>
            <a:chExt cx="5760" cy="3317"/>
          </a:xfrm>
        </p:grpSpPr>
        <p:graphicFrame>
          <p:nvGraphicFramePr>
            <p:cNvPr id="897037" name="Object 13"/>
            <p:cNvGraphicFramePr>
              <a:graphicFrameLocks noChangeAspect="1"/>
            </p:cNvGraphicFramePr>
            <p:nvPr/>
          </p:nvGraphicFramePr>
          <p:xfrm>
            <a:off x="0" y="0"/>
            <a:ext cx="5760" cy="2703"/>
          </p:xfrm>
          <a:graphic>
            <a:graphicData uri="http://schemas.openxmlformats.org/presentationml/2006/ole">
              <p:oleObj spid="_x0000_s1028" name="BMP 图象" r:id="rId5" imgW="5439534" imgH="2553056" progId="PBrush">
                <p:embed/>
              </p:oleObj>
            </a:graphicData>
          </a:graphic>
        </p:graphicFrame>
        <p:sp>
          <p:nvSpPr>
            <p:cNvPr id="897038" name="Text Box 14"/>
            <p:cNvSpPr txBox="1">
              <a:spLocks noChangeArrowheads="1"/>
            </p:cNvSpPr>
            <p:nvPr/>
          </p:nvSpPr>
          <p:spPr bwMode="auto">
            <a:xfrm>
              <a:off x="0" y="2689"/>
              <a:ext cx="5760" cy="628"/>
            </a:xfrm>
            <a:prstGeom prst="rect">
              <a:avLst/>
            </a:prstGeom>
            <a:solidFill>
              <a:schemeClr val="bg1"/>
            </a:solidFill>
            <a:ln w="9525">
              <a:noFill/>
              <a:miter lim="800000"/>
              <a:headEnd/>
              <a:tailEnd/>
            </a:ln>
          </p:spPr>
          <p:txBody>
            <a:bodyPr>
              <a:spAutoFit/>
            </a:bodyPr>
            <a:lstStyle/>
            <a:p>
              <a:r>
                <a:rPr kumimoji="1" lang="en-US" altLang="zh-CN" sz="1800" b="1" dirty="0">
                  <a:latin typeface="华文新魏" pitchFamily="2" charset="-122"/>
                  <a:ea typeface="华文新魏" pitchFamily="2" charset="-122"/>
                </a:rPr>
                <a:t>1932</a:t>
              </a:r>
              <a:r>
                <a:rPr kumimoji="1" lang="zh-CN" altLang="en-US" sz="1800" b="1" dirty="0">
                  <a:latin typeface="华文新魏" pitchFamily="2" charset="-122"/>
                  <a:ea typeface="华文新魏" pitchFamily="2" charset="-122"/>
                </a:rPr>
                <a:t>年</a:t>
              </a:r>
              <a:r>
                <a:rPr kumimoji="1" lang="en-US" altLang="zh-CN" sz="1800" b="1" dirty="0">
                  <a:latin typeface="华文新魏" pitchFamily="2" charset="-122"/>
                  <a:ea typeface="华文新魏" pitchFamily="2" charset="-122"/>
                </a:rPr>
                <a:t>9</a:t>
              </a:r>
              <a:r>
                <a:rPr kumimoji="1" lang="zh-CN" altLang="en-US" sz="1800" b="1" dirty="0">
                  <a:latin typeface="华文新魏" pitchFamily="2" charset="-122"/>
                  <a:ea typeface="华文新魏" pitchFamily="2" charset="-122"/>
                </a:rPr>
                <a:t>月</a:t>
              </a:r>
              <a:r>
                <a:rPr kumimoji="1" lang="en-US" altLang="zh-CN" sz="1800" b="1" dirty="0">
                  <a:latin typeface="华文新魏" pitchFamily="2" charset="-122"/>
                  <a:ea typeface="华文新魏" pitchFamily="2" charset="-122"/>
                </a:rPr>
                <a:t>16</a:t>
              </a:r>
              <a:r>
                <a:rPr kumimoji="1" lang="zh-CN" altLang="en-US" sz="1800" b="1" dirty="0">
                  <a:latin typeface="华文新魏" pitchFamily="2" charset="-122"/>
                  <a:ea typeface="华文新魏" pitchFamily="2" charset="-122"/>
                </a:rPr>
                <a:t>日，日军在辽宁平顶山凶残屠杀</a:t>
              </a:r>
              <a:r>
                <a:rPr kumimoji="1" lang="en-US" altLang="zh-CN" sz="1800" b="1" dirty="0">
                  <a:latin typeface="华文新魏" pitchFamily="2" charset="-122"/>
                  <a:ea typeface="华文新魏" pitchFamily="2" charset="-122"/>
                </a:rPr>
                <a:t>3000</a:t>
              </a:r>
              <a:r>
                <a:rPr kumimoji="1" lang="zh-CN" altLang="en-US" sz="1800" b="1" dirty="0">
                  <a:latin typeface="华文新魏" pitchFamily="2" charset="-122"/>
                  <a:ea typeface="华文新魏" pitchFamily="2" charset="-122"/>
                </a:rPr>
                <a:t>多中国同胞</a:t>
              </a:r>
              <a:r>
                <a:rPr kumimoji="1" lang="zh-CN" altLang="en-US" b="1" dirty="0" smtClean="0">
                  <a:latin typeface="华文新魏" pitchFamily="2" charset="-122"/>
                  <a:ea typeface="华文新魏" pitchFamily="2" charset="-122"/>
                </a:rPr>
                <a:t>。</a:t>
              </a:r>
              <a:endParaRPr kumimoji="1" lang="zh-CN" altLang="en-US" b="1" dirty="0">
                <a:latin typeface="华文新魏" pitchFamily="2" charset="-122"/>
                <a:ea typeface="华文新魏" pitchFamily="2" charset="-122"/>
              </a:endParaRPr>
            </a:p>
          </p:txBody>
        </p:sp>
      </p:grpSp>
      <p:sp>
        <p:nvSpPr>
          <p:cNvPr id="897039" name="Rectangle 15"/>
          <p:cNvSpPr>
            <a:spLocks noGrp="1" noChangeArrowheads="1"/>
          </p:cNvSpPr>
          <p:nvPr>
            <p:ph sz="quarter" idx="1"/>
          </p:nvPr>
        </p:nvSpPr>
        <p:spPr>
          <a:xfrm>
            <a:off x="179512" y="188640"/>
            <a:ext cx="4608388" cy="1943100"/>
          </a:xfrm>
          <a:noFill/>
          <a:ln/>
        </p:spPr>
        <p:txBody>
          <a:bodyPr/>
          <a:lstStyle/>
          <a:p>
            <a:r>
              <a:rPr lang="zh-CN" altLang="en-US" sz="2600" b="1" dirty="0"/>
              <a:t>到</a:t>
            </a:r>
            <a:r>
              <a:rPr lang="en-US" altLang="zh-CN" sz="2600" b="1" dirty="0"/>
              <a:t>1932</a:t>
            </a:r>
            <a:r>
              <a:rPr lang="zh-CN" altLang="en-US" sz="2600" b="1" dirty="0"/>
              <a:t>年</a:t>
            </a:r>
            <a:r>
              <a:rPr lang="en-US" altLang="zh-CN" sz="2600" b="1" dirty="0"/>
              <a:t>2</a:t>
            </a:r>
            <a:r>
              <a:rPr lang="zh-CN" altLang="en-US" sz="2600" b="1" dirty="0"/>
              <a:t>月东北三省沦亡。日本侵占了山海关至黑龙江之间</a:t>
            </a:r>
            <a:r>
              <a:rPr lang="en-US" altLang="zh-CN" sz="2600" b="1" dirty="0"/>
              <a:t>110</a:t>
            </a:r>
            <a:r>
              <a:rPr lang="zh-CN" altLang="en-US" sz="2600" b="1" dirty="0"/>
              <a:t>万平方公里的中国领土。</a:t>
            </a:r>
          </a:p>
        </p:txBody>
      </p:sp>
      <p:pic>
        <p:nvPicPr>
          <p:cNvPr id="897041" name="Picture 17" descr="65a1c647ga1ddbe067453&amp;690"/>
          <p:cNvPicPr>
            <a:picLocks noChangeAspect="1" noChangeArrowheads="1"/>
          </p:cNvPicPr>
          <p:nvPr/>
        </p:nvPicPr>
        <p:blipFill>
          <a:blip r:embed="rId6" cstate="print"/>
          <a:srcRect/>
          <a:stretch>
            <a:fillRect/>
          </a:stretch>
        </p:blipFill>
        <p:spPr bwMode="auto">
          <a:xfrm>
            <a:off x="4860032" y="3212976"/>
            <a:ext cx="3903415" cy="2807023"/>
          </a:xfrm>
          <a:prstGeom prst="rect">
            <a:avLst/>
          </a:prstGeom>
          <a:noFill/>
        </p:spPr>
      </p:pic>
      <p:sp>
        <p:nvSpPr>
          <p:cNvPr id="897043" name="Rectangle 19"/>
          <p:cNvSpPr>
            <a:spLocks noChangeArrowheads="1"/>
          </p:cNvSpPr>
          <p:nvPr/>
        </p:nvSpPr>
        <p:spPr bwMode="auto">
          <a:xfrm>
            <a:off x="4427538" y="5949950"/>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897044" name="Rectangle 20"/>
          <p:cNvSpPr>
            <a:spLocks noChangeArrowheads="1"/>
          </p:cNvSpPr>
          <p:nvPr/>
        </p:nvSpPr>
        <p:spPr bwMode="auto">
          <a:xfrm>
            <a:off x="5076056" y="6021288"/>
            <a:ext cx="4067944" cy="460375"/>
          </a:xfrm>
          <a:prstGeom prst="rect">
            <a:avLst/>
          </a:prstGeom>
          <a:noFill/>
          <a:ln w="9525">
            <a:noFill/>
            <a:miter lim="800000"/>
            <a:headEnd/>
            <a:tailEnd/>
          </a:ln>
          <a:effectLst/>
        </p:spPr>
        <p:txBody>
          <a:bodyPr/>
          <a:lstStyle/>
          <a:p>
            <a:pPr marL="342900" indent="-342900" algn="l">
              <a:lnSpc>
                <a:spcPct val="90000"/>
              </a:lnSpc>
              <a:spcBef>
                <a:spcPct val="0"/>
              </a:spcBef>
            </a:pPr>
            <a:r>
              <a:rPr lang="zh-CN" altLang="en-US" sz="1800" b="1" dirty="0">
                <a:latin typeface="华文新魏" pitchFamily="2" charset="-122"/>
                <a:ea typeface="华文新魏" pitchFamily="2" charset="-122"/>
              </a:rPr>
              <a:t>在辽宁省铁岭龙尾山刺杀幼童后，准备焚尸灭迹。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628800"/>
            <a:ext cx="3240360" cy="4392488"/>
          </a:xfrm>
        </p:spPr>
        <p:txBody>
          <a:bodyPr>
            <a:normAutofit fontScale="92500" lnSpcReduction="10000"/>
          </a:bodyPr>
          <a:lstStyle/>
          <a:p>
            <a:r>
              <a:rPr lang="zh-CN" altLang="en-US" sz="2800" b="1" dirty="0" smtClean="0">
                <a:latin typeface="+mn-ea"/>
              </a:rPr>
              <a:t>日本发动对中国的侵略战争后，美国对日本一度奉行绥靖政策；中国抗日战争进入相持阶段后，美国采取两面政策。太平洋战争爆发前后，美国采取了支持中国、联合中国共同抗日的政策。</a:t>
            </a:r>
          </a:p>
          <a:p>
            <a:endParaRPr lang="zh-CN" altLang="en-US" dirty="0"/>
          </a:p>
        </p:txBody>
      </p:sp>
      <p:sp>
        <p:nvSpPr>
          <p:cNvPr id="10" name="内容占位符 2"/>
          <p:cNvSpPr txBox="1">
            <a:spLocks/>
          </p:cNvSpPr>
          <p:nvPr/>
        </p:nvSpPr>
        <p:spPr>
          <a:xfrm>
            <a:off x="4427984" y="3068960"/>
            <a:ext cx="4027984" cy="2304256"/>
          </a:xfrm>
          <a:prstGeom prst="rect">
            <a:avLst/>
          </a:prstGeom>
        </p:spPr>
        <p:txBody>
          <a:bodyPr vert="horz">
            <a:normAutofit fontScale="92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根据统计，日本在发动对华侵略之前，它的大部分资源都是从美国进口，其中废钢铁的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90%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、铅的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45%</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、钢的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90%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、石油和石油制品的</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65%</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都来自于美国，还有造飞机、坦克所需的机床，其中</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70%</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都要从美国进口。</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14" name="Group 3"/>
          <p:cNvGrpSpPr>
            <a:grpSpLocks/>
          </p:cNvGrpSpPr>
          <p:nvPr/>
        </p:nvGrpSpPr>
        <p:grpSpPr bwMode="auto">
          <a:xfrm>
            <a:off x="5508104" y="908720"/>
            <a:ext cx="1950879" cy="1447800"/>
            <a:chOff x="521" y="1117"/>
            <a:chExt cx="1024" cy="1315"/>
          </a:xfrm>
        </p:grpSpPr>
        <p:pic>
          <p:nvPicPr>
            <p:cNvPr id="1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1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7" name="标题 1"/>
          <p:cNvSpPr>
            <a:spLocks noGrp="1"/>
          </p:cNvSpPr>
          <p:nvPr>
            <p:ph type="title"/>
          </p:nvPr>
        </p:nvSpPr>
        <p:spPr>
          <a:xfrm>
            <a:off x="323528" y="274638"/>
            <a:ext cx="8363272" cy="922114"/>
          </a:xfrm>
        </p:spPr>
        <p:txBody>
          <a:bodyPr/>
          <a:lstStyle/>
          <a:p>
            <a:r>
              <a:rPr lang="zh-CN" altLang="en-US" b="1" dirty="0" smtClean="0">
                <a:latin typeface="+mn-ea"/>
              </a:rPr>
              <a:t>（</a:t>
            </a:r>
            <a:r>
              <a:rPr lang="en-US" altLang="zh-CN" b="1" dirty="0" smtClean="0">
                <a:latin typeface="+mn-ea"/>
              </a:rPr>
              <a:t>2</a:t>
            </a:r>
            <a:r>
              <a:rPr lang="zh-CN" altLang="en-US" b="1" dirty="0" smtClean="0">
                <a:latin typeface="+mn-ea"/>
              </a:rPr>
              <a:t>）美国的两面政策</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3501008"/>
            <a:ext cx="8204448" cy="2230760"/>
          </a:xfrm>
        </p:spPr>
        <p:txBody>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3</a:t>
            </a:r>
            <a:r>
              <a:rPr lang="zh-CN" altLang="en-US" sz="2400" b="1" dirty="0" smtClean="0">
                <a:latin typeface="+mn-ea"/>
              </a:rPr>
              <a:t>月，中美在中印缅战区的崇山峻岭上空开辟了著名的“驼峰”航线。</a:t>
            </a:r>
            <a:r>
              <a:rPr lang="en-US" altLang="zh-CN" sz="2400" b="1" dirty="0" smtClean="0">
                <a:latin typeface="+mn-ea"/>
              </a:rPr>
              <a:t>3</a:t>
            </a:r>
            <a:r>
              <a:rPr lang="zh-CN" altLang="en-US" sz="2400" b="1" dirty="0" smtClean="0">
                <a:latin typeface="+mn-ea"/>
              </a:rPr>
              <a:t>年间，</a:t>
            </a:r>
            <a:r>
              <a:rPr lang="en-US" altLang="zh-CN" sz="2400" b="1" dirty="0" smtClean="0">
                <a:latin typeface="+mn-ea"/>
              </a:rPr>
              <a:t>1500</a:t>
            </a:r>
            <a:r>
              <a:rPr lang="zh-CN" altLang="en-US" sz="2400" b="1" dirty="0" smtClean="0">
                <a:latin typeface="+mn-ea"/>
              </a:rPr>
              <a:t>多名飞行员壮烈牺牲。从</a:t>
            </a:r>
            <a:r>
              <a:rPr lang="en-US" altLang="zh-CN" sz="2400" b="1" dirty="0" smtClean="0">
                <a:latin typeface="+mn-ea"/>
              </a:rPr>
              <a:t>1942</a:t>
            </a:r>
            <a:r>
              <a:rPr lang="zh-CN" altLang="en-US" sz="2400" b="1" dirty="0" smtClean="0">
                <a:latin typeface="+mn-ea"/>
              </a:rPr>
              <a:t>年</a:t>
            </a:r>
            <a:r>
              <a:rPr lang="en-US" altLang="zh-CN" sz="2400" b="1" dirty="0" smtClean="0">
                <a:latin typeface="+mn-ea"/>
              </a:rPr>
              <a:t>5</a:t>
            </a:r>
            <a:r>
              <a:rPr lang="zh-CN" altLang="en-US" sz="2400" b="1" dirty="0" smtClean="0">
                <a:latin typeface="+mn-ea"/>
              </a:rPr>
              <a:t>月到</a:t>
            </a:r>
            <a:r>
              <a:rPr lang="en-US" altLang="zh-CN" sz="2400" b="1" dirty="0" smtClean="0">
                <a:latin typeface="+mn-ea"/>
              </a:rPr>
              <a:t>1945</a:t>
            </a:r>
            <a:r>
              <a:rPr lang="zh-CN" altLang="en-US" sz="2400" b="1" dirty="0" smtClean="0">
                <a:latin typeface="+mn-ea"/>
              </a:rPr>
              <a:t>年</a:t>
            </a:r>
            <a:r>
              <a:rPr lang="en-US" altLang="zh-CN" sz="2400" b="1" dirty="0" smtClean="0">
                <a:latin typeface="+mn-ea"/>
              </a:rPr>
              <a:t>9</a:t>
            </a:r>
            <a:r>
              <a:rPr lang="zh-CN" altLang="en-US" sz="2400" b="1" dirty="0" smtClean="0">
                <a:latin typeface="+mn-ea"/>
              </a:rPr>
              <a:t>月美国空中运输机共飞跃驼峰</a:t>
            </a:r>
            <a:r>
              <a:rPr lang="en-US" altLang="zh-CN" sz="2400" b="1" dirty="0" smtClean="0">
                <a:latin typeface="+mn-ea"/>
              </a:rPr>
              <a:t>8</a:t>
            </a:r>
            <a:r>
              <a:rPr lang="zh-CN" altLang="en-US" sz="2400" b="1" dirty="0" smtClean="0">
                <a:latin typeface="+mn-ea"/>
              </a:rPr>
              <a:t>万次，飞行</a:t>
            </a:r>
            <a:r>
              <a:rPr lang="en-US" altLang="zh-CN" sz="2400" b="1" dirty="0" smtClean="0">
                <a:latin typeface="+mn-ea"/>
              </a:rPr>
              <a:t>150</a:t>
            </a:r>
            <a:r>
              <a:rPr lang="zh-CN" altLang="en-US" sz="2400" b="1" dirty="0" smtClean="0">
                <a:latin typeface="+mn-ea"/>
              </a:rPr>
              <a:t>万小时，运送部队</a:t>
            </a:r>
            <a:r>
              <a:rPr lang="en-US" altLang="zh-CN" sz="2400" b="1" dirty="0" smtClean="0">
                <a:latin typeface="+mn-ea"/>
              </a:rPr>
              <a:t>3</a:t>
            </a:r>
            <a:r>
              <a:rPr lang="zh-CN" altLang="en-US" sz="2400" b="1" dirty="0" smtClean="0">
                <a:latin typeface="+mn-ea"/>
              </a:rPr>
              <a:t>万</a:t>
            </a:r>
            <a:r>
              <a:rPr lang="en-US" altLang="zh-CN" sz="2400" b="1" dirty="0" smtClean="0">
                <a:latin typeface="+mn-ea"/>
              </a:rPr>
              <a:t>2</a:t>
            </a:r>
            <a:r>
              <a:rPr lang="zh-CN" altLang="en-US" sz="2400" b="1" dirty="0" smtClean="0">
                <a:latin typeface="+mn-ea"/>
              </a:rPr>
              <a:t>千人，运送物资</a:t>
            </a:r>
            <a:r>
              <a:rPr lang="en-US" altLang="zh-CN" sz="2400" b="1" dirty="0" smtClean="0">
                <a:latin typeface="+mn-ea"/>
              </a:rPr>
              <a:t>140</a:t>
            </a:r>
            <a:r>
              <a:rPr lang="zh-CN" altLang="en-US" sz="2400" b="1" dirty="0" smtClean="0">
                <a:latin typeface="+mn-ea"/>
              </a:rPr>
              <a:t>万吨。</a:t>
            </a:r>
          </a:p>
          <a:p>
            <a:endParaRPr lang="zh-CN" altLang="en-US" dirty="0"/>
          </a:p>
        </p:txBody>
      </p:sp>
      <p:grpSp>
        <p:nvGrpSpPr>
          <p:cNvPr id="7" name="Group 3"/>
          <p:cNvGrpSpPr>
            <a:grpSpLocks/>
          </p:cNvGrpSpPr>
          <p:nvPr/>
        </p:nvGrpSpPr>
        <p:grpSpPr bwMode="auto">
          <a:xfrm>
            <a:off x="467544" y="476672"/>
            <a:ext cx="1950879" cy="1447800"/>
            <a:chOff x="521" y="1117"/>
            <a:chExt cx="1024" cy="1315"/>
          </a:xfrm>
        </p:grpSpPr>
        <p:pic>
          <p:nvPicPr>
            <p:cNvPr id="8"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9"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11" name="组合 10"/>
          <p:cNvGrpSpPr/>
          <p:nvPr/>
        </p:nvGrpSpPr>
        <p:grpSpPr>
          <a:xfrm>
            <a:off x="6411962" y="188640"/>
            <a:ext cx="2480518" cy="3301335"/>
            <a:chOff x="6411962" y="188640"/>
            <a:chExt cx="2480518" cy="3301335"/>
          </a:xfrm>
        </p:grpSpPr>
        <p:pic>
          <p:nvPicPr>
            <p:cNvPr id="5" name="Picture 5" descr="陈纳德"/>
            <p:cNvPicPr>
              <a:picLocks noChangeAspect="1" noChangeArrowheads="1"/>
            </p:cNvPicPr>
            <p:nvPr/>
          </p:nvPicPr>
          <p:blipFill>
            <a:blip r:embed="rId3" cstate="print"/>
            <a:srcRect/>
            <a:stretch>
              <a:fillRect/>
            </a:stretch>
          </p:blipFill>
          <p:spPr bwMode="auto">
            <a:xfrm>
              <a:off x="6411962" y="188640"/>
              <a:ext cx="2480518" cy="2952328"/>
            </a:xfrm>
            <a:prstGeom prst="rect">
              <a:avLst/>
            </a:prstGeom>
            <a:noFill/>
          </p:spPr>
        </p:pic>
        <p:sp>
          <p:nvSpPr>
            <p:cNvPr id="10" name="矩形 9"/>
            <p:cNvSpPr/>
            <p:nvPr/>
          </p:nvSpPr>
          <p:spPr>
            <a:xfrm>
              <a:off x="6948264" y="3212976"/>
              <a:ext cx="1701107" cy="276999"/>
            </a:xfrm>
            <a:prstGeom prst="rect">
              <a:avLst/>
            </a:prstGeom>
          </p:spPr>
          <p:txBody>
            <a:bodyPr wrap="none">
              <a:spAutoFit/>
            </a:bodyPr>
            <a:lstStyle/>
            <a:p>
              <a:pPr lvl="0">
                <a:spcBef>
                  <a:spcPct val="0"/>
                </a:spcBef>
              </a:pPr>
              <a:r>
                <a:rPr lang="zh-CN" altLang="en-US" sz="1200" b="1" dirty="0" smtClean="0">
                  <a:latin typeface="华文新魏"/>
                </a:rPr>
                <a:t>陈纳德（</a:t>
              </a:r>
              <a:r>
                <a:rPr lang="en-US" altLang="zh-CN" sz="1200" b="1" dirty="0" smtClean="0">
                  <a:latin typeface="华文新魏"/>
                </a:rPr>
                <a:t>1893--1958</a:t>
              </a:r>
              <a:r>
                <a:rPr lang="zh-CN" altLang="en-US" sz="1200" b="1" dirty="0" smtClean="0">
                  <a:latin typeface="华文新魏"/>
                </a:rPr>
                <a:t>）</a:t>
              </a:r>
              <a:endParaRPr lang="zh-CN" altLang="en-US" sz="1200" b="1" dirty="0">
                <a:latin typeface="华文新魏"/>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2276872"/>
            <a:ext cx="8064896" cy="2016224"/>
          </a:xfrm>
        </p:spPr>
        <p:txBody>
          <a:bodyPr/>
          <a:lstStyle/>
          <a:p>
            <a:r>
              <a:rPr lang="zh-CN" altLang="en-US" dirty="0" smtClean="0"/>
              <a:t>　</a:t>
            </a:r>
            <a:r>
              <a:rPr lang="zh-CN" altLang="en-US" sz="2400" b="1" dirty="0" smtClean="0">
                <a:latin typeface="+mn-ea"/>
              </a:rPr>
              <a:t>据</a:t>
            </a:r>
            <a:r>
              <a:rPr lang="en-US" altLang="zh-CN" sz="2400" b="1" dirty="0" smtClean="0">
                <a:latin typeface="+mn-ea"/>
              </a:rPr>
              <a:t>《</a:t>
            </a:r>
            <a:r>
              <a:rPr lang="zh-CN" altLang="en-US" sz="2400" b="1" dirty="0" smtClean="0">
                <a:latin typeface="+mn-ea"/>
              </a:rPr>
              <a:t>美中关系白皮书</a:t>
            </a:r>
            <a:r>
              <a:rPr lang="en-US" altLang="zh-CN" sz="2400" b="1" dirty="0" smtClean="0">
                <a:latin typeface="+mn-ea"/>
              </a:rPr>
              <a:t>》</a:t>
            </a:r>
            <a:r>
              <a:rPr lang="zh-CN" altLang="en-US" sz="2400" b="1" dirty="0" smtClean="0">
                <a:latin typeface="+mn-ea"/>
              </a:rPr>
              <a:t>统计，从</a:t>
            </a:r>
            <a:r>
              <a:rPr lang="en-US" altLang="zh-CN" sz="2400" b="1" dirty="0" smtClean="0">
                <a:latin typeface="+mn-ea"/>
              </a:rPr>
              <a:t>1941</a:t>
            </a:r>
            <a:r>
              <a:rPr lang="zh-CN" altLang="en-US" sz="2400" b="1" dirty="0" smtClean="0">
                <a:latin typeface="+mn-ea"/>
              </a:rPr>
              <a:t>年</a:t>
            </a:r>
            <a:r>
              <a:rPr lang="en-US" altLang="zh-CN" sz="2400" b="1" dirty="0" smtClean="0">
                <a:latin typeface="+mn-ea"/>
              </a:rPr>
              <a:t>5</a:t>
            </a:r>
            <a:r>
              <a:rPr lang="zh-CN" altLang="en-US" sz="2400" b="1" dirty="0" smtClean="0">
                <a:latin typeface="+mn-ea"/>
              </a:rPr>
              <a:t>月至战争结束，美国援华的租借物资及劳务总计约为</a:t>
            </a:r>
            <a:r>
              <a:rPr lang="en-US" altLang="zh-CN" sz="2400" b="1" dirty="0" smtClean="0">
                <a:latin typeface="+mn-ea"/>
              </a:rPr>
              <a:t>8.46</a:t>
            </a:r>
            <a:r>
              <a:rPr lang="zh-CN" altLang="en-US" sz="2400" b="1" dirty="0" smtClean="0">
                <a:latin typeface="+mn-ea"/>
              </a:rPr>
              <a:t>亿美元，其中枪炮弹药、飞机、坦克、车辆、船舰及各种军用装备价值为</a:t>
            </a:r>
            <a:r>
              <a:rPr lang="en-US" altLang="zh-CN" sz="2400" b="1" dirty="0" smtClean="0">
                <a:latin typeface="+mn-ea"/>
              </a:rPr>
              <a:t>5.17</a:t>
            </a:r>
            <a:r>
              <a:rPr lang="zh-CN" altLang="en-US" sz="2400" b="1" dirty="0" smtClean="0">
                <a:latin typeface="+mn-ea"/>
              </a:rPr>
              <a:t>亿美元，其余基本为工农业商品和各类劳务开支。</a:t>
            </a:r>
          </a:p>
        </p:txBody>
      </p:sp>
      <p:grpSp>
        <p:nvGrpSpPr>
          <p:cNvPr id="4" name="Group 3"/>
          <p:cNvGrpSpPr>
            <a:grpSpLocks/>
          </p:cNvGrpSpPr>
          <p:nvPr/>
        </p:nvGrpSpPr>
        <p:grpSpPr bwMode="auto">
          <a:xfrm>
            <a:off x="467544" y="476672"/>
            <a:ext cx="1950879" cy="1447800"/>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1143000"/>
          </a:xfrm>
        </p:spPr>
        <p:txBody>
          <a:bodyPr>
            <a:normAutofit fontScale="90000"/>
          </a:bodyPr>
          <a:lstStyle/>
          <a:p>
            <a:r>
              <a:rPr lang="zh-CN" altLang="en-US" b="1" dirty="0" smtClean="0">
                <a:latin typeface="+mn-ea"/>
              </a:rPr>
              <a:t>（</a:t>
            </a:r>
            <a:r>
              <a:rPr lang="en-US" altLang="zh-CN" b="1" dirty="0" smtClean="0">
                <a:latin typeface="+mn-ea"/>
              </a:rPr>
              <a:t>3</a:t>
            </a:r>
            <a:r>
              <a:rPr lang="zh-CN" altLang="en-US" b="1" dirty="0" smtClean="0">
                <a:latin typeface="+mn-ea"/>
              </a:rPr>
              <a:t>）英国及法国等国也向中国提供了经济援助或军事合作。</a:t>
            </a:r>
            <a:endParaRPr lang="zh-CN" altLang="en-US" dirty="0"/>
          </a:p>
        </p:txBody>
      </p:sp>
      <p:sp>
        <p:nvSpPr>
          <p:cNvPr id="3" name="内容占位符 2"/>
          <p:cNvSpPr>
            <a:spLocks noGrp="1"/>
          </p:cNvSpPr>
          <p:nvPr>
            <p:ph sz="quarter" idx="1"/>
          </p:nvPr>
        </p:nvSpPr>
        <p:spPr>
          <a:xfrm>
            <a:off x="467544" y="2276872"/>
            <a:ext cx="8060432" cy="4032448"/>
          </a:xfrm>
        </p:spPr>
        <p:txBody>
          <a:bodyPr>
            <a:noAutofit/>
          </a:bodyPr>
          <a:lstStyle/>
          <a:p>
            <a:r>
              <a:rPr lang="en-US" altLang="zh-CN" sz="2000" b="1" dirty="0" smtClean="0"/>
              <a:t>1938</a:t>
            </a:r>
            <a:r>
              <a:rPr lang="zh-CN" altLang="en-US" sz="2000" b="1" dirty="0" smtClean="0"/>
              <a:t>年，由伦敦市长领导的“英国对华救济基金委员会”，一年中就募集了</a:t>
            </a:r>
            <a:r>
              <a:rPr lang="en-US" altLang="zh-CN" sz="2000" b="1" dirty="0" smtClean="0"/>
              <a:t>15.3</a:t>
            </a:r>
            <a:r>
              <a:rPr lang="zh-CN" altLang="en-US" sz="2000" b="1" dirty="0" smtClean="0"/>
              <a:t>万英镑、数十万件衣物。</a:t>
            </a:r>
            <a:r>
              <a:rPr lang="en-US" altLang="zh-CN" sz="2000" b="1" dirty="0" smtClean="0"/>
              <a:t>1938</a:t>
            </a:r>
            <a:r>
              <a:rPr lang="zh-CN" altLang="en-US" sz="2000" b="1" dirty="0" smtClean="0"/>
              <a:t>年</a:t>
            </a:r>
            <a:r>
              <a:rPr lang="en-US" altLang="zh-CN" sz="2000" b="1" dirty="0" smtClean="0"/>
              <a:t>6</a:t>
            </a:r>
            <a:r>
              <a:rPr lang="zh-CN" altLang="en-US" sz="2000" b="1" dirty="0" smtClean="0"/>
              <a:t>月</a:t>
            </a:r>
            <a:r>
              <a:rPr lang="en-US" altLang="zh-CN" sz="2000" b="1" dirty="0" smtClean="0"/>
              <a:t>13</a:t>
            </a:r>
            <a:r>
              <a:rPr lang="zh-CN" altLang="en-US" sz="2000" b="1" dirty="0" smtClean="0"/>
              <a:t>日</a:t>
            </a:r>
            <a:r>
              <a:rPr lang="en-US" altLang="zh-CN" sz="2000" b="1" dirty="0" smtClean="0"/>
              <a:t>——19</a:t>
            </a:r>
            <a:r>
              <a:rPr lang="zh-CN" altLang="en-US" sz="2000" b="1" dirty="0" smtClean="0"/>
              <a:t>日，英国发起“反日援华周”。从抗战开始，到</a:t>
            </a:r>
            <a:r>
              <a:rPr lang="en-US" altLang="zh-CN" sz="2000" b="1" dirty="0" smtClean="0"/>
              <a:t>38</a:t>
            </a:r>
            <a:r>
              <a:rPr lang="zh-CN" altLang="en-US" sz="2000" b="1" dirty="0" smtClean="0"/>
              <a:t>年底，一年多的时间，英国民间就向中国捐款超过</a:t>
            </a:r>
            <a:r>
              <a:rPr lang="en-US" altLang="zh-CN" sz="2000" b="1" dirty="0" smtClean="0"/>
              <a:t>200</a:t>
            </a:r>
            <a:r>
              <a:rPr lang="zh-CN" altLang="en-US" sz="2000" b="1" dirty="0" smtClean="0"/>
              <a:t>万英镑</a:t>
            </a:r>
            <a:r>
              <a:rPr lang="en-US" altLang="zh-CN" sz="2000" b="1" dirty="0" smtClean="0"/>
              <a:t>——</a:t>
            </a:r>
            <a:r>
              <a:rPr lang="zh-CN" altLang="en-US" sz="2000" b="1" dirty="0" smtClean="0"/>
              <a:t>在当时，</a:t>
            </a:r>
            <a:r>
              <a:rPr lang="en-US" altLang="zh-CN" sz="2000" b="1" dirty="0" smtClean="0"/>
              <a:t>1</a:t>
            </a:r>
            <a:r>
              <a:rPr lang="zh-CN" altLang="en-US" sz="2000" b="1" dirty="0" smtClean="0"/>
              <a:t>英镑兑换约</a:t>
            </a:r>
            <a:r>
              <a:rPr lang="en-US" altLang="zh-CN" sz="2000" b="1" dirty="0" smtClean="0"/>
              <a:t>4.7</a:t>
            </a:r>
            <a:r>
              <a:rPr lang="zh-CN" altLang="en-US" sz="2000" b="1" dirty="0" smtClean="0"/>
              <a:t>美元，这笔捐款，接近</a:t>
            </a:r>
            <a:r>
              <a:rPr lang="en-US" altLang="zh-CN" sz="2000" b="1" dirty="0" smtClean="0"/>
              <a:t>1000</a:t>
            </a:r>
            <a:r>
              <a:rPr lang="zh-CN" altLang="en-US" sz="2000" b="1" dirty="0" smtClean="0"/>
              <a:t>万美元。</a:t>
            </a:r>
            <a:endParaRPr lang="en-US" altLang="zh-CN" sz="2000" b="1" dirty="0" smtClean="0"/>
          </a:p>
          <a:p>
            <a:r>
              <a:rPr lang="zh-CN" altLang="en-US" sz="2000" b="1" dirty="0" smtClean="0"/>
              <a:t>在太平洋战争爆发前，来自英国政府的贷款也有</a:t>
            </a:r>
            <a:r>
              <a:rPr lang="en-US" altLang="zh-CN" sz="2000" b="1" dirty="0" smtClean="0"/>
              <a:t>1550</a:t>
            </a:r>
            <a:r>
              <a:rPr lang="zh-CN" altLang="en-US" sz="2000" b="1" dirty="0" smtClean="0"/>
              <a:t>万英镑（约</a:t>
            </a:r>
            <a:r>
              <a:rPr lang="en-US" altLang="zh-CN" sz="2000" b="1" dirty="0" smtClean="0"/>
              <a:t>7200</a:t>
            </a:r>
            <a:r>
              <a:rPr lang="zh-CN" altLang="en-US" sz="2000" b="1" dirty="0" smtClean="0"/>
              <a:t>万美元），如果加上民间捐助，这个数字超过了苏联贷款的一半。太平洋战争爆发后，</a:t>
            </a:r>
            <a:r>
              <a:rPr lang="en-US" altLang="zh-CN" sz="2000" b="1" dirty="0" smtClean="0"/>
              <a:t>1944</a:t>
            </a:r>
            <a:r>
              <a:rPr lang="zh-CN" altLang="en-US" sz="2000" b="1" dirty="0" smtClean="0"/>
              <a:t>年</a:t>
            </a:r>
            <a:r>
              <a:rPr lang="en-US" altLang="zh-CN" sz="2000" b="1" dirty="0" smtClean="0"/>
              <a:t>5</a:t>
            </a:r>
            <a:r>
              <a:rPr lang="zh-CN" altLang="en-US" sz="2000" b="1" dirty="0" smtClean="0"/>
              <a:t>月，英国向国民政府又提供了一笔</a:t>
            </a:r>
            <a:r>
              <a:rPr lang="en-US" altLang="zh-CN" sz="2000" b="1" dirty="0" smtClean="0"/>
              <a:t>812</a:t>
            </a:r>
            <a:r>
              <a:rPr lang="zh-CN" altLang="en-US" sz="2000" b="1" dirty="0" smtClean="0"/>
              <a:t>万英镑的贷款。</a:t>
            </a:r>
            <a:endParaRPr lang="en-US" altLang="zh-CN" sz="2000" b="1" dirty="0" smtClean="0"/>
          </a:p>
          <a:p>
            <a:r>
              <a:rPr lang="en-US" altLang="zh-CN" sz="2000" b="1" dirty="0" smtClean="0"/>
              <a:t>1941</a:t>
            </a:r>
            <a:r>
              <a:rPr lang="zh-CN" altLang="en-US" sz="2000" b="1" dirty="0" smtClean="0"/>
              <a:t>年</a:t>
            </a:r>
            <a:r>
              <a:rPr lang="en-US" altLang="zh-CN" sz="2000" b="1" dirty="0" smtClean="0"/>
              <a:t>4</a:t>
            </a:r>
            <a:r>
              <a:rPr lang="zh-CN" altLang="en-US" sz="2000" b="1" dirty="0" smtClean="0"/>
              <a:t>月</a:t>
            </a:r>
            <a:r>
              <a:rPr lang="en-US" altLang="zh-CN" sz="2000" b="1" dirty="0" smtClean="0"/>
              <a:t>10</a:t>
            </a:r>
            <a:r>
              <a:rPr lang="zh-CN" altLang="en-US" sz="2000" b="1" dirty="0" smtClean="0"/>
              <a:t>日，美国援助中国</a:t>
            </a:r>
            <a:r>
              <a:rPr lang="en-US" altLang="zh-CN" sz="2000" b="1" dirty="0" smtClean="0"/>
              <a:t>100</a:t>
            </a:r>
            <a:r>
              <a:rPr lang="zh-CN" altLang="en-US" sz="2000" b="1" dirty="0" smtClean="0"/>
              <a:t>架飞机。这</a:t>
            </a:r>
            <a:r>
              <a:rPr lang="en-US" altLang="zh-CN" sz="2000" b="1" dirty="0" smtClean="0"/>
              <a:t>100</a:t>
            </a:r>
            <a:r>
              <a:rPr lang="zh-CN" altLang="en-US" sz="2000" b="1" dirty="0" smtClean="0"/>
              <a:t>架飞机，原计划应装备急需飞机应付德军空袭的英国空军，在英军同意后，美国人把这批飞机以低价转售给中国。</a:t>
            </a:r>
            <a:br>
              <a:rPr lang="zh-CN" altLang="en-US" sz="2000" b="1" dirty="0" smtClean="0"/>
            </a:br>
            <a:endParaRPr lang="zh-CN" altLang="en-US" sz="2000" b="1" dirty="0"/>
          </a:p>
        </p:txBody>
      </p:sp>
      <p:grpSp>
        <p:nvGrpSpPr>
          <p:cNvPr id="4" name="Group 3"/>
          <p:cNvGrpSpPr>
            <a:grpSpLocks/>
          </p:cNvGrpSpPr>
          <p:nvPr/>
        </p:nvGrpSpPr>
        <p:grpSpPr bwMode="auto">
          <a:xfrm>
            <a:off x="4499992" y="836712"/>
            <a:ext cx="1950879" cy="1447800"/>
            <a:chOff x="521" y="1117"/>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p:spPr>
        </p:pic>
        <p:sp>
          <p:nvSpPr>
            <p:cNvPr id="6" name="Rectangle 5" descr="信纸"/>
            <p:cNvSpPr>
              <a:spLocks noChangeArrowheads="1"/>
            </p:cNvSpPr>
            <p:nvPr/>
          </p:nvSpPr>
          <p:spPr bwMode="auto">
            <a:xfrm>
              <a:off x="710" y="1313"/>
              <a:ext cx="629" cy="527"/>
            </a:xfrm>
            <a:prstGeom prst="rect">
              <a:avLst/>
            </a:prstGeom>
            <a:noFill/>
            <a:ln w="9525">
              <a:noFill/>
              <a:miter lim="800000"/>
              <a:headEnd/>
              <a:tailEnd/>
            </a:ln>
            <a:effectLst/>
          </p:spPr>
          <p:txBody>
            <a:bodyPr wrap="square">
              <a:spAutoFit/>
            </a:bodyPr>
            <a:lstStyle/>
            <a:p>
              <a:pPr>
                <a:spcBef>
                  <a:spcPct val="0"/>
                </a:spcBef>
              </a:pPr>
              <a:r>
                <a:rPr kumimoji="1" lang="zh-CN" altLang="en-US" sz="32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7504" y="3429000"/>
            <a:ext cx="6884794" cy="3013303"/>
            <a:chOff x="107504" y="3429000"/>
            <a:chExt cx="6884794" cy="3013303"/>
          </a:xfrm>
        </p:grpSpPr>
        <p:pic>
          <p:nvPicPr>
            <p:cNvPr id="1036291" name="Picture 3" descr="白求恩"/>
            <p:cNvPicPr>
              <a:picLocks noChangeAspect="1" noChangeArrowheads="1"/>
            </p:cNvPicPr>
            <p:nvPr/>
          </p:nvPicPr>
          <p:blipFill>
            <a:blip r:embed="rId3" cstate="print"/>
            <a:srcRect/>
            <a:stretch>
              <a:fillRect/>
            </a:stretch>
          </p:blipFill>
          <p:spPr bwMode="auto">
            <a:xfrm>
              <a:off x="179512" y="3429000"/>
              <a:ext cx="2292845" cy="2641526"/>
            </a:xfrm>
            <a:prstGeom prst="rect">
              <a:avLst/>
            </a:prstGeom>
            <a:noFill/>
            <a:ln w="9525">
              <a:noFill/>
              <a:miter lim="800000"/>
              <a:headEnd/>
              <a:tailEnd/>
            </a:ln>
          </p:spPr>
        </p:pic>
        <p:sp>
          <p:nvSpPr>
            <p:cNvPr id="1036292" name="Text Box 4"/>
            <p:cNvSpPr txBox="1">
              <a:spLocks noChangeArrowheads="1"/>
            </p:cNvSpPr>
            <p:nvPr/>
          </p:nvSpPr>
          <p:spPr bwMode="auto">
            <a:xfrm>
              <a:off x="107504" y="6165304"/>
              <a:ext cx="2304256" cy="276999"/>
            </a:xfrm>
            <a:prstGeom prst="rect">
              <a:avLst/>
            </a:prstGeom>
            <a:solidFill>
              <a:schemeClr val="bg1"/>
            </a:solidFill>
            <a:ln w="9525">
              <a:noFill/>
              <a:miter lim="800000"/>
              <a:headEnd/>
              <a:tailEnd/>
            </a:ln>
            <a:effectLst/>
          </p:spPr>
          <p:txBody>
            <a:bodyPr wrap="square">
              <a:spAutoFit/>
            </a:bodyPr>
            <a:lstStyle/>
            <a:p>
              <a:r>
                <a:rPr lang="zh-CN" altLang="en-US" sz="1200" b="1" dirty="0">
                  <a:latin typeface="+mn-ea"/>
                </a:rPr>
                <a:t>白求恩（</a:t>
              </a:r>
              <a:r>
                <a:rPr lang="en-US" altLang="zh-CN" sz="1200" b="1" dirty="0">
                  <a:latin typeface="+mn-ea"/>
                </a:rPr>
                <a:t>1890--1939</a:t>
              </a:r>
              <a:r>
                <a:rPr lang="zh-CN" altLang="en-US" sz="1200" b="1" dirty="0">
                  <a:latin typeface="+mn-ea"/>
                </a:rPr>
                <a:t>）在做手术</a:t>
              </a:r>
            </a:p>
          </p:txBody>
        </p:sp>
        <p:graphicFrame>
          <p:nvGraphicFramePr>
            <p:cNvPr id="1036293" name="Object 5"/>
            <p:cNvGraphicFramePr>
              <a:graphicFrameLocks noChangeAspect="1"/>
            </p:cNvGraphicFramePr>
            <p:nvPr/>
          </p:nvGraphicFramePr>
          <p:xfrm>
            <a:off x="2483768" y="3645024"/>
            <a:ext cx="4508530" cy="2525713"/>
          </p:xfrm>
          <a:graphic>
            <a:graphicData uri="http://schemas.openxmlformats.org/presentationml/2006/ole">
              <p:oleObj spid="_x0000_s6148" name="BMP 图象" r:id="rId4" imgW="5266667" imgH="2866667" progId="PBrush">
                <p:embed/>
              </p:oleObj>
            </a:graphicData>
          </a:graphic>
        </p:graphicFrame>
        <p:sp>
          <p:nvSpPr>
            <p:cNvPr id="1036294" name="Text Box 6"/>
            <p:cNvSpPr txBox="1">
              <a:spLocks noChangeArrowheads="1"/>
            </p:cNvSpPr>
            <p:nvPr/>
          </p:nvSpPr>
          <p:spPr bwMode="auto">
            <a:xfrm>
              <a:off x="2627784" y="6165304"/>
              <a:ext cx="3899622" cy="276999"/>
            </a:xfrm>
            <a:prstGeom prst="rect">
              <a:avLst/>
            </a:prstGeom>
            <a:solidFill>
              <a:schemeClr val="bg1"/>
            </a:solidFill>
            <a:ln w="9525">
              <a:noFill/>
              <a:miter lim="800000"/>
              <a:headEnd/>
              <a:tailEnd/>
            </a:ln>
            <a:effectLst/>
          </p:spPr>
          <p:txBody>
            <a:bodyPr wrap="square">
              <a:spAutoFit/>
            </a:bodyPr>
            <a:lstStyle/>
            <a:p>
              <a:pPr algn="l"/>
              <a:r>
                <a:rPr lang="zh-CN" altLang="en-US" sz="1200" b="1" dirty="0">
                  <a:latin typeface="+mn-ea"/>
                </a:rPr>
                <a:t>白求恩大夫在抢救八路军伤员时感染中毒，不幸殉职。 </a:t>
              </a:r>
            </a:p>
          </p:txBody>
        </p:sp>
      </p:grpSp>
      <p:grpSp>
        <p:nvGrpSpPr>
          <p:cNvPr id="14" name="组合 13"/>
          <p:cNvGrpSpPr/>
          <p:nvPr/>
        </p:nvGrpSpPr>
        <p:grpSpPr>
          <a:xfrm>
            <a:off x="7020272" y="3212976"/>
            <a:ext cx="2016125" cy="2736973"/>
            <a:chOff x="7020272" y="3212976"/>
            <a:chExt cx="2016125" cy="2736973"/>
          </a:xfrm>
        </p:grpSpPr>
        <p:pic>
          <p:nvPicPr>
            <p:cNvPr id="1036299" name="Picture 11" descr="柯棣华">
              <a:hlinkClick r:id="rId5" tooltip="柯棣华"/>
            </p:cNvPr>
            <p:cNvPicPr>
              <a:picLocks noChangeAspect="1" noChangeArrowheads="1"/>
            </p:cNvPicPr>
            <p:nvPr/>
          </p:nvPicPr>
          <p:blipFill>
            <a:blip r:embed="rId6" cstate="print"/>
            <a:srcRect/>
            <a:stretch>
              <a:fillRect/>
            </a:stretch>
          </p:blipFill>
          <p:spPr bwMode="auto">
            <a:xfrm>
              <a:off x="7020272" y="3212976"/>
              <a:ext cx="2016125" cy="2376612"/>
            </a:xfrm>
            <a:prstGeom prst="rect">
              <a:avLst/>
            </a:prstGeom>
            <a:noFill/>
          </p:spPr>
        </p:pic>
        <p:sp>
          <p:nvSpPr>
            <p:cNvPr id="1036300" name="Rectangle 12"/>
            <p:cNvSpPr>
              <a:spLocks noChangeArrowheads="1"/>
            </p:cNvSpPr>
            <p:nvPr/>
          </p:nvSpPr>
          <p:spPr bwMode="auto">
            <a:xfrm>
              <a:off x="7236296" y="5661248"/>
              <a:ext cx="1727398" cy="288701"/>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None/>
              </a:pPr>
              <a:r>
                <a:rPr lang="zh-CN" altLang="en-US" sz="1200" b="1" dirty="0">
                  <a:latin typeface="+mn-ea"/>
                </a:rPr>
                <a:t>柯棣华（</a:t>
              </a:r>
              <a:r>
                <a:rPr lang="en-US" altLang="zh-CN" sz="1200" b="1" dirty="0">
                  <a:latin typeface="+mn-ea"/>
                </a:rPr>
                <a:t>1910- -1942</a:t>
              </a:r>
              <a:r>
                <a:rPr lang="zh-CN" altLang="en-US" sz="1200" b="1" dirty="0">
                  <a:latin typeface="华文新魏" pitchFamily="2" charset="-122"/>
                  <a:ea typeface="华文新魏" pitchFamily="2" charset="-122"/>
                </a:rPr>
                <a:t>） </a:t>
              </a:r>
            </a:p>
          </p:txBody>
        </p:sp>
      </p:grpSp>
      <p:grpSp>
        <p:nvGrpSpPr>
          <p:cNvPr id="16" name="组合 15"/>
          <p:cNvGrpSpPr/>
          <p:nvPr/>
        </p:nvGrpSpPr>
        <p:grpSpPr>
          <a:xfrm>
            <a:off x="107504" y="260648"/>
            <a:ext cx="2591842" cy="3157319"/>
            <a:chOff x="107504" y="260648"/>
            <a:chExt cx="2591842" cy="3157319"/>
          </a:xfrm>
        </p:grpSpPr>
        <p:pic>
          <p:nvPicPr>
            <p:cNvPr id="1036297" name="Picture 9" descr="毛泽东2"/>
            <p:cNvPicPr>
              <a:picLocks noChangeAspect="1" noChangeArrowheads="1"/>
            </p:cNvPicPr>
            <p:nvPr/>
          </p:nvPicPr>
          <p:blipFill>
            <a:blip r:embed="rId7" cstate="print"/>
            <a:srcRect/>
            <a:stretch>
              <a:fillRect/>
            </a:stretch>
          </p:blipFill>
          <p:spPr bwMode="auto">
            <a:xfrm>
              <a:off x="107504" y="260648"/>
              <a:ext cx="2591842" cy="2846388"/>
            </a:xfrm>
            <a:prstGeom prst="rect">
              <a:avLst/>
            </a:prstGeom>
            <a:noFill/>
          </p:spPr>
        </p:pic>
        <p:sp>
          <p:nvSpPr>
            <p:cNvPr id="13" name="矩形 12"/>
            <p:cNvSpPr/>
            <p:nvPr/>
          </p:nvSpPr>
          <p:spPr>
            <a:xfrm>
              <a:off x="827584" y="3140968"/>
              <a:ext cx="1612205" cy="276999"/>
            </a:xfrm>
            <a:prstGeom prst="rect">
              <a:avLst/>
            </a:prstGeom>
          </p:spPr>
          <p:txBody>
            <a:bodyPr wrap="square">
              <a:spAutoFit/>
            </a:bodyPr>
            <a:lstStyle/>
            <a:p>
              <a:r>
                <a:rPr kumimoji="1" lang="zh-CN" altLang="en-US" sz="1200" b="1" dirty="0" smtClean="0">
                  <a:solidFill>
                    <a:srgbClr val="002060"/>
                  </a:solidFill>
                  <a:latin typeface="华文新魏"/>
                </a:rPr>
                <a:t>毛泽东</a:t>
              </a:r>
              <a:r>
                <a:rPr lang="zh-CN" altLang="en-US" sz="1200" b="1" dirty="0" smtClean="0">
                  <a:solidFill>
                    <a:srgbClr val="002060"/>
                  </a:solidFill>
                  <a:latin typeface="华文新魏"/>
                </a:rPr>
                <a:t>（</a:t>
              </a:r>
              <a:r>
                <a:rPr lang="en-US" altLang="zh-CN" sz="1200" b="1" dirty="0" smtClean="0">
                  <a:solidFill>
                    <a:srgbClr val="002060"/>
                  </a:solidFill>
                  <a:latin typeface="华文新魏"/>
                </a:rPr>
                <a:t>1893--1976)</a:t>
              </a:r>
              <a:endParaRPr lang="zh-CN" altLang="en-US" sz="1200" dirty="0"/>
            </a:p>
          </p:txBody>
        </p:sp>
      </p:grpSp>
      <p:sp>
        <p:nvSpPr>
          <p:cNvPr id="17" name="云形标注 16"/>
          <p:cNvSpPr/>
          <p:nvPr/>
        </p:nvSpPr>
        <p:spPr>
          <a:xfrm>
            <a:off x="4427984" y="836712"/>
            <a:ext cx="3096344" cy="2592288"/>
          </a:xfrm>
          <a:prstGeom prst="cloudCallout">
            <a:avLst>
              <a:gd name="adj1" fmla="val -140241"/>
              <a:gd name="adj2" fmla="val -367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kumimoji="1" lang="en-US" altLang="zh-CN" b="1" dirty="0" smtClean="0">
                <a:solidFill>
                  <a:schemeClr val="tx1"/>
                </a:solidFill>
                <a:latin typeface="+mn-ea"/>
              </a:rPr>
              <a:t>“</a:t>
            </a:r>
            <a:r>
              <a:rPr kumimoji="1" lang="zh-CN" altLang="en-US" b="1" dirty="0" smtClean="0">
                <a:solidFill>
                  <a:schemeClr val="tx1"/>
                </a:solidFill>
                <a:latin typeface="+mn-ea"/>
              </a:rPr>
              <a:t>一个外国人，毫无利己的动机，</a:t>
            </a:r>
          </a:p>
          <a:p>
            <a:pPr>
              <a:spcBef>
                <a:spcPct val="0"/>
              </a:spcBef>
            </a:pPr>
            <a:r>
              <a:rPr kumimoji="1" lang="zh-CN" altLang="en-US" b="1" dirty="0" smtClean="0">
                <a:solidFill>
                  <a:schemeClr val="tx1"/>
                </a:solidFill>
                <a:latin typeface="+mn-ea"/>
              </a:rPr>
              <a:t>把中国人民的解放事业当作他自己的事业，这是什么精神？这是国际主义的精神，这是共产主义的精神。”</a:t>
            </a:r>
            <a:endParaRPr kumimoji="1" lang="en-US" altLang="zh-CN" b="1" dirty="0" smtClean="0">
              <a:solidFill>
                <a:schemeClr val="tx1"/>
              </a:solidFill>
              <a:latin typeface="+mn-ea"/>
            </a:endParaRP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0" name="Text Box 6"/>
          <p:cNvSpPr txBox="1">
            <a:spLocks noChangeArrowheads="1"/>
          </p:cNvSpPr>
          <p:nvPr/>
        </p:nvSpPr>
        <p:spPr bwMode="auto">
          <a:xfrm>
            <a:off x="611561" y="5229225"/>
            <a:ext cx="8065714" cy="830997"/>
          </a:xfrm>
          <a:prstGeom prst="rect">
            <a:avLst/>
          </a:prstGeom>
          <a:noFill/>
          <a:ln w="9525">
            <a:noFill/>
            <a:miter lim="800000"/>
            <a:headEnd/>
            <a:tailEnd/>
          </a:ln>
          <a:effectLst/>
        </p:spPr>
        <p:txBody>
          <a:bodyPr wrap="square">
            <a:spAutoFit/>
          </a:bodyPr>
          <a:lstStyle/>
          <a:p>
            <a:pPr algn="l">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4</a:t>
            </a:r>
            <a:r>
              <a:rPr lang="zh-CN" altLang="en-US" sz="2400" b="1" dirty="0">
                <a:solidFill>
                  <a:schemeClr val="tx2"/>
                </a:solidFill>
                <a:latin typeface="华文新魏" pitchFamily="2" charset="-122"/>
                <a:ea typeface="华文新魏" pitchFamily="2" charset="-122"/>
              </a:rPr>
              <a:t>）同世界所有爱好和平和正义的国家和人民、国际组织以及各种反法西斯力量的同情和支持分不开。</a:t>
            </a:r>
          </a:p>
        </p:txBody>
      </p:sp>
      <p:pic>
        <p:nvPicPr>
          <p:cNvPr id="830474" name="Picture 10" descr="u=1163975734,874627504&amp;gp=36"/>
          <p:cNvPicPr>
            <a:picLocks noChangeAspect="1" noChangeArrowheads="1"/>
          </p:cNvPicPr>
          <p:nvPr/>
        </p:nvPicPr>
        <p:blipFill>
          <a:blip r:embed="rId2" cstate="print"/>
          <a:srcRect/>
          <a:stretch>
            <a:fillRect/>
          </a:stretch>
        </p:blipFill>
        <p:spPr bwMode="auto">
          <a:xfrm>
            <a:off x="6156176" y="1628800"/>
            <a:ext cx="2808288" cy="3600450"/>
          </a:xfrm>
          <a:prstGeom prst="rect">
            <a:avLst/>
          </a:prstGeom>
          <a:noFill/>
        </p:spPr>
      </p:pic>
      <p:sp>
        <p:nvSpPr>
          <p:cNvPr id="830475" name="Rectangle 11"/>
          <p:cNvSpPr>
            <a:spLocks noChangeArrowheads="1"/>
          </p:cNvSpPr>
          <p:nvPr/>
        </p:nvSpPr>
        <p:spPr bwMode="auto">
          <a:xfrm>
            <a:off x="539552" y="3068638"/>
            <a:ext cx="5616624"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2</a:t>
            </a:r>
            <a:r>
              <a:rPr lang="zh-CN" altLang="en-US" sz="2400" b="1" dirty="0">
                <a:solidFill>
                  <a:schemeClr val="tx2"/>
                </a:solidFill>
                <a:latin typeface="华文新魏" pitchFamily="2" charset="-122"/>
                <a:ea typeface="华文新魏" pitchFamily="2" charset="-122"/>
              </a:rPr>
              <a:t>）中国共产党的中流砥柱作用是中国人民抗日战争胜利的关键。</a:t>
            </a:r>
          </a:p>
        </p:txBody>
      </p:sp>
      <p:sp>
        <p:nvSpPr>
          <p:cNvPr id="830476" name="Rectangle 12"/>
          <p:cNvSpPr>
            <a:spLocks noChangeArrowheads="1"/>
          </p:cNvSpPr>
          <p:nvPr/>
        </p:nvSpPr>
        <p:spPr bwMode="auto">
          <a:xfrm>
            <a:off x="395536" y="4149725"/>
            <a:ext cx="5688631"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3</a:t>
            </a:r>
            <a:r>
              <a:rPr lang="zh-CN" altLang="en-US" sz="2400" b="1" dirty="0">
                <a:solidFill>
                  <a:schemeClr val="tx2"/>
                </a:solidFill>
                <a:latin typeface="华文新魏" pitchFamily="2" charset="-122"/>
                <a:ea typeface="华文新魏" pitchFamily="2" charset="-122"/>
              </a:rPr>
              <a:t>）全民族抗战是中国人民抗战胜利的重要法宝。</a:t>
            </a:r>
          </a:p>
        </p:txBody>
      </p:sp>
      <p:sp>
        <p:nvSpPr>
          <p:cNvPr id="830479" name="Rectangle 15"/>
          <p:cNvSpPr>
            <a:spLocks noChangeArrowheads="1"/>
          </p:cNvSpPr>
          <p:nvPr/>
        </p:nvSpPr>
        <p:spPr bwMode="auto">
          <a:xfrm>
            <a:off x="611560" y="1125538"/>
            <a:ext cx="8013328" cy="574675"/>
          </a:xfrm>
          <a:prstGeom prst="rect">
            <a:avLst/>
          </a:prstGeom>
          <a:noFill/>
          <a:ln w="9525">
            <a:noFill/>
            <a:miter lim="800000"/>
            <a:headEnd/>
            <a:tailEnd/>
          </a:ln>
          <a:effectLst/>
        </p:spPr>
        <p:txBody>
          <a:bodyPr/>
          <a:lstStyle/>
          <a:p>
            <a:pPr algn="l">
              <a:spcBef>
                <a:spcPct val="0"/>
              </a:spcBef>
            </a:pPr>
            <a:r>
              <a:rPr kumimoji="1" lang="en-US" altLang="zh-CN" sz="4200" b="1" dirty="0">
                <a:solidFill>
                  <a:schemeClr val="tx2"/>
                </a:solidFill>
                <a:latin typeface="华文新魏" pitchFamily="2" charset="-122"/>
                <a:ea typeface="华文新魏" pitchFamily="2" charset="-122"/>
              </a:rPr>
              <a:t>1</a:t>
            </a:r>
            <a:r>
              <a:rPr kumimoji="1" lang="zh-CN" altLang="en-US" sz="4200" b="1" dirty="0">
                <a:solidFill>
                  <a:schemeClr val="tx2"/>
                </a:solidFill>
                <a:latin typeface="华文新魏" pitchFamily="2" charset="-122"/>
                <a:ea typeface="华文新魏" pitchFamily="2" charset="-122"/>
              </a:rPr>
              <a:t>、抗日战争胜利的原因</a:t>
            </a:r>
          </a:p>
        </p:txBody>
      </p:sp>
      <p:sp>
        <p:nvSpPr>
          <p:cNvPr id="830481" name="Rectangle 17"/>
          <p:cNvSpPr>
            <a:spLocks noChangeArrowheads="1"/>
          </p:cNvSpPr>
          <p:nvPr/>
        </p:nvSpPr>
        <p:spPr bwMode="auto">
          <a:xfrm>
            <a:off x="179388" y="188913"/>
            <a:ext cx="8569325" cy="936625"/>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华文新魏" pitchFamily="2" charset="-122"/>
                <a:ea typeface="华文新魏" pitchFamily="2" charset="-122"/>
              </a:rPr>
              <a:t>（三）抗日战争胜利的原因和意义</a:t>
            </a:r>
          </a:p>
        </p:txBody>
      </p:sp>
      <p:sp>
        <p:nvSpPr>
          <p:cNvPr id="830483" name="Rectangle 19"/>
          <p:cNvSpPr>
            <a:spLocks noChangeArrowheads="1"/>
          </p:cNvSpPr>
          <p:nvPr/>
        </p:nvSpPr>
        <p:spPr bwMode="auto">
          <a:xfrm>
            <a:off x="395536" y="2132856"/>
            <a:ext cx="5760640"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1</a:t>
            </a:r>
            <a:r>
              <a:rPr lang="zh-CN" altLang="en-US" sz="2400" b="1" dirty="0">
                <a:solidFill>
                  <a:schemeClr val="tx2"/>
                </a:solidFill>
                <a:latin typeface="华文新魏" pitchFamily="2" charset="-122"/>
                <a:ea typeface="华文新魏" pitchFamily="2" charset="-122"/>
              </a:rPr>
              <a:t>）以爱国主义为核心的民族精神是中国人民抗日战争胜利的决定因素。</a:t>
            </a: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830475"/>
                                        </p:tgtEl>
                                        <p:attrNameLst>
                                          <p:attrName>style.visibility</p:attrName>
                                        </p:attrNameLst>
                                      </p:cBhvr>
                                      <p:to>
                                        <p:strVal val="visible"/>
                                      </p:to>
                                    </p:set>
                                    <p:animEffect transition="in" filter="slide(fromRight)">
                                      <p:cBhvr>
                                        <p:cTn id="7" dur="500"/>
                                        <p:tgtEl>
                                          <p:spTgt spid="83047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830476"/>
                                        </p:tgtEl>
                                        <p:attrNameLst>
                                          <p:attrName>style.visibility</p:attrName>
                                        </p:attrNameLst>
                                      </p:cBhvr>
                                      <p:to>
                                        <p:strVal val="visible"/>
                                      </p:to>
                                    </p:set>
                                    <p:animEffect transition="in" filter="slide(fromRight)">
                                      <p:cBhvr>
                                        <p:cTn id="12" dur="500"/>
                                        <p:tgtEl>
                                          <p:spTgt spid="83047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30470"/>
                                        </p:tgtEl>
                                        <p:attrNameLst>
                                          <p:attrName>style.visibility</p:attrName>
                                        </p:attrNameLst>
                                      </p:cBhvr>
                                      <p:to>
                                        <p:strVal val="visible"/>
                                      </p:to>
                                    </p:set>
                                    <p:animEffect transition="in" filter="slide(fromRight)">
                                      <p:cBhvr>
                                        <p:cTn id="17" dur="500"/>
                                        <p:tgtEl>
                                          <p:spTgt spid="83047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830474"/>
                                        </p:tgtEl>
                                        <p:attrNameLst>
                                          <p:attrName>style.visibility</p:attrName>
                                        </p:attrNameLst>
                                      </p:cBhvr>
                                      <p:to>
                                        <p:strVal val="visible"/>
                                      </p:to>
                                    </p:set>
                                    <p:animEffect transition="in" filter="slide(fromBottom)">
                                      <p:cBhvr>
                                        <p:cTn id="22" dur="500"/>
                                        <p:tgtEl>
                                          <p:spTgt spid="83047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830483"/>
                                        </p:tgtEl>
                                        <p:attrNameLst>
                                          <p:attrName>style.visibility</p:attrName>
                                        </p:attrNameLst>
                                      </p:cBhvr>
                                      <p:to>
                                        <p:strVal val="visible"/>
                                      </p:to>
                                    </p:set>
                                    <p:animEffect transition="in" filter="slide(fromRight)">
                                      <p:cBhvr>
                                        <p:cTn id="27" dur="500"/>
                                        <p:tgtEl>
                                          <p:spTgt spid="83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0" grpId="0"/>
      <p:bldP spid="830475" grpId="0"/>
      <p:bldP spid="830476" grpId="0"/>
      <p:bldP spid="83048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9" name="Rectangle 3"/>
          <p:cNvSpPr>
            <a:spLocks noGrp="1" noChangeArrowheads="1"/>
          </p:cNvSpPr>
          <p:nvPr>
            <p:ph sz="quarter" idx="1"/>
          </p:nvPr>
        </p:nvSpPr>
        <p:spPr>
          <a:xfrm>
            <a:off x="539552" y="2420939"/>
            <a:ext cx="8209161" cy="2016174"/>
          </a:xfrm>
          <a:solidFill>
            <a:schemeClr val="bg1"/>
          </a:solidFill>
        </p:spPr>
        <p:txBody>
          <a:bodyPr>
            <a:normAutofit/>
          </a:bodyPr>
          <a:lstStyle/>
          <a:p>
            <a:r>
              <a:rPr kumimoji="1" lang="en-US" altLang="zh-CN" b="1" dirty="0"/>
              <a:t>1945</a:t>
            </a:r>
            <a:r>
              <a:rPr kumimoji="1" lang="zh-CN" altLang="en-US" b="1" dirty="0"/>
              <a:t>年重庆谈判期间</a:t>
            </a:r>
            <a:r>
              <a:rPr kumimoji="1" lang="en-US" altLang="zh-CN" b="1" dirty="0"/>
              <a:t>,</a:t>
            </a:r>
            <a:r>
              <a:rPr kumimoji="1" lang="zh-CN" altLang="en-US" b="1" dirty="0"/>
              <a:t>中苏友好协会举办一次酒会</a:t>
            </a:r>
            <a:r>
              <a:rPr kumimoji="1" lang="en-US" altLang="zh-CN" b="1" dirty="0"/>
              <a:t>,</a:t>
            </a:r>
            <a:r>
              <a:rPr kumimoji="1" lang="zh-CN" altLang="en-US" b="1" dirty="0"/>
              <a:t>邀请国共双方代表及各报社记者参加。席间</a:t>
            </a:r>
            <a:r>
              <a:rPr kumimoji="1" lang="en-US" altLang="zh-CN" b="1" dirty="0"/>
              <a:t>,</a:t>
            </a:r>
            <a:r>
              <a:rPr kumimoji="1" lang="zh-CN" altLang="en-US" b="1" dirty="0"/>
              <a:t>一位国民党方面的记者说：“我出个谜语给大家猜。谜面是‘日本投降的原因’</a:t>
            </a:r>
            <a:r>
              <a:rPr kumimoji="1" lang="en-US" altLang="zh-CN" b="1" dirty="0"/>
              <a:t>,</a:t>
            </a:r>
            <a:r>
              <a:rPr kumimoji="1" lang="zh-CN" altLang="en-US" b="1" dirty="0"/>
              <a:t>谜底是‘我国古代一历史人物’。”</a:t>
            </a:r>
          </a:p>
        </p:txBody>
      </p:sp>
      <p:grpSp>
        <p:nvGrpSpPr>
          <p:cNvPr id="6" name="Group 6"/>
          <p:cNvGrpSpPr>
            <a:grpSpLocks/>
          </p:cNvGrpSpPr>
          <p:nvPr/>
        </p:nvGrpSpPr>
        <p:grpSpPr bwMode="auto">
          <a:xfrm>
            <a:off x="251520" y="260648"/>
            <a:ext cx="3888777" cy="1728191"/>
            <a:chOff x="627" y="754"/>
            <a:chExt cx="2852" cy="968"/>
          </a:xfrm>
        </p:grpSpPr>
        <p:sp>
          <p:nvSpPr>
            <p:cNvPr id="7" name="Text Box 7"/>
            <p:cNvSpPr txBox="1">
              <a:spLocks noChangeArrowheads="1"/>
            </p:cNvSpPr>
            <p:nvPr/>
          </p:nvSpPr>
          <p:spPr bwMode="auto">
            <a:xfrm>
              <a:off x="2088" y="754"/>
              <a:ext cx="1391" cy="330"/>
            </a:xfrm>
            <a:prstGeom prst="rect">
              <a:avLst/>
            </a:prstGeom>
            <a:noFill/>
            <a:ln w="9525">
              <a:noFill/>
              <a:miter lim="800000"/>
              <a:headEnd/>
              <a:tailEnd/>
            </a:ln>
            <a:effectLst/>
          </p:spPr>
          <p:txBody>
            <a:bodyPr wrap="square">
              <a:spAutoFit/>
            </a:bodyPr>
            <a:lstStyle/>
            <a:p>
              <a:pPr eaLnBrk="0" hangingPunct="0"/>
              <a:endParaRPr kumimoji="1" lang="zh-CN" altLang="en-US" sz="2800" b="1" dirty="0">
                <a:latin typeface="华文新魏" pitchFamily="2" charset="-122"/>
                <a:ea typeface="华文新魏" pitchFamily="2" charset="-122"/>
              </a:endParaRPr>
            </a:p>
          </p:txBody>
        </p:sp>
        <p:pic>
          <p:nvPicPr>
            <p:cNvPr id="8" name="Picture 8" descr="u=2469638031,733601179&amp;gp=24">
              <a:hlinkClick r:id="rId2"/>
            </p:cNvPr>
            <p:cNvPicPr>
              <a:picLocks noChangeAspect="1" noChangeArrowheads="1"/>
            </p:cNvPicPr>
            <p:nvPr/>
          </p:nvPicPr>
          <p:blipFill>
            <a:blip r:embed="rId3" cstate="print"/>
            <a:srcRect t="21547" b="22977"/>
            <a:stretch>
              <a:fillRect/>
            </a:stretch>
          </p:blipFill>
          <p:spPr bwMode="auto">
            <a:xfrm>
              <a:off x="2154" y="1162"/>
              <a:ext cx="1324" cy="466"/>
            </a:xfrm>
            <a:prstGeom prst="rect">
              <a:avLst/>
            </a:prstGeom>
            <a:noFill/>
          </p:spPr>
        </p:pic>
        <p:pic>
          <p:nvPicPr>
            <p:cNvPr id="9" name="Picture 9" descr="u=3753423135,3646937240&amp;gp=30">
              <a:hlinkClick r:id="rId4"/>
            </p:cNvPr>
            <p:cNvPicPr>
              <a:picLocks noChangeAspect="1" noChangeArrowheads="1"/>
            </p:cNvPicPr>
            <p:nvPr/>
          </p:nvPicPr>
          <p:blipFill>
            <a:blip r:embed="rId5" cstate="print"/>
            <a:srcRect/>
            <a:stretch>
              <a:fillRect/>
            </a:stretch>
          </p:blipFill>
          <p:spPr bwMode="auto">
            <a:xfrm>
              <a:off x="627" y="799"/>
              <a:ext cx="1482" cy="923"/>
            </a:xfrm>
            <a:prstGeom prst="rect">
              <a:avLst/>
            </a:prstGeom>
            <a:noFill/>
          </p:spPr>
        </p:pic>
      </p:grpSp>
      <p:sp>
        <p:nvSpPr>
          <p:cNvPr id="10" name="矩形 9"/>
          <p:cNvSpPr/>
          <p:nvPr/>
        </p:nvSpPr>
        <p:spPr>
          <a:xfrm>
            <a:off x="3059832" y="404664"/>
            <a:ext cx="1872208" cy="584775"/>
          </a:xfrm>
          <a:prstGeom prst="rect">
            <a:avLst/>
          </a:prstGeom>
        </p:spPr>
        <p:txBody>
          <a:bodyPr wrap="square">
            <a:spAutoFit/>
          </a:bodyPr>
          <a:lstStyle/>
          <a:p>
            <a:r>
              <a:rPr lang="zh-CN" altLang="en-US" sz="3200" b="1" dirty="0" smtClean="0"/>
              <a:t>知识拓展</a:t>
            </a:r>
            <a:endParaRPr lang="zh-CN" altLang="en-US" sz="3200" dirty="0"/>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xfrm>
            <a:off x="395536" y="274638"/>
            <a:ext cx="8538152" cy="922114"/>
          </a:xfrm>
        </p:spPr>
        <p:txBody>
          <a:bodyPr>
            <a:normAutofit/>
          </a:bodyPr>
          <a:lstStyle/>
          <a:p>
            <a:r>
              <a:rPr kumimoji="1" lang="zh-CN" altLang="en-US" sz="4200" b="1" dirty="0">
                <a:solidFill>
                  <a:schemeClr val="tx2"/>
                </a:solidFill>
                <a:latin typeface="华文新魏" pitchFamily="2" charset="-122"/>
                <a:ea typeface="华文新魏" pitchFamily="2" charset="-122"/>
                <a:cs typeface="+mn-cs"/>
              </a:rPr>
              <a:t>谜底争议较大，有以下几种：</a:t>
            </a:r>
          </a:p>
        </p:txBody>
      </p:sp>
      <p:sp>
        <p:nvSpPr>
          <p:cNvPr id="945155" name="Rectangle 3"/>
          <p:cNvSpPr>
            <a:spLocks noGrp="1" noChangeArrowheads="1"/>
          </p:cNvSpPr>
          <p:nvPr>
            <p:ph sz="quarter" idx="1"/>
          </p:nvPr>
        </p:nvSpPr>
        <p:spPr>
          <a:xfrm>
            <a:off x="395537" y="1628775"/>
            <a:ext cx="8353176" cy="3816350"/>
          </a:xfrm>
          <a:solidFill>
            <a:schemeClr val="bg1"/>
          </a:solidFill>
        </p:spPr>
        <p:txBody>
          <a:bodyPr/>
          <a:lstStyle/>
          <a:p>
            <a:r>
              <a:rPr kumimoji="1" lang="en-US" altLang="zh-CN" sz="2400" b="1" dirty="0">
                <a:effectLst>
                  <a:outerShdw blurRad="38100" dist="38100" dir="2700000" algn="tl">
                    <a:srgbClr val="000000">
                      <a:alpha val="43137"/>
                    </a:srgbClr>
                  </a:outerShdw>
                </a:effectLst>
                <a:latin typeface="+mn-ea"/>
              </a:rPr>
              <a:t>①</a:t>
            </a:r>
            <a:r>
              <a:rPr lang="zh-CN" altLang="en-US" sz="2400" b="1" dirty="0">
                <a:effectLst>
                  <a:outerShdw blurRad="38100" dist="38100" dir="2700000" algn="tl">
                    <a:srgbClr val="000000">
                      <a:alpha val="43137"/>
                    </a:srgbClr>
                  </a:outerShdw>
                </a:effectLst>
                <a:latin typeface="+mn-ea"/>
              </a:rPr>
              <a:t>美国记者：</a:t>
            </a:r>
            <a:r>
              <a:rPr kumimoji="1" lang="zh-CN" altLang="en-US" sz="2400" b="1" dirty="0">
                <a:effectLst>
                  <a:outerShdw blurRad="38100" dist="38100" dir="2700000" algn="tl">
                    <a:srgbClr val="000000">
                      <a:alpha val="43137"/>
                    </a:srgbClr>
                  </a:outerShdw>
                </a:effectLst>
                <a:latin typeface="+mn-ea"/>
              </a:rPr>
              <a:t>屈原（意指日本屈服于美国的原子弹）；</a:t>
            </a:r>
          </a:p>
          <a:p>
            <a:r>
              <a:rPr kumimoji="1" lang="zh-CN" altLang="en-US" sz="2400" b="1" dirty="0">
                <a:effectLst>
                  <a:outerShdw blurRad="38100" dist="38100" dir="2700000" algn="tl">
                    <a:srgbClr val="000000">
                      <a:alpha val="43137"/>
                    </a:srgbClr>
                  </a:outerShdw>
                </a:effectLst>
                <a:latin typeface="+mn-ea"/>
              </a:rPr>
              <a:t>②</a:t>
            </a:r>
            <a:r>
              <a:rPr lang="zh-CN" altLang="en-US" sz="2400" b="1" dirty="0">
                <a:effectLst>
                  <a:outerShdw blurRad="38100" dist="38100" dir="2700000" algn="tl">
                    <a:srgbClr val="000000">
                      <a:alpha val="43137"/>
                    </a:srgbClr>
                  </a:outerShdw>
                </a:effectLst>
                <a:latin typeface="+mn-ea"/>
              </a:rPr>
              <a:t>苏联记者：</a:t>
            </a:r>
            <a:r>
              <a:rPr kumimoji="1" lang="zh-CN" altLang="en-US" sz="2400" b="1" dirty="0">
                <a:effectLst>
                  <a:outerShdw blurRad="38100" dist="38100" dir="2700000" algn="tl">
                    <a:srgbClr val="000000">
                      <a:alpha val="43137"/>
                    </a:srgbClr>
                  </a:outerShdw>
                </a:effectLst>
                <a:latin typeface="+mn-ea"/>
              </a:rPr>
              <a:t>苏武（苏联红军出兵中国东北</a:t>
            </a:r>
            <a:r>
              <a:rPr lang="zh-CN" altLang="en-US" sz="2400" b="1" dirty="0">
                <a:effectLst>
                  <a:outerShdw blurRad="38100" dist="38100" dir="2700000" algn="tl">
                    <a:srgbClr val="000000">
                      <a:alpha val="43137"/>
                    </a:srgbClr>
                  </a:outerShdw>
                </a:effectLst>
                <a:latin typeface="+mn-ea"/>
              </a:rPr>
              <a:t>，摧毁关东军</a:t>
            </a:r>
            <a:r>
              <a:rPr kumimoji="1" lang="zh-CN" altLang="en-US" sz="2400" b="1" dirty="0">
                <a:effectLst>
                  <a:outerShdw blurRad="38100" dist="38100" dir="2700000" algn="tl">
                    <a:srgbClr val="000000">
                      <a:alpha val="43137"/>
                    </a:srgbClr>
                  </a:outerShdw>
                </a:effectLst>
                <a:latin typeface="+mn-ea"/>
              </a:rPr>
              <a:t>）；</a:t>
            </a:r>
          </a:p>
          <a:p>
            <a:r>
              <a:rPr kumimoji="1" lang="zh-CN" altLang="en-US" sz="2400" b="1" dirty="0">
                <a:effectLst>
                  <a:outerShdw blurRad="38100" dist="38100" dir="2700000" algn="tl">
                    <a:srgbClr val="000000">
                      <a:alpha val="43137"/>
                    </a:srgbClr>
                  </a:outerShdw>
                </a:effectLst>
                <a:latin typeface="+mn-ea"/>
              </a:rPr>
              <a:t>③ </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中央日报</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蒋干（</a:t>
            </a:r>
            <a:r>
              <a:rPr lang="zh-CN" altLang="en-US" sz="2400" b="1" dirty="0">
                <a:effectLst>
                  <a:outerShdw blurRad="38100" dist="38100" dir="2700000" algn="tl">
                    <a:srgbClr val="000000">
                      <a:alpha val="43137"/>
                    </a:srgbClr>
                  </a:outerShdw>
                </a:effectLst>
                <a:latin typeface="+mn-ea"/>
              </a:rPr>
              <a:t>蒋介石正面战场的抗战</a:t>
            </a:r>
            <a:r>
              <a:rPr kumimoji="1" lang="zh-CN" altLang="en-US" sz="2400" b="1" dirty="0">
                <a:effectLst>
                  <a:outerShdw blurRad="38100" dist="38100" dir="2700000" algn="tl">
                    <a:srgbClr val="000000">
                      <a:alpha val="43137"/>
                    </a:srgbClr>
                  </a:outerShdw>
                </a:effectLst>
                <a:latin typeface="+mn-ea"/>
              </a:rPr>
              <a:t>）；</a:t>
            </a:r>
          </a:p>
          <a:p>
            <a:r>
              <a:rPr kumimoji="1" lang="zh-CN" altLang="en-US" sz="2400" b="1" dirty="0">
                <a:effectLst>
                  <a:outerShdw blurRad="38100" dist="38100" dir="2700000" algn="tl">
                    <a:srgbClr val="000000">
                      <a:alpha val="43137"/>
                    </a:srgbClr>
                  </a:outerShdw>
                </a:effectLst>
                <a:latin typeface="+mn-ea"/>
              </a:rPr>
              <a:t>④ </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新华日报</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共工（</a:t>
            </a:r>
            <a:r>
              <a:rPr lang="zh-CN" altLang="en-US" sz="2400" b="1" dirty="0">
                <a:effectLst>
                  <a:outerShdw blurRad="38100" dist="38100" dir="2700000" algn="tl">
                    <a:srgbClr val="000000">
                      <a:alpha val="43137"/>
                    </a:srgbClr>
                  </a:outerShdw>
                </a:effectLst>
                <a:latin typeface="+mn-ea"/>
              </a:rPr>
              <a:t>中国全民族抗战、世界反法西斯国家及人民共同努力）</a:t>
            </a:r>
            <a:r>
              <a:rPr kumimoji="1" lang="en-US" altLang="zh-CN"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万众一心、众志成城；</a:t>
            </a:r>
          </a:p>
          <a:p>
            <a:r>
              <a:rPr kumimoji="1" lang="zh-CN" altLang="en-US" sz="2400" b="1" dirty="0">
                <a:effectLst>
                  <a:outerShdw blurRad="38100" dist="38100" dir="2700000" algn="tl">
                    <a:srgbClr val="000000">
                      <a:alpha val="43137"/>
                    </a:srgbClr>
                  </a:outerShdw>
                </a:effectLst>
                <a:latin typeface="+mn-ea"/>
              </a:rPr>
              <a:t>毛遂</a:t>
            </a:r>
            <a:r>
              <a:rPr kumimoji="1" lang="en-US" altLang="zh-CN" sz="2400" b="1" dirty="0">
                <a:effectLst>
                  <a:outerShdw blurRad="38100" dist="38100" dir="2700000" algn="tl">
                    <a:srgbClr val="000000">
                      <a:alpha val="43137"/>
                    </a:srgbClr>
                  </a:outerShdw>
                </a:effectLst>
                <a:latin typeface="+mn-ea"/>
              </a:rPr>
              <a:t>——</a:t>
            </a:r>
            <a:r>
              <a:rPr kumimoji="1" lang="zh-CN" altLang="en-US" sz="2400" b="1" dirty="0">
                <a:effectLst>
                  <a:outerShdw blurRad="38100" dist="38100" dir="2700000" algn="tl">
                    <a:srgbClr val="000000">
                      <a:alpha val="43137"/>
                    </a:srgbClr>
                  </a:outerShdw>
                </a:effectLst>
                <a:latin typeface="+mn-ea"/>
              </a:rPr>
              <a:t>毛泽东领导的共产党进行抗日；</a:t>
            </a:r>
          </a:p>
          <a:p>
            <a:r>
              <a:rPr lang="zh-CN" altLang="en-US" sz="2400" b="1" dirty="0">
                <a:effectLst>
                  <a:outerShdw blurRad="38100" dist="38100" dir="2700000" algn="tl">
                    <a:srgbClr val="000000">
                      <a:alpha val="43137"/>
                    </a:srgbClr>
                  </a:outerShdw>
                </a:effectLst>
                <a:latin typeface="+mn-ea"/>
              </a:rPr>
              <a:t>华佗</a:t>
            </a:r>
            <a:r>
              <a:rPr lang="en-US" altLang="zh-CN" sz="2400" b="1" dirty="0">
                <a:effectLst>
                  <a:outerShdw blurRad="38100" dist="38100" dir="2700000" algn="tl">
                    <a:srgbClr val="000000">
                      <a:alpha val="43137"/>
                    </a:srgbClr>
                  </a:outerShdw>
                </a:effectLst>
                <a:latin typeface="+mn-ea"/>
              </a:rPr>
              <a:t>—</a:t>
            </a:r>
            <a:r>
              <a:rPr lang="zh-CN" altLang="en-US" sz="2400" b="1" dirty="0">
                <a:effectLst>
                  <a:outerShdw blurRad="38100" dist="38100" dir="2700000" algn="tl">
                    <a:srgbClr val="000000">
                      <a:alpha val="43137"/>
                    </a:srgbClr>
                  </a:outerShdw>
                </a:effectLst>
                <a:latin typeface="+mn-ea"/>
              </a:rPr>
              <a:t>中国的抗战拖垮了日本。</a:t>
            </a: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395536" y="188640"/>
            <a:ext cx="7776542" cy="863600"/>
          </a:xfrm>
          <a:prstGeom prst="rect">
            <a:avLst/>
          </a:prstGeom>
          <a:solidFill>
            <a:schemeClr val="bg1"/>
          </a:solidFill>
          <a:ln w="9525">
            <a:noFill/>
            <a:miter lim="800000"/>
            <a:headEnd/>
            <a:tailEnd/>
          </a:ln>
          <a:effectLst/>
        </p:spPr>
        <p:txBody>
          <a:bodyPr anchor="ctr"/>
          <a:lstStyle/>
          <a:p>
            <a:pPr algn="l"/>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、抗日战争胜利的意义</a:t>
            </a:r>
          </a:p>
        </p:txBody>
      </p:sp>
      <p:grpSp>
        <p:nvGrpSpPr>
          <p:cNvPr id="2" name="Group 3"/>
          <p:cNvGrpSpPr>
            <a:grpSpLocks/>
          </p:cNvGrpSpPr>
          <p:nvPr/>
        </p:nvGrpSpPr>
        <p:grpSpPr bwMode="auto">
          <a:xfrm>
            <a:off x="6156176" y="1628800"/>
            <a:ext cx="2520256" cy="3887022"/>
            <a:chOff x="4468" y="1162"/>
            <a:chExt cx="1098" cy="3525"/>
          </a:xfrm>
        </p:grpSpPr>
        <p:graphicFrame>
          <p:nvGraphicFramePr>
            <p:cNvPr id="1157124" name="Object 4"/>
            <p:cNvGraphicFramePr>
              <a:graphicFrameLocks noChangeAspect="1"/>
            </p:cNvGraphicFramePr>
            <p:nvPr/>
          </p:nvGraphicFramePr>
          <p:xfrm>
            <a:off x="4468" y="1162"/>
            <a:ext cx="1098" cy="2811"/>
          </p:xfrm>
          <a:graphic>
            <a:graphicData uri="http://schemas.openxmlformats.org/presentationml/2006/ole">
              <p:oleObj spid="_x0000_s7172" name="BMP 图象" r:id="rId3" imgW="5495238" imgH="3438095" progId="PBrush">
                <p:embed/>
              </p:oleObj>
            </a:graphicData>
          </a:graphic>
        </p:graphicFrame>
        <p:sp>
          <p:nvSpPr>
            <p:cNvPr id="1157125" name="Text Box 5"/>
            <p:cNvSpPr txBox="1">
              <a:spLocks noChangeArrowheads="1"/>
            </p:cNvSpPr>
            <p:nvPr/>
          </p:nvSpPr>
          <p:spPr bwMode="auto">
            <a:xfrm>
              <a:off x="4531" y="4101"/>
              <a:ext cx="980" cy="586"/>
            </a:xfrm>
            <a:prstGeom prst="rect">
              <a:avLst/>
            </a:prstGeom>
            <a:solidFill>
              <a:schemeClr val="bg1"/>
            </a:solidFill>
            <a:ln w="9525">
              <a:noFill/>
              <a:miter lim="800000"/>
              <a:headEnd/>
              <a:tailEnd/>
            </a:ln>
          </p:spPr>
          <p:txBody>
            <a:bodyPr>
              <a:spAutoFit/>
            </a:bodyPr>
            <a:lstStyle/>
            <a:p>
              <a:r>
                <a:rPr kumimoji="1" lang="zh-CN" altLang="en-US" sz="1200" b="1" dirty="0">
                  <a:solidFill>
                    <a:schemeClr val="tx2"/>
                  </a:solidFill>
                  <a:latin typeface="华文新魏" pitchFamily="2" charset="-122"/>
                  <a:ea typeface="华文新魏" pitchFamily="2" charset="-122"/>
                </a:rPr>
                <a:t>受降仪式上，日本侵华军总司令冈村宁茨向中国战区陆军总司令何应钦递呈降</a:t>
              </a:r>
              <a:r>
                <a:rPr kumimoji="1" lang="zh-CN" altLang="en-US" sz="1200" b="1" dirty="0" smtClean="0">
                  <a:solidFill>
                    <a:schemeClr val="tx2"/>
                  </a:solidFill>
                  <a:latin typeface="华文新魏" pitchFamily="2" charset="-122"/>
                  <a:ea typeface="华文新魏" pitchFamily="2" charset="-122"/>
                </a:rPr>
                <a:t>书。</a:t>
              </a:r>
              <a:endParaRPr kumimoji="1" lang="zh-CN" altLang="en-US" sz="1200" b="1" dirty="0">
                <a:solidFill>
                  <a:schemeClr val="tx2"/>
                </a:solidFill>
                <a:latin typeface="华文新魏" pitchFamily="2" charset="-122"/>
                <a:ea typeface="华文新魏" pitchFamily="2" charset="-122"/>
              </a:endParaRPr>
            </a:p>
          </p:txBody>
        </p:sp>
      </p:grpSp>
      <p:sp>
        <p:nvSpPr>
          <p:cNvPr id="1157126" name="Rectangle 6"/>
          <p:cNvSpPr>
            <a:spLocks noChangeArrowheads="1"/>
          </p:cNvSpPr>
          <p:nvPr/>
        </p:nvSpPr>
        <p:spPr bwMode="auto">
          <a:xfrm>
            <a:off x="323528" y="1484784"/>
            <a:ext cx="5184576" cy="714375"/>
          </a:xfrm>
          <a:prstGeom prst="rect">
            <a:avLst/>
          </a:prstGeom>
          <a:noFill/>
          <a:ln w="9525">
            <a:noFill/>
            <a:miter lim="800000"/>
            <a:headEnd/>
            <a:tailEnd/>
          </a:ln>
          <a:effectLst/>
        </p:spPr>
        <p:txBody>
          <a:bodyPr wrap="square">
            <a:spAutoFit/>
          </a:bodyPr>
          <a:lstStyle/>
          <a:p>
            <a:pPr algn="l">
              <a:lnSpc>
                <a:spcPct val="85000"/>
              </a:lnSpc>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）彻底粉碎了日本军国主义殖民奴役中国的图谋</a:t>
            </a:r>
            <a:r>
              <a:rPr lang="zh-CN" altLang="en-US" sz="2400" b="1" dirty="0">
                <a:latin typeface="Times New Roman" pitchFamily="18" charset="0"/>
                <a:ea typeface="楷体_GB2312" pitchFamily="49" charset="-122"/>
              </a:rPr>
              <a:t>。</a:t>
            </a:r>
          </a:p>
        </p:txBody>
      </p:sp>
      <p:sp>
        <p:nvSpPr>
          <p:cNvPr id="1157127" name="Rectangle 7"/>
          <p:cNvSpPr>
            <a:spLocks noChangeArrowheads="1"/>
          </p:cNvSpPr>
          <p:nvPr/>
        </p:nvSpPr>
        <p:spPr bwMode="auto">
          <a:xfrm>
            <a:off x="251520" y="2564904"/>
            <a:ext cx="5472608"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）促进了中华民族的觉醒，形成了伟大的抗战精神。</a:t>
            </a:r>
          </a:p>
        </p:txBody>
      </p:sp>
      <p:sp>
        <p:nvSpPr>
          <p:cNvPr id="1157128" name="Rectangle 8"/>
          <p:cNvSpPr>
            <a:spLocks noChangeArrowheads="1"/>
          </p:cNvSpPr>
          <p:nvPr/>
        </p:nvSpPr>
        <p:spPr bwMode="auto">
          <a:xfrm>
            <a:off x="395536" y="3789040"/>
            <a:ext cx="5616624" cy="1200329"/>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）对世界各国夺取反法西斯战争的胜利、维护世界和平的伟大事业产生了巨大影响。</a:t>
            </a:r>
          </a:p>
        </p:txBody>
      </p:sp>
      <p:sp>
        <p:nvSpPr>
          <p:cNvPr id="1157129" name="Text Box 9"/>
          <p:cNvSpPr txBox="1">
            <a:spLocks noChangeArrowheads="1"/>
          </p:cNvSpPr>
          <p:nvPr/>
        </p:nvSpPr>
        <p:spPr bwMode="auto">
          <a:xfrm>
            <a:off x="467544" y="5301208"/>
            <a:ext cx="7848104" cy="403225"/>
          </a:xfrm>
          <a:prstGeom prst="rect">
            <a:avLst/>
          </a:prstGeom>
          <a:noFill/>
          <a:ln w="9525">
            <a:noFill/>
            <a:miter lim="800000"/>
            <a:headEnd/>
            <a:tailEnd/>
          </a:ln>
          <a:effectLst/>
        </p:spPr>
        <p:txBody>
          <a:bodyPr wrap="square">
            <a:spAutoFit/>
          </a:bodyPr>
          <a:lstStyle/>
          <a:p>
            <a:pPr algn="l">
              <a:lnSpc>
                <a:spcPct val="85000"/>
              </a:lnSpc>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）开辟了中华民族复兴的光明前景。</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57122"/>
                                        </p:tgtEl>
                                        <p:attrNameLst>
                                          <p:attrName>style.visibility</p:attrName>
                                        </p:attrNameLst>
                                      </p:cBhvr>
                                      <p:to>
                                        <p:strVal val="visible"/>
                                      </p:to>
                                    </p:set>
                                    <p:animEffect transition="in" filter="checkerboard(across)">
                                      <p:cBhvr>
                                        <p:cTn id="7" dur="500"/>
                                        <p:tgtEl>
                                          <p:spTgt spid="11571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157126"/>
                                        </p:tgtEl>
                                        <p:attrNameLst>
                                          <p:attrName>style.visibility</p:attrName>
                                        </p:attrNameLst>
                                      </p:cBhvr>
                                      <p:to>
                                        <p:strVal val="visible"/>
                                      </p:to>
                                    </p:set>
                                    <p:animEffect transition="in" filter="slide(fromTop)">
                                      <p:cBhvr>
                                        <p:cTn id="12" dur="500"/>
                                        <p:tgtEl>
                                          <p:spTgt spid="115712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157127"/>
                                        </p:tgtEl>
                                        <p:attrNameLst>
                                          <p:attrName>style.visibility</p:attrName>
                                        </p:attrNameLst>
                                      </p:cBhvr>
                                      <p:to>
                                        <p:strVal val="visible"/>
                                      </p:to>
                                    </p:set>
                                    <p:animEffect transition="in" filter="slide(fromTop)">
                                      <p:cBhvr>
                                        <p:cTn id="17" dur="500"/>
                                        <p:tgtEl>
                                          <p:spTgt spid="11571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157128"/>
                                        </p:tgtEl>
                                        <p:attrNameLst>
                                          <p:attrName>style.visibility</p:attrName>
                                        </p:attrNameLst>
                                      </p:cBhvr>
                                      <p:to>
                                        <p:strVal val="visible"/>
                                      </p:to>
                                    </p:set>
                                    <p:animEffect transition="in" filter="slide(fromTop)">
                                      <p:cBhvr>
                                        <p:cTn id="22" dur="500"/>
                                        <p:tgtEl>
                                          <p:spTgt spid="115712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57129"/>
                                        </p:tgtEl>
                                        <p:attrNameLst>
                                          <p:attrName>style.visibility</p:attrName>
                                        </p:attrNameLst>
                                      </p:cBhvr>
                                      <p:to>
                                        <p:strVal val="visible"/>
                                      </p:to>
                                    </p:set>
                                    <p:animEffect transition="in" filter="slide(fromBottom)">
                                      <p:cBhvr>
                                        <p:cTn id="27" dur="500"/>
                                        <p:tgtEl>
                                          <p:spTgt spid="115712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lide(fromRigh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22" grpId="0" animBg="1"/>
      <p:bldP spid="1157126" grpId="0"/>
      <p:bldP spid="1157127" grpId="0"/>
      <p:bldP spid="1157128" grpId="0"/>
      <p:bldP spid="115712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032" name="Line 8"/>
          <p:cNvSpPr>
            <a:spLocks noChangeShapeType="1"/>
          </p:cNvSpPr>
          <p:nvPr/>
        </p:nvSpPr>
        <p:spPr bwMode="auto">
          <a:xfrm flipV="1">
            <a:off x="2627784" y="1916832"/>
            <a:ext cx="360264" cy="0"/>
          </a:xfrm>
          <a:prstGeom prst="line">
            <a:avLst/>
          </a:prstGeom>
          <a:noFill/>
          <a:ln w="57150">
            <a:solidFill>
              <a:srgbClr val="FF9900"/>
            </a:solidFill>
            <a:round/>
            <a:headEnd/>
            <a:tailEnd type="triangle" w="med" len="med"/>
          </a:ln>
        </p:spPr>
        <p:txBody>
          <a:bodyPr wrap="square">
            <a:spAutoFit/>
          </a:bodyPr>
          <a:lstStyle/>
          <a:p>
            <a:endParaRPr lang="zh-CN" altLang="en-US"/>
          </a:p>
        </p:txBody>
      </p:sp>
      <p:grpSp>
        <p:nvGrpSpPr>
          <p:cNvPr id="59" name="组合 58"/>
          <p:cNvGrpSpPr/>
          <p:nvPr/>
        </p:nvGrpSpPr>
        <p:grpSpPr>
          <a:xfrm>
            <a:off x="99374" y="188640"/>
            <a:ext cx="8793106" cy="6479678"/>
            <a:chOff x="99374" y="188640"/>
            <a:chExt cx="8793106" cy="6479678"/>
          </a:xfrm>
        </p:grpSpPr>
        <p:sp>
          <p:nvSpPr>
            <p:cNvPr id="1151028" name="Text Box 26"/>
            <p:cNvSpPr txBox="1">
              <a:spLocks noChangeArrowheads="1"/>
            </p:cNvSpPr>
            <p:nvPr/>
          </p:nvSpPr>
          <p:spPr bwMode="auto">
            <a:xfrm>
              <a:off x="2664296" y="5949924"/>
              <a:ext cx="54006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sz="1600" b="1" dirty="0">
                  <a:solidFill>
                    <a:schemeClr val="tx2"/>
                  </a:solidFill>
                </a:rPr>
                <a:t>（二）中国人民抗日战争在世界反法西斯战争中的地位</a:t>
              </a:r>
            </a:p>
          </p:txBody>
        </p:sp>
        <p:sp>
          <p:nvSpPr>
            <p:cNvPr id="10247" name="Rectangle 7"/>
            <p:cNvSpPr>
              <a:spLocks noChangeArrowheads="1"/>
            </p:cNvSpPr>
            <p:nvPr/>
          </p:nvSpPr>
          <p:spPr bwMode="auto">
            <a:xfrm>
              <a:off x="1224136" y="333300"/>
              <a:ext cx="1728788" cy="92551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pPr algn="l">
                <a:spcBef>
                  <a:spcPct val="0"/>
                </a:spcBef>
              </a:pPr>
              <a:r>
                <a:rPr lang="zh-CN" altLang="en-US" sz="1800" b="1" dirty="0">
                  <a:solidFill>
                    <a:schemeClr val="tx2"/>
                  </a:solidFill>
                </a:rPr>
                <a:t>一、日本发动灭亡中国的侵略战争</a:t>
              </a:r>
              <a:endParaRPr lang="zh-CN" altLang="en-US" sz="1800" b="1" dirty="0">
                <a:solidFill>
                  <a:schemeClr val="tx2"/>
                </a:solidFill>
                <a:latin typeface="Arial" pitchFamily="34" charset="0"/>
                <a:ea typeface="宋体" pitchFamily="2" charset="-122"/>
              </a:endParaRPr>
            </a:p>
          </p:txBody>
        </p:sp>
        <p:sp>
          <p:nvSpPr>
            <p:cNvPr id="10257" name="Rectangle 17"/>
            <p:cNvSpPr>
              <a:spLocks noChangeArrowheads="1"/>
            </p:cNvSpPr>
            <p:nvPr/>
          </p:nvSpPr>
          <p:spPr bwMode="auto">
            <a:xfrm>
              <a:off x="1224137" y="1413420"/>
              <a:ext cx="1368152" cy="923330"/>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lgn="l">
                <a:spcBef>
                  <a:spcPct val="0"/>
                </a:spcBef>
              </a:pPr>
              <a:r>
                <a:rPr lang="zh-CN" altLang="en-US" b="1" dirty="0">
                  <a:solidFill>
                    <a:schemeClr val="tx2"/>
                  </a:solidFill>
                </a:rPr>
                <a:t>二</a:t>
              </a:r>
              <a:r>
                <a:rPr lang="zh-CN" altLang="en-US" b="1" dirty="0" smtClean="0">
                  <a:solidFill>
                    <a:schemeClr val="tx2"/>
                  </a:solidFill>
                </a:rPr>
                <a:t>、中国人民奋起抗击日本侵略者</a:t>
              </a:r>
              <a:endParaRPr lang="zh-CN" altLang="en-US" b="1" dirty="0">
                <a:solidFill>
                  <a:schemeClr val="tx2"/>
                </a:solidFill>
              </a:endParaRPr>
            </a:p>
          </p:txBody>
        </p:sp>
        <p:sp>
          <p:nvSpPr>
            <p:cNvPr id="1150988" name="Line 20"/>
            <p:cNvSpPr>
              <a:spLocks noChangeShapeType="1"/>
            </p:cNvSpPr>
            <p:nvPr/>
          </p:nvSpPr>
          <p:spPr bwMode="auto">
            <a:xfrm>
              <a:off x="3419872" y="404664"/>
              <a:ext cx="0" cy="431800"/>
            </a:xfrm>
            <a:prstGeom prst="line">
              <a:avLst/>
            </a:prstGeom>
            <a:noFill/>
            <a:ln w="57150">
              <a:solidFill>
                <a:srgbClr val="FF9900"/>
              </a:solidFill>
              <a:round/>
              <a:headEnd/>
              <a:tailEnd/>
            </a:ln>
          </p:spPr>
          <p:txBody>
            <a:bodyPr>
              <a:spAutoFit/>
            </a:bodyPr>
            <a:lstStyle/>
            <a:p>
              <a:endParaRPr lang="zh-CN" altLang="en-US"/>
            </a:p>
          </p:txBody>
        </p:sp>
        <p:sp>
          <p:nvSpPr>
            <p:cNvPr id="10263" name="Rectangle 23"/>
            <p:cNvSpPr>
              <a:spLocks noChangeArrowheads="1"/>
            </p:cNvSpPr>
            <p:nvPr/>
          </p:nvSpPr>
          <p:spPr bwMode="auto">
            <a:xfrm>
              <a:off x="1296144" y="3645668"/>
              <a:ext cx="1584176" cy="91598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spcBef>
                  <a:spcPct val="0"/>
                </a:spcBef>
              </a:pPr>
              <a:r>
                <a:rPr lang="zh-CN" altLang="en-US" b="1" dirty="0">
                  <a:solidFill>
                    <a:schemeClr val="tx2"/>
                  </a:solidFill>
                </a:rPr>
                <a:t>四、中国共产党成为抗日战争的中流砥柱</a:t>
              </a:r>
            </a:p>
          </p:txBody>
        </p:sp>
        <p:sp>
          <p:nvSpPr>
            <p:cNvPr id="1150991" name="Text Box 24"/>
            <p:cNvSpPr txBox="1">
              <a:spLocks noChangeArrowheads="1"/>
            </p:cNvSpPr>
            <p:nvPr/>
          </p:nvSpPr>
          <p:spPr bwMode="auto">
            <a:xfrm>
              <a:off x="3779912" y="188640"/>
              <a:ext cx="4752975"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pPr>
              <a:r>
                <a:rPr lang="zh-CN" altLang="en-US" sz="1600" b="1" dirty="0">
                  <a:solidFill>
                    <a:schemeClr val="tx2"/>
                  </a:solidFill>
                </a:rPr>
                <a:t>（一）日本发动灭亡中国的计划及其实施</a:t>
              </a:r>
            </a:p>
          </p:txBody>
        </p:sp>
        <p:sp>
          <p:nvSpPr>
            <p:cNvPr id="1150992" name="Text Box 25"/>
            <p:cNvSpPr txBox="1">
              <a:spLocks noChangeArrowheads="1"/>
            </p:cNvSpPr>
            <p:nvPr/>
          </p:nvSpPr>
          <p:spPr bwMode="auto">
            <a:xfrm>
              <a:off x="3275856" y="1052513"/>
              <a:ext cx="5615732"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spcBef>
                  <a:spcPct val="0"/>
                </a:spcBef>
              </a:pPr>
              <a:r>
                <a:rPr lang="zh-CN" altLang="en-US" sz="1600" b="1" dirty="0">
                  <a:solidFill>
                    <a:schemeClr val="tx2"/>
                  </a:solidFill>
                </a:rPr>
                <a:t>（一）中国共产党举起武装抗日的旗帜</a:t>
              </a:r>
            </a:p>
          </p:txBody>
        </p:sp>
        <p:sp>
          <p:nvSpPr>
            <p:cNvPr id="1150993" name="Text Box 26"/>
            <p:cNvSpPr txBox="1">
              <a:spLocks noChangeArrowheads="1"/>
            </p:cNvSpPr>
            <p:nvPr/>
          </p:nvSpPr>
          <p:spPr bwMode="auto">
            <a:xfrm>
              <a:off x="3275856" y="1412776"/>
              <a:ext cx="5616624" cy="437043"/>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spcBef>
                  <a:spcPct val="0"/>
                </a:spcBef>
                <a:buFont typeface="楷体_GB2312" pitchFamily="49" charset="-122"/>
                <a:buNone/>
              </a:pPr>
              <a:r>
                <a:rPr lang="zh-CN" altLang="en-US" sz="1600" b="1" dirty="0">
                  <a:solidFill>
                    <a:schemeClr val="tx2"/>
                  </a:solidFill>
                </a:rPr>
                <a:t>（二</a:t>
              </a:r>
              <a:r>
                <a:rPr lang="zh-CN" altLang="en-US" sz="1600" b="1" dirty="0" smtClean="0">
                  <a:solidFill>
                    <a:schemeClr val="tx2"/>
                  </a:solidFill>
                </a:rPr>
                <a:t>）抗日救亡运动和共产党人与部分国民党人合作抗日</a:t>
              </a:r>
              <a:endParaRPr lang="zh-CN" altLang="en-US" sz="1600" b="1" dirty="0">
                <a:solidFill>
                  <a:schemeClr val="tx2"/>
                </a:solidFill>
              </a:endParaRPr>
            </a:p>
          </p:txBody>
        </p:sp>
        <p:sp>
          <p:nvSpPr>
            <p:cNvPr id="1150996" name="Text Box 30"/>
            <p:cNvSpPr txBox="1">
              <a:spLocks noChangeArrowheads="1"/>
            </p:cNvSpPr>
            <p:nvPr/>
          </p:nvSpPr>
          <p:spPr bwMode="auto">
            <a:xfrm>
              <a:off x="3419872" y="2996952"/>
              <a:ext cx="4038600"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sz="1600" b="1" dirty="0">
                  <a:solidFill>
                    <a:schemeClr val="tx2"/>
                  </a:solidFill>
                </a:rPr>
                <a:t>（二）战略相持阶段的正面战场</a:t>
              </a:r>
            </a:p>
          </p:txBody>
        </p:sp>
        <p:sp>
          <p:nvSpPr>
            <p:cNvPr id="1150997" name="Text Box 31"/>
            <p:cNvSpPr txBox="1">
              <a:spLocks noChangeArrowheads="1"/>
            </p:cNvSpPr>
            <p:nvPr/>
          </p:nvSpPr>
          <p:spPr bwMode="auto">
            <a:xfrm>
              <a:off x="3779912" y="620688"/>
              <a:ext cx="4824413"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buFont typeface="楷体_GB2312" pitchFamily="49" charset="-122"/>
                <a:buNone/>
              </a:pPr>
              <a:r>
                <a:rPr lang="zh-CN" altLang="en-US" sz="1600" b="1" dirty="0">
                  <a:solidFill>
                    <a:schemeClr val="tx2"/>
                  </a:solidFill>
                </a:rPr>
                <a:t>（二）残暴的殖民统治和中华民族的深重灾难</a:t>
              </a:r>
            </a:p>
          </p:txBody>
        </p:sp>
        <p:sp>
          <p:nvSpPr>
            <p:cNvPr id="10272" name="Text Box 32"/>
            <p:cNvSpPr txBox="1">
              <a:spLocks noChangeArrowheads="1"/>
            </p:cNvSpPr>
            <p:nvPr/>
          </p:nvSpPr>
          <p:spPr bwMode="auto">
            <a:xfrm>
              <a:off x="99374" y="2132856"/>
              <a:ext cx="800219" cy="2304255"/>
            </a:xfrm>
            <a:prstGeom prst="rect">
              <a:avLst/>
            </a:prstGeom>
            <a:gradFill rotWithShape="1">
              <a:gsLst>
                <a:gs pos="0">
                  <a:srgbClr val="FFFFCC"/>
                </a:gs>
                <a:gs pos="100000">
                  <a:srgbClr val="FFFFFF"/>
                </a:gs>
              </a:gsLst>
              <a:lin ang="5400000" scaled="1"/>
            </a:gradFill>
            <a:ln w="9525">
              <a:solidFill>
                <a:srgbClr val="FF6600"/>
              </a:solidFill>
              <a:miter lim="800000"/>
              <a:headEnd/>
              <a:tailEnd/>
            </a:ln>
            <a:effectLst/>
          </p:spPr>
          <p:txBody>
            <a:bodyPr vert="eaVert" wrap="square">
              <a:spAutoFit/>
            </a:bodyPr>
            <a:lstStyle/>
            <a:p>
              <a:pPr>
                <a:spcBef>
                  <a:spcPct val="0"/>
                </a:spcBef>
                <a:buFont typeface="楷体_GB2312" pitchFamily="49" charset="-122"/>
                <a:buNone/>
              </a:pPr>
              <a:r>
                <a:rPr kumimoji="1" lang="zh-CN" altLang="en-US" sz="4000" dirty="0">
                  <a:solidFill>
                    <a:srgbClr val="660066"/>
                  </a:solidFill>
                  <a:effectLst>
                    <a:outerShdw blurRad="38100" dist="38100" dir="2700000" algn="tl">
                      <a:srgbClr val="000000"/>
                    </a:outerShdw>
                  </a:effectLst>
                </a:rPr>
                <a:t>要点总结</a:t>
              </a:r>
            </a:p>
          </p:txBody>
        </p:sp>
        <p:sp>
          <p:nvSpPr>
            <p:cNvPr id="1150999" name="Line 33"/>
            <p:cNvSpPr>
              <a:spLocks noChangeShapeType="1"/>
            </p:cNvSpPr>
            <p:nvPr/>
          </p:nvSpPr>
          <p:spPr bwMode="auto">
            <a:xfrm>
              <a:off x="864097" y="765348"/>
              <a:ext cx="360039"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03" name="Text Box 26"/>
            <p:cNvSpPr txBox="1">
              <a:spLocks noChangeArrowheads="1"/>
            </p:cNvSpPr>
            <p:nvPr/>
          </p:nvSpPr>
          <p:spPr bwMode="auto">
            <a:xfrm>
              <a:off x="3275856" y="1772816"/>
              <a:ext cx="3455987" cy="41242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pPr>
              <a:r>
                <a:rPr lang="zh-CN" altLang="en-US" sz="1600" b="1" dirty="0">
                  <a:solidFill>
                    <a:schemeClr val="tx2"/>
                  </a:solidFill>
                </a:rPr>
                <a:t>（三）停止内战，一致对外</a:t>
              </a:r>
            </a:p>
          </p:txBody>
        </p:sp>
        <p:sp>
          <p:nvSpPr>
            <p:cNvPr id="1151004" name="Text Box 26"/>
            <p:cNvSpPr txBox="1">
              <a:spLocks noChangeArrowheads="1"/>
            </p:cNvSpPr>
            <p:nvPr/>
          </p:nvSpPr>
          <p:spPr bwMode="auto">
            <a:xfrm>
              <a:off x="3275856" y="2204864"/>
              <a:ext cx="3455987" cy="437043"/>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buFont typeface="楷体_GB2312" pitchFamily="49" charset="-122"/>
                <a:buNone/>
              </a:pPr>
              <a:r>
                <a:rPr lang="zh-CN" altLang="en-US" sz="1600" b="1" dirty="0">
                  <a:solidFill>
                    <a:schemeClr val="tx2"/>
                  </a:solidFill>
                </a:rPr>
                <a:t>（四）全国性</a:t>
              </a:r>
              <a:r>
                <a:rPr lang="zh-CN" altLang="en-US" sz="1600" b="1" dirty="0" smtClean="0">
                  <a:solidFill>
                    <a:schemeClr val="tx2"/>
                  </a:solidFill>
                </a:rPr>
                <a:t>抗战开始</a:t>
              </a:r>
              <a:endParaRPr lang="zh-CN" altLang="en-US" sz="1600" b="1" dirty="0">
                <a:solidFill>
                  <a:schemeClr val="tx2"/>
                </a:solidFill>
              </a:endParaRPr>
            </a:p>
          </p:txBody>
        </p:sp>
        <p:sp>
          <p:nvSpPr>
            <p:cNvPr id="2" name="Rectangle 17"/>
            <p:cNvSpPr>
              <a:spLocks noChangeArrowheads="1"/>
            </p:cNvSpPr>
            <p:nvPr/>
          </p:nvSpPr>
          <p:spPr bwMode="auto">
            <a:xfrm>
              <a:off x="1224136" y="2565548"/>
              <a:ext cx="1368152" cy="925512"/>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spcBef>
                  <a:spcPct val="0"/>
                </a:spcBef>
              </a:pPr>
              <a:r>
                <a:rPr lang="zh-CN" altLang="en-US" b="1" dirty="0">
                  <a:solidFill>
                    <a:schemeClr val="tx2"/>
                  </a:solidFill>
                </a:rPr>
                <a:t>三、国民党与抗日的正面战场</a:t>
              </a:r>
            </a:p>
          </p:txBody>
        </p:sp>
        <p:sp>
          <p:nvSpPr>
            <p:cNvPr id="3" name="Rectangle 23"/>
            <p:cNvSpPr>
              <a:spLocks noChangeArrowheads="1"/>
            </p:cNvSpPr>
            <p:nvPr/>
          </p:nvSpPr>
          <p:spPr bwMode="auto">
            <a:xfrm>
              <a:off x="1224136" y="4653780"/>
              <a:ext cx="720725" cy="201453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pPr>
                <a:spcBef>
                  <a:spcPct val="0"/>
                </a:spcBef>
              </a:pPr>
              <a:r>
                <a:rPr lang="zh-CN" altLang="en-US" b="1" dirty="0">
                  <a:solidFill>
                    <a:schemeClr val="tx2"/>
                  </a:solidFill>
                </a:rPr>
                <a:t>五、抗日战争的胜利及其意义</a:t>
              </a:r>
            </a:p>
          </p:txBody>
        </p:sp>
        <p:sp>
          <p:nvSpPr>
            <p:cNvPr id="1151012" name="Text Box 26"/>
            <p:cNvSpPr txBox="1">
              <a:spLocks noChangeArrowheads="1"/>
            </p:cNvSpPr>
            <p:nvPr/>
          </p:nvSpPr>
          <p:spPr bwMode="auto">
            <a:xfrm>
              <a:off x="3635896" y="3789040"/>
              <a:ext cx="5184576"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spcBef>
                  <a:spcPct val="0"/>
                </a:spcBef>
              </a:pPr>
              <a:r>
                <a:rPr lang="zh-CN" altLang="en-US" sz="1600" b="1" dirty="0" smtClean="0">
                  <a:solidFill>
                    <a:schemeClr val="tx2"/>
                  </a:solidFill>
                </a:rPr>
                <a:t>（二）敌后战场的开辟与游击战争的发展及其战略地位</a:t>
              </a:r>
              <a:endParaRPr lang="zh-CN" altLang="en-US" sz="1600" b="1" dirty="0">
                <a:solidFill>
                  <a:schemeClr val="tx2"/>
                </a:solidFill>
              </a:endParaRPr>
            </a:p>
          </p:txBody>
        </p:sp>
        <p:sp>
          <p:nvSpPr>
            <p:cNvPr id="1151013" name="Text Box 25"/>
            <p:cNvSpPr txBox="1">
              <a:spLocks noChangeArrowheads="1"/>
            </p:cNvSpPr>
            <p:nvPr/>
          </p:nvSpPr>
          <p:spPr bwMode="auto">
            <a:xfrm>
              <a:off x="3707904" y="3429000"/>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（一）全面抗战的路线和持久战的方针</a:t>
              </a:r>
            </a:p>
          </p:txBody>
        </p:sp>
        <p:sp>
          <p:nvSpPr>
            <p:cNvPr id="1151014" name="Text Box 26"/>
            <p:cNvSpPr txBox="1">
              <a:spLocks noChangeArrowheads="1"/>
            </p:cNvSpPr>
            <p:nvPr/>
          </p:nvSpPr>
          <p:spPr bwMode="auto">
            <a:xfrm>
              <a:off x="3635896" y="4077072"/>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（三）坚持抗战、团结、进步的方针</a:t>
              </a:r>
            </a:p>
          </p:txBody>
        </p:sp>
        <p:sp>
          <p:nvSpPr>
            <p:cNvPr id="1151017" name="Text Box 26"/>
            <p:cNvSpPr txBox="1">
              <a:spLocks noChangeArrowheads="1"/>
            </p:cNvSpPr>
            <p:nvPr/>
          </p:nvSpPr>
          <p:spPr bwMode="auto">
            <a:xfrm>
              <a:off x="3635896" y="4437112"/>
              <a:ext cx="4321175"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smtClean="0">
                  <a:solidFill>
                    <a:schemeClr val="tx2"/>
                  </a:solidFill>
                </a:rPr>
                <a:t>（四）抗日民主根据地的建设</a:t>
              </a:r>
              <a:endParaRPr lang="zh-CN" altLang="en-US" sz="1600" b="1" dirty="0">
                <a:solidFill>
                  <a:schemeClr val="tx2"/>
                </a:solidFill>
              </a:endParaRPr>
            </a:p>
          </p:txBody>
        </p:sp>
        <p:sp>
          <p:nvSpPr>
            <p:cNvPr id="1151019" name="Text Box 26"/>
            <p:cNvSpPr txBox="1">
              <a:spLocks noChangeArrowheads="1"/>
            </p:cNvSpPr>
            <p:nvPr/>
          </p:nvSpPr>
          <p:spPr bwMode="auto">
            <a:xfrm>
              <a:off x="3635896" y="5229200"/>
              <a:ext cx="4319588"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（六）中国共产党自身的建设</a:t>
              </a:r>
            </a:p>
          </p:txBody>
        </p:sp>
        <p:sp>
          <p:nvSpPr>
            <p:cNvPr id="1151021" name="Line 12"/>
            <p:cNvSpPr>
              <a:spLocks noChangeShapeType="1"/>
            </p:cNvSpPr>
            <p:nvPr/>
          </p:nvSpPr>
          <p:spPr bwMode="auto">
            <a:xfrm>
              <a:off x="3275856" y="537321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26" name="Text Box 25"/>
            <p:cNvSpPr txBox="1">
              <a:spLocks noChangeArrowheads="1"/>
            </p:cNvSpPr>
            <p:nvPr/>
          </p:nvSpPr>
          <p:spPr bwMode="auto">
            <a:xfrm>
              <a:off x="2664296" y="5589884"/>
              <a:ext cx="3313113"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（一）抗日战争的胜利</a:t>
              </a:r>
            </a:p>
          </p:txBody>
        </p:sp>
        <p:sp>
          <p:nvSpPr>
            <p:cNvPr id="1151027" name="Text Box 26"/>
            <p:cNvSpPr txBox="1">
              <a:spLocks noChangeArrowheads="1"/>
            </p:cNvSpPr>
            <p:nvPr/>
          </p:nvSpPr>
          <p:spPr bwMode="auto">
            <a:xfrm>
              <a:off x="2664296" y="6309964"/>
              <a:ext cx="4608513"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sz="1600" b="1" dirty="0">
                  <a:solidFill>
                    <a:schemeClr val="tx2"/>
                  </a:solidFill>
                </a:rPr>
                <a:t>（三）抗日战争胜利的原因和意义</a:t>
              </a:r>
            </a:p>
          </p:txBody>
        </p:sp>
        <p:sp>
          <p:nvSpPr>
            <p:cNvPr id="1150982" name="Line 13"/>
            <p:cNvSpPr>
              <a:spLocks noChangeShapeType="1"/>
            </p:cNvSpPr>
            <p:nvPr/>
          </p:nvSpPr>
          <p:spPr bwMode="auto">
            <a:xfrm flipH="1">
              <a:off x="2987824" y="1340768"/>
              <a:ext cx="0" cy="1150937"/>
            </a:xfrm>
            <a:prstGeom prst="line">
              <a:avLst/>
            </a:prstGeom>
            <a:noFill/>
            <a:ln w="57150">
              <a:solidFill>
                <a:srgbClr val="FF9900"/>
              </a:solidFill>
              <a:round/>
              <a:headEnd/>
              <a:tailEnd/>
            </a:ln>
          </p:spPr>
          <p:txBody>
            <a:bodyPr>
              <a:spAutoFit/>
            </a:bodyPr>
            <a:lstStyle/>
            <a:p>
              <a:endParaRPr lang="zh-CN" altLang="en-US"/>
            </a:p>
          </p:txBody>
        </p:sp>
        <p:sp>
          <p:nvSpPr>
            <p:cNvPr id="1150984" name="Line 15"/>
            <p:cNvSpPr>
              <a:spLocks noChangeShapeType="1"/>
            </p:cNvSpPr>
            <p:nvPr/>
          </p:nvSpPr>
          <p:spPr bwMode="auto">
            <a:xfrm flipV="1">
              <a:off x="2987824" y="2492896"/>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95" name="Line 29"/>
            <p:cNvSpPr>
              <a:spLocks noChangeShapeType="1"/>
            </p:cNvSpPr>
            <p:nvPr/>
          </p:nvSpPr>
          <p:spPr bwMode="auto">
            <a:xfrm flipV="1">
              <a:off x="3059832" y="2780928"/>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0" name="Line 34"/>
            <p:cNvSpPr>
              <a:spLocks noChangeShapeType="1"/>
            </p:cNvSpPr>
            <p:nvPr/>
          </p:nvSpPr>
          <p:spPr bwMode="auto">
            <a:xfrm>
              <a:off x="864096" y="765348"/>
              <a:ext cx="73025" cy="5472683"/>
            </a:xfrm>
            <a:prstGeom prst="line">
              <a:avLst/>
            </a:prstGeom>
            <a:noFill/>
            <a:ln w="57150">
              <a:solidFill>
                <a:srgbClr val="FF9900"/>
              </a:solidFill>
              <a:round/>
              <a:headEnd/>
              <a:tailEnd/>
            </a:ln>
          </p:spPr>
          <p:txBody>
            <a:bodyPr wrap="square">
              <a:spAutoFit/>
            </a:bodyPr>
            <a:lstStyle/>
            <a:p>
              <a:endParaRPr lang="zh-CN" altLang="en-US"/>
            </a:p>
          </p:txBody>
        </p:sp>
        <p:sp>
          <p:nvSpPr>
            <p:cNvPr id="1151015" name="Line 18"/>
            <p:cNvSpPr>
              <a:spLocks noChangeShapeType="1"/>
            </p:cNvSpPr>
            <p:nvPr/>
          </p:nvSpPr>
          <p:spPr bwMode="auto">
            <a:xfrm>
              <a:off x="3275856" y="3861048"/>
              <a:ext cx="36036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18" name="Text Box 26"/>
            <p:cNvSpPr txBox="1">
              <a:spLocks noChangeArrowheads="1"/>
            </p:cNvSpPr>
            <p:nvPr/>
          </p:nvSpPr>
          <p:spPr bwMode="auto">
            <a:xfrm>
              <a:off x="3635896" y="4797152"/>
              <a:ext cx="4679752"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spcBef>
                  <a:spcPct val="0"/>
                </a:spcBef>
              </a:pPr>
              <a:r>
                <a:rPr lang="zh-CN" altLang="en-US" sz="1600" b="1" dirty="0">
                  <a:solidFill>
                    <a:schemeClr val="tx2"/>
                  </a:solidFill>
                </a:rPr>
                <a:t>（五）推进大后方的抗日民主运动和进步文化工作</a:t>
              </a:r>
            </a:p>
          </p:txBody>
        </p:sp>
        <p:sp>
          <p:nvSpPr>
            <p:cNvPr id="1150994" name="Text Box 28"/>
            <p:cNvSpPr txBox="1">
              <a:spLocks noChangeArrowheads="1"/>
            </p:cNvSpPr>
            <p:nvPr/>
          </p:nvSpPr>
          <p:spPr bwMode="auto">
            <a:xfrm>
              <a:off x="3347864" y="2636912"/>
              <a:ext cx="3600450" cy="338554"/>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spcBef>
                  <a:spcPct val="0"/>
                </a:spcBef>
                <a:buFont typeface="楷体_GB2312" pitchFamily="49" charset="-122"/>
                <a:buNone/>
              </a:pPr>
              <a:r>
                <a:rPr lang="zh-CN" altLang="en-US" sz="1600" b="1" dirty="0">
                  <a:solidFill>
                    <a:schemeClr val="tx2"/>
                  </a:solidFill>
                </a:rPr>
                <a:t>（一）战略防御阶段的正面战场</a:t>
              </a:r>
            </a:p>
          </p:txBody>
        </p:sp>
        <p:sp>
          <p:nvSpPr>
            <p:cNvPr id="1151006" name="Line 20"/>
            <p:cNvSpPr>
              <a:spLocks noChangeShapeType="1"/>
            </p:cNvSpPr>
            <p:nvPr/>
          </p:nvSpPr>
          <p:spPr bwMode="auto">
            <a:xfrm>
              <a:off x="3059832" y="2780928"/>
              <a:ext cx="0" cy="430783"/>
            </a:xfrm>
            <a:prstGeom prst="line">
              <a:avLst/>
            </a:prstGeom>
            <a:noFill/>
            <a:ln w="57150">
              <a:solidFill>
                <a:srgbClr val="FF9900"/>
              </a:solidFill>
              <a:round/>
              <a:headEnd/>
              <a:tailEnd/>
            </a:ln>
          </p:spPr>
          <p:txBody>
            <a:bodyPr wrap="square">
              <a:spAutoFit/>
            </a:bodyPr>
            <a:lstStyle/>
            <a:p>
              <a:endParaRPr lang="zh-CN" altLang="en-US"/>
            </a:p>
          </p:txBody>
        </p:sp>
        <p:sp>
          <p:nvSpPr>
            <p:cNvPr id="1151022" name="Line 13"/>
            <p:cNvSpPr>
              <a:spLocks noChangeShapeType="1"/>
            </p:cNvSpPr>
            <p:nvPr/>
          </p:nvSpPr>
          <p:spPr bwMode="auto">
            <a:xfrm>
              <a:off x="2304405" y="5805983"/>
              <a:ext cx="0" cy="647700"/>
            </a:xfrm>
            <a:prstGeom prst="line">
              <a:avLst/>
            </a:prstGeom>
            <a:noFill/>
            <a:ln w="57150">
              <a:solidFill>
                <a:srgbClr val="FF9900"/>
              </a:solidFill>
              <a:round/>
              <a:headEnd/>
              <a:tailEnd/>
            </a:ln>
          </p:spPr>
          <p:txBody>
            <a:bodyPr>
              <a:spAutoFit/>
            </a:bodyPr>
            <a:lstStyle/>
            <a:p>
              <a:endParaRPr lang="zh-CN" altLang="en-US"/>
            </a:p>
          </p:txBody>
        </p:sp>
        <p:sp>
          <p:nvSpPr>
            <p:cNvPr id="1150979" name="Line 8"/>
            <p:cNvSpPr>
              <a:spLocks noChangeShapeType="1"/>
            </p:cNvSpPr>
            <p:nvPr/>
          </p:nvSpPr>
          <p:spPr bwMode="auto">
            <a:xfrm>
              <a:off x="936104" y="6237956"/>
              <a:ext cx="36036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0980" name="Line 9"/>
            <p:cNvSpPr>
              <a:spLocks noChangeShapeType="1"/>
            </p:cNvSpPr>
            <p:nvPr/>
          </p:nvSpPr>
          <p:spPr bwMode="auto">
            <a:xfrm>
              <a:off x="3275856" y="3501008"/>
              <a:ext cx="0" cy="1872233"/>
            </a:xfrm>
            <a:prstGeom prst="line">
              <a:avLst/>
            </a:prstGeom>
            <a:noFill/>
            <a:ln w="57150">
              <a:solidFill>
                <a:srgbClr val="FF9900"/>
              </a:solidFill>
              <a:round/>
              <a:headEnd/>
              <a:tailEnd/>
            </a:ln>
          </p:spPr>
          <p:txBody>
            <a:bodyPr wrap="square">
              <a:spAutoFit/>
            </a:bodyPr>
            <a:lstStyle/>
            <a:p>
              <a:endParaRPr lang="zh-CN" altLang="en-US"/>
            </a:p>
          </p:txBody>
        </p:sp>
        <p:sp>
          <p:nvSpPr>
            <p:cNvPr id="1150981" name="Line 12"/>
            <p:cNvSpPr>
              <a:spLocks noChangeShapeType="1"/>
            </p:cNvSpPr>
            <p:nvPr/>
          </p:nvSpPr>
          <p:spPr bwMode="auto">
            <a:xfrm>
              <a:off x="3275856" y="458112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3" name="Line 14"/>
            <p:cNvSpPr>
              <a:spLocks noChangeShapeType="1"/>
            </p:cNvSpPr>
            <p:nvPr/>
          </p:nvSpPr>
          <p:spPr bwMode="auto">
            <a:xfrm>
              <a:off x="2987824" y="1340768"/>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5" name="Line 16"/>
            <p:cNvSpPr>
              <a:spLocks noChangeShapeType="1"/>
            </p:cNvSpPr>
            <p:nvPr/>
          </p:nvSpPr>
          <p:spPr bwMode="auto">
            <a:xfrm>
              <a:off x="864543" y="1989633"/>
              <a:ext cx="358775"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0987" name="Line 18"/>
            <p:cNvSpPr>
              <a:spLocks noChangeShapeType="1"/>
            </p:cNvSpPr>
            <p:nvPr/>
          </p:nvSpPr>
          <p:spPr bwMode="auto">
            <a:xfrm>
              <a:off x="3275856" y="350100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0989" name="Line 22"/>
            <p:cNvSpPr>
              <a:spLocks noChangeShapeType="1"/>
            </p:cNvSpPr>
            <p:nvPr/>
          </p:nvSpPr>
          <p:spPr bwMode="auto">
            <a:xfrm flipV="1">
              <a:off x="3419872" y="836712"/>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1" name="Line 21"/>
            <p:cNvSpPr>
              <a:spLocks noChangeShapeType="1"/>
            </p:cNvSpPr>
            <p:nvPr/>
          </p:nvSpPr>
          <p:spPr bwMode="auto">
            <a:xfrm>
              <a:off x="3419872" y="404664"/>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2" name="Line 15"/>
            <p:cNvSpPr>
              <a:spLocks noChangeShapeType="1"/>
            </p:cNvSpPr>
            <p:nvPr/>
          </p:nvSpPr>
          <p:spPr bwMode="auto">
            <a:xfrm flipV="1">
              <a:off x="2987824" y="1628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5" name="Line 15"/>
            <p:cNvSpPr>
              <a:spLocks noChangeShapeType="1"/>
            </p:cNvSpPr>
            <p:nvPr/>
          </p:nvSpPr>
          <p:spPr bwMode="auto">
            <a:xfrm flipV="1">
              <a:off x="2987824" y="198884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08" name="Line 16"/>
            <p:cNvSpPr>
              <a:spLocks noChangeShapeType="1"/>
            </p:cNvSpPr>
            <p:nvPr/>
          </p:nvSpPr>
          <p:spPr bwMode="auto">
            <a:xfrm>
              <a:off x="864096" y="2925588"/>
              <a:ext cx="360363" cy="1588"/>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09" name="Line 18"/>
            <p:cNvSpPr>
              <a:spLocks noChangeShapeType="1"/>
            </p:cNvSpPr>
            <p:nvPr/>
          </p:nvSpPr>
          <p:spPr bwMode="auto">
            <a:xfrm>
              <a:off x="3059832" y="321297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11" name="Line 16"/>
            <p:cNvSpPr>
              <a:spLocks noChangeShapeType="1"/>
            </p:cNvSpPr>
            <p:nvPr/>
          </p:nvSpPr>
          <p:spPr bwMode="auto">
            <a:xfrm flipV="1">
              <a:off x="936104" y="4077716"/>
              <a:ext cx="36036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16" name="Line 12"/>
            <p:cNvSpPr>
              <a:spLocks noChangeShapeType="1"/>
            </p:cNvSpPr>
            <p:nvPr/>
          </p:nvSpPr>
          <p:spPr bwMode="auto">
            <a:xfrm>
              <a:off x="3275856" y="422108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0" name="Line 12"/>
            <p:cNvSpPr>
              <a:spLocks noChangeShapeType="1"/>
            </p:cNvSpPr>
            <p:nvPr/>
          </p:nvSpPr>
          <p:spPr bwMode="auto">
            <a:xfrm>
              <a:off x="3275856" y="4941168"/>
              <a:ext cx="35877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3" name="Line 18"/>
            <p:cNvSpPr>
              <a:spLocks noChangeShapeType="1"/>
            </p:cNvSpPr>
            <p:nvPr/>
          </p:nvSpPr>
          <p:spPr bwMode="auto">
            <a:xfrm>
              <a:off x="2304405" y="58059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4" name="Line 18"/>
            <p:cNvSpPr>
              <a:spLocks noChangeShapeType="1"/>
            </p:cNvSpPr>
            <p:nvPr/>
          </p:nvSpPr>
          <p:spPr bwMode="auto">
            <a:xfrm>
              <a:off x="1944043" y="60218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5" name="Line 18"/>
            <p:cNvSpPr>
              <a:spLocks noChangeShapeType="1"/>
            </p:cNvSpPr>
            <p:nvPr/>
          </p:nvSpPr>
          <p:spPr bwMode="auto">
            <a:xfrm>
              <a:off x="2304405" y="6453683"/>
              <a:ext cx="3603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151029" name="Line 8"/>
            <p:cNvSpPr>
              <a:spLocks noChangeShapeType="1"/>
            </p:cNvSpPr>
            <p:nvPr/>
          </p:nvSpPr>
          <p:spPr bwMode="auto">
            <a:xfrm flipV="1">
              <a:off x="2880320" y="4077072"/>
              <a:ext cx="395536" cy="1164"/>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0" name="Line 8"/>
            <p:cNvSpPr>
              <a:spLocks noChangeShapeType="1"/>
            </p:cNvSpPr>
            <p:nvPr/>
          </p:nvSpPr>
          <p:spPr bwMode="auto">
            <a:xfrm flipV="1">
              <a:off x="2304405" y="6165948"/>
              <a:ext cx="359891" cy="398"/>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1" name="Line 8"/>
            <p:cNvSpPr>
              <a:spLocks noChangeShapeType="1"/>
            </p:cNvSpPr>
            <p:nvPr/>
          </p:nvSpPr>
          <p:spPr bwMode="auto">
            <a:xfrm flipV="1">
              <a:off x="2627784" y="2996952"/>
              <a:ext cx="432371"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151033" name="Line 8"/>
            <p:cNvSpPr>
              <a:spLocks noChangeShapeType="1"/>
            </p:cNvSpPr>
            <p:nvPr/>
          </p:nvSpPr>
          <p:spPr bwMode="auto">
            <a:xfrm flipV="1">
              <a:off x="2987824" y="620688"/>
              <a:ext cx="432371" cy="0"/>
            </a:xfrm>
            <a:prstGeom prst="line">
              <a:avLst/>
            </a:prstGeom>
            <a:noFill/>
            <a:ln w="57150">
              <a:solidFill>
                <a:srgbClr val="FF9900"/>
              </a:solidFill>
              <a:round/>
              <a:headEnd/>
              <a:tailEnd type="triangle" w="med" len="med"/>
            </a:ln>
          </p:spPr>
          <p:txBody>
            <a:bodyPr wrap="square">
              <a:spAutoFit/>
            </a:bodyPr>
            <a:lstStyle/>
            <a:p>
              <a:endParaRPr lang="zh-CN" altLang="en-US"/>
            </a:p>
          </p:txBody>
        </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914400" y="274638"/>
            <a:ext cx="4377680" cy="1143000"/>
          </a:xfrm>
        </p:spPr>
        <p:txBody>
          <a:bodyPr/>
          <a:lstStyle/>
          <a:p>
            <a:r>
              <a:rPr lang="zh-CN" altLang="en-US" b="1" dirty="0"/>
              <a:t>满江红</a:t>
            </a:r>
            <a:r>
              <a:rPr lang="en-US" altLang="zh-CN" b="1" dirty="0">
                <a:latin typeface="Arial"/>
              </a:rPr>
              <a:t>·</a:t>
            </a:r>
            <a:r>
              <a:rPr lang="zh-CN" altLang="en-US" b="1" dirty="0"/>
              <a:t>登蓬莱阁</a:t>
            </a:r>
          </a:p>
        </p:txBody>
      </p:sp>
      <p:sp>
        <p:nvSpPr>
          <p:cNvPr id="1065987" name="Rectangle 3"/>
          <p:cNvSpPr>
            <a:spLocks noGrp="1" noChangeArrowheads="1"/>
          </p:cNvSpPr>
          <p:nvPr>
            <p:ph sz="quarter" idx="1"/>
          </p:nvPr>
        </p:nvSpPr>
        <p:spPr>
          <a:xfrm>
            <a:off x="395536" y="1628800"/>
            <a:ext cx="8291264" cy="3888432"/>
          </a:xfrm>
          <a:solidFill>
            <a:schemeClr val="bg1"/>
          </a:solidFill>
        </p:spPr>
        <p:txBody>
          <a:bodyPr>
            <a:normAutofit/>
          </a:bodyPr>
          <a:lstStyle/>
          <a:p>
            <a:pPr>
              <a:lnSpc>
                <a:spcPct val="90000"/>
              </a:lnSpc>
            </a:pPr>
            <a:r>
              <a:rPr lang="zh-CN" altLang="en-US" dirty="0"/>
              <a:t>　</a:t>
            </a:r>
            <a:r>
              <a:rPr lang="zh-CN" altLang="en-US" sz="2400" b="1" dirty="0"/>
              <a:t>  北望满洲，渤海中，风浪大作。 </a:t>
            </a:r>
          </a:p>
          <a:p>
            <a:pPr>
              <a:lnSpc>
                <a:spcPct val="90000"/>
              </a:lnSpc>
            </a:pPr>
            <a:r>
              <a:rPr lang="zh-CN" altLang="en-US" sz="2400" b="1" dirty="0"/>
              <a:t>　　想当年，吉黑辽沈，人民安乐。 </a:t>
            </a:r>
          </a:p>
          <a:p>
            <a:pPr>
              <a:lnSpc>
                <a:spcPct val="90000"/>
              </a:lnSpc>
            </a:pPr>
            <a:r>
              <a:rPr lang="zh-CN" altLang="en-US" sz="2400" b="1" dirty="0"/>
              <a:t>　　长白山前设藩篱，</a:t>
            </a:r>
            <a:r>
              <a:rPr lang="zh-CN" altLang="en-US" sz="2400" b="1" dirty="0">
                <a:hlinkClick r:id="rId2"/>
              </a:rPr>
              <a:t>黑龙江</a:t>
            </a:r>
            <a:r>
              <a:rPr lang="zh-CN" altLang="en-US" sz="2400" b="1" dirty="0"/>
              <a:t>畔列城郭。 </a:t>
            </a:r>
          </a:p>
          <a:p>
            <a:pPr>
              <a:lnSpc>
                <a:spcPct val="90000"/>
              </a:lnSpc>
            </a:pPr>
            <a:r>
              <a:rPr lang="zh-CN" altLang="en-US" sz="2400" b="1" dirty="0"/>
              <a:t>　　到如今，倭寇任纵横，风云恶！ </a:t>
            </a:r>
          </a:p>
          <a:p>
            <a:pPr>
              <a:lnSpc>
                <a:spcPct val="90000"/>
              </a:lnSpc>
            </a:pPr>
            <a:r>
              <a:rPr lang="zh-CN" altLang="en-US" sz="2400" b="1" dirty="0"/>
              <a:t>　　</a:t>
            </a:r>
            <a:r>
              <a:rPr lang="zh-CN" altLang="en-US" sz="2400" b="1" dirty="0">
                <a:hlinkClick r:id="rId3"/>
              </a:rPr>
              <a:t>甲午</a:t>
            </a:r>
            <a:r>
              <a:rPr lang="zh-CN" altLang="en-US" sz="2400" b="1" dirty="0"/>
              <a:t>役，土地削； </a:t>
            </a:r>
          </a:p>
          <a:p>
            <a:pPr>
              <a:lnSpc>
                <a:spcPct val="90000"/>
              </a:lnSpc>
            </a:pPr>
            <a:r>
              <a:rPr lang="zh-CN" altLang="en-US" sz="2400" b="1" dirty="0"/>
              <a:t>　　甲辰役，主权堕！ </a:t>
            </a:r>
          </a:p>
          <a:p>
            <a:pPr>
              <a:lnSpc>
                <a:spcPct val="90000"/>
              </a:lnSpc>
            </a:pPr>
            <a:r>
              <a:rPr lang="zh-CN" altLang="en-US" sz="2400" b="1" dirty="0"/>
              <a:t>　　叹江山如故，夷族错落。 </a:t>
            </a:r>
          </a:p>
          <a:p>
            <a:pPr>
              <a:lnSpc>
                <a:spcPct val="90000"/>
              </a:lnSpc>
            </a:pPr>
            <a:r>
              <a:rPr lang="zh-CN" altLang="en-US" sz="2400" b="1" dirty="0"/>
              <a:t>　　何日奉命提锐旅，一战恢复旧山河， </a:t>
            </a:r>
          </a:p>
          <a:p>
            <a:pPr>
              <a:lnSpc>
                <a:spcPct val="90000"/>
              </a:lnSpc>
            </a:pPr>
            <a:r>
              <a:rPr lang="zh-CN" altLang="en-US" sz="2400" b="1" dirty="0"/>
              <a:t>　　却归来，永作蓬山游，念弥陀！</a:t>
            </a:r>
            <a:r>
              <a:rPr lang="zh-CN" altLang="en-US" b="1" dirty="0"/>
              <a:t> </a:t>
            </a:r>
          </a:p>
        </p:txBody>
      </p:sp>
      <p:grpSp>
        <p:nvGrpSpPr>
          <p:cNvPr id="6" name="组合 5"/>
          <p:cNvGrpSpPr/>
          <p:nvPr/>
        </p:nvGrpSpPr>
        <p:grpSpPr>
          <a:xfrm>
            <a:off x="6660232" y="1628800"/>
            <a:ext cx="1976636" cy="2653263"/>
            <a:chOff x="6660232" y="1628800"/>
            <a:chExt cx="1976636" cy="2653263"/>
          </a:xfrm>
        </p:grpSpPr>
        <p:pic>
          <p:nvPicPr>
            <p:cNvPr id="37890" name="Picture 2" descr="https://gss2.bdstatic.com/9fo3dSag_xI4khGkpoWK1HF6hhy/baike/w%3D268%3Bg%3D0/sign=67f931c19e25bc312b5d069e66e4ea8c/6f061d950a7b020831f8dbee65d9f2d3572cc888.jpg"/>
            <p:cNvPicPr>
              <a:picLocks noChangeAspect="1" noChangeArrowheads="1"/>
            </p:cNvPicPr>
            <p:nvPr/>
          </p:nvPicPr>
          <p:blipFill>
            <a:blip r:embed="rId4" cstate="print"/>
            <a:srcRect/>
            <a:stretch>
              <a:fillRect/>
            </a:stretch>
          </p:blipFill>
          <p:spPr bwMode="auto">
            <a:xfrm>
              <a:off x="6660232" y="1628800"/>
              <a:ext cx="1976636" cy="2374913"/>
            </a:xfrm>
            <a:prstGeom prst="rect">
              <a:avLst/>
            </a:prstGeom>
            <a:noFill/>
          </p:spPr>
        </p:pic>
        <p:sp>
          <p:nvSpPr>
            <p:cNvPr id="5" name="矩形 4"/>
            <p:cNvSpPr/>
            <p:nvPr/>
          </p:nvSpPr>
          <p:spPr>
            <a:xfrm>
              <a:off x="6732240" y="4005064"/>
              <a:ext cx="1800200" cy="276999"/>
            </a:xfrm>
            <a:prstGeom prst="rect">
              <a:avLst/>
            </a:prstGeom>
          </p:spPr>
          <p:txBody>
            <a:bodyPr wrap="square">
              <a:spAutoFit/>
            </a:bodyPr>
            <a:lstStyle/>
            <a:p>
              <a:r>
                <a:rPr lang="zh-CN" altLang="en-US" sz="1200" b="1" dirty="0" smtClean="0">
                  <a:latin typeface="+mn-ea"/>
                </a:rPr>
                <a:t>吴佩孚（</a:t>
              </a:r>
              <a:r>
                <a:rPr lang="en-US" altLang="zh-CN" sz="1200" b="1" dirty="0" smtClean="0">
                  <a:latin typeface="+mn-ea"/>
                </a:rPr>
                <a:t>1874--1939</a:t>
              </a:r>
              <a:r>
                <a:rPr lang="zh-CN" altLang="en-US" sz="1200" b="1" dirty="0" smtClean="0">
                  <a:latin typeface="+mn-ea"/>
                </a:rPr>
                <a:t>）</a:t>
              </a:r>
              <a:endParaRPr lang="zh-CN" altLang="en-US" sz="1200" b="1" dirty="0">
                <a:latin typeface="+mn-ea"/>
              </a:endParaRPr>
            </a:p>
          </p:txBody>
        </p:sp>
      </p:gr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492896"/>
            <a:ext cx="8136904" cy="2448272"/>
          </a:xfrm>
        </p:spPr>
        <p:txBody>
          <a:bodyPr>
            <a:normAutofit fontScale="92500" lnSpcReduction="10000"/>
          </a:bodyPr>
          <a:lstStyle/>
          <a:p>
            <a:pPr>
              <a:spcBef>
                <a:spcPct val="20000"/>
              </a:spcBef>
              <a:buSzPct val="65000"/>
              <a:buNone/>
            </a:pPr>
            <a:r>
              <a:rPr lang="en-US" altLang="zh-CN" b="1" dirty="0" smtClean="0">
                <a:solidFill>
                  <a:schemeClr val="tx2"/>
                </a:solidFill>
                <a:latin typeface="+mn-ea"/>
              </a:rPr>
              <a:t>1.</a:t>
            </a:r>
            <a:r>
              <a:rPr lang="zh-CN" altLang="en-US" b="1" dirty="0" smtClean="0">
                <a:solidFill>
                  <a:schemeClr val="tx2"/>
                </a:solidFill>
                <a:latin typeface="+mn-ea"/>
              </a:rPr>
              <a:t>为什么说中国的抗日战争是神圣的民族解放战争？</a:t>
            </a:r>
            <a:endParaRPr lang="en-US" altLang="zh-CN" b="1" dirty="0" smtClean="0">
              <a:solidFill>
                <a:schemeClr val="tx2"/>
              </a:solidFill>
              <a:latin typeface="+mn-ea"/>
            </a:endParaRPr>
          </a:p>
          <a:p>
            <a:pPr>
              <a:spcBef>
                <a:spcPct val="20000"/>
              </a:spcBef>
              <a:buSzPct val="65000"/>
              <a:buNone/>
            </a:pPr>
            <a:r>
              <a:rPr lang="en-US" altLang="zh-CN" b="1" dirty="0" smtClean="0">
                <a:solidFill>
                  <a:schemeClr val="tx2"/>
                </a:solidFill>
                <a:latin typeface="+mn-ea"/>
              </a:rPr>
              <a:t>2.</a:t>
            </a:r>
            <a:r>
              <a:rPr lang="zh-CN" altLang="en-US" b="1" dirty="0" smtClean="0">
                <a:solidFill>
                  <a:schemeClr val="tx2"/>
                </a:solidFill>
                <a:latin typeface="+mn-ea"/>
              </a:rPr>
              <a:t>为什么说中国共产党是中国人民抗日战争的中流砥柱？</a:t>
            </a:r>
          </a:p>
          <a:p>
            <a:pPr>
              <a:spcBef>
                <a:spcPct val="20000"/>
              </a:spcBef>
              <a:buSzPct val="65000"/>
              <a:buNone/>
            </a:pPr>
            <a:r>
              <a:rPr lang="en-US" altLang="zh-CN" b="1" dirty="0" smtClean="0">
                <a:solidFill>
                  <a:schemeClr val="tx2"/>
                </a:solidFill>
                <a:latin typeface="+mn-ea"/>
              </a:rPr>
              <a:t>3.</a:t>
            </a:r>
            <a:r>
              <a:rPr lang="zh-CN" altLang="en-US" b="1" dirty="0" smtClean="0">
                <a:solidFill>
                  <a:schemeClr val="tx2"/>
                </a:solidFill>
                <a:latin typeface="+mn-ea"/>
              </a:rPr>
              <a:t>怎样评价国民党政府在抗日战争中执行的路线和正面战场的地位与作用？</a:t>
            </a:r>
          </a:p>
          <a:p>
            <a:pPr>
              <a:spcBef>
                <a:spcPct val="20000"/>
              </a:spcBef>
              <a:buSzPct val="65000"/>
              <a:buNone/>
            </a:pPr>
            <a:r>
              <a:rPr lang="en-US" altLang="zh-CN" b="1" dirty="0" smtClean="0">
                <a:solidFill>
                  <a:schemeClr val="tx2"/>
                </a:solidFill>
                <a:latin typeface="+mn-ea"/>
              </a:rPr>
              <a:t>4.</a:t>
            </a:r>
            <a:r>
              <a:rPr lang="zh-CN" altLang="en-US" b="1" dirty="0" smtClean="0">
                <a:solidFill>
                  <a:schemeClr val="tx2"/>
                </a:solidFill>
                <a:latin typeface="+mn-ea"/>
              </a:rPr>
              <a:t>为什么说中国人民抗日战争是弱国战胜强国的范例？其历史意义是什么？</a:t>
            </a:r>
          </a:p>
        </p:txBody>
      </p:sp>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0" y="332656"/>
            <a:ext cx="1907704" cy="1760958"/>
          </a:xfrm>
          <a:prstGeom prst="rect">
            <a:avLst/>
          </a:prstGeom>
          <a:noFill/>
        </p:spPr>
      </p:pic>
      <p:sp>
        <p:nvSpPr>
          <p:cNvPr id="2" name="标题 1"/>
          <p:cNvSpPr>
            <a:spLocks noGrp="1"/>
          </p:cNvSpPr>
          <p:nvPr>
            <p:ph type="title"/>
          </p:nvPr>
        </p:nvSpPr>
        <p:spPr>
          <a:xfrm>
            <a:off x="1584176" y="836712"/>
            <a:ext cx="2520280" cy="782960"/>
          </a:xfrm>
        </p:spPr>
        <p:txBody>
          <a:bodyPr/>
          <a:lstStyle/>
          <a:p>
            <a:r>
              <a:rPr lang="zh-CN" altLang="en-US" b="1" dirty="0" smtClean="0"/>
              <a:t>学习思考</a:t>
            </a:r>
            <a:endParaRPr lang="zh-CN" altLang="en-US" b="1"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251520" y="404664"/>
            <a:ext cx="3312367" cy="1368426"/>
            <a:chOff x="627" y="754"/>
            <a:chExt cx="2721" cy="862"/>
          </a:xfrm>
        </p:grpSpPr>
        <p:sp>
          <p:nvSpPr>
            <p:cNvPr id="832519" name="Text Box 7"/>
            <p:cNvSpPr txBox="1">
              <a:spLocks noChangeArrowheads="1"/>
            </p:cNvSpPr>
            <p:nvPr/>
          </p:nvSpPr>
          <p:spPr bwMode="auto">
            <a:xfrm>
              <a:off x="2088" y="754"/>
              <a:ext cx="1142" cy="330"/>
            </a:xfrm>
            <a:prstGeom prst="rect">
              <a:avLst/>
            </a:prstGeom>
            <a:noFill/>
            <a:ln w="9525">
              <a:noFill/>
              <a:miter lim="800000"/>
              <a:headEnd/>
              <a:tailEnd/>
            </a:ln>
            <a:effectLst/>
          </p:spPr>
          <p:txBody>
            <a:bodyPr wrap="square">
              <a:spAutoFit/>
            </a:bodyPr>
            <a:lstStyle/>
            <a:p>
              <a:pPr eaLnBrk="0" hangingPunct="0"/>
              <a:r>
                <a:rPr kumimoji="1" lang="zh-CN" altLang="en-US" sz="2800" b="1" dirty="0" smtClean="0">
                  <a:latin typeface="华文新魏" pitchFamily="2" charset="-122"/>
                  <a:ea typeface="华文新魏" pitchFamily="2" charset="-122"/>
                </a:rPr>
                <a:t>   文献</a:t>
              </a:r>
              <a:endParaRPr kumimoji="1" lang="zh-CN" altLang="en-US" sz="2800" b="1" dirty="0">
                <a:latin typeface="华文新魏" pitchFamily="2" charset="-122"/>
                <a:ea typeface="华文新魏" pitchFamily="2" charset="-122"/>
              </a:endParaRPr>
            </a:p>
          </p:txBody>
        </p:sp>
        <p:pic>
          <p:nvPicPr>
            <p:cNvPr id="832520" name="Picture 8" descr="u=2469638031,733601179&amp;gp=24">
              <a:hlinkClick r:id="rId2"/>
            </p:cNvPr>
            <p:cNvPicPr>
              <a:picLocks noChangeAspect="1" noChangeArrowheads="1"/>
            </p:cNvPicPr>
            <p:nvPr/>
          </p:nvPicPr>
          <p:blipFill>
            <a:blip r:embed="rId3" cstate="print"/>
            <a:srcRect t="21547" b="22977"/>
            <a:stretch>
              <a:fillRect/>
            </a:stretch>
          </p:blipFill>
          <p:spPr bwMode="auto">
            <a:xfrm>
              <a:off x="2024" y="1117"/>
              <a:ext cx="1324" cy="466"/>
            </a:xfrm>
            <a:prstGeom prst="rect">
              <a:avLst/>
            </a:prstGeom>
            <a:noFill/>
          </p:spPr>
        </p:pic>
        <p:pic>
          <p:nvPicPr>
            <p:cNvPr id="832521" name="Picture 9" descr="u=3753423135,3646937240&amp;gp=30">
              <a:hlinkClick r:id="rId4"/>
            </p:cNvPr>
            <p:cNvPicPr>
              <a:picLocks noChangeAspect="1" noChangeArrowheads="1"/>
            </p:cNvPicPr>
            <p:nvPr/>
          </p:nvPicPr>
          <p:blipFill>
            <a:blip r:embed="rId5" cstate="print"/>
            <a:srcRect/>
            <a:stretch>
              <a:fillRect/>
            </a:stretch>
          </p:blipFill>
          <p:spPr bwMode="auto">
            <a:xfrm>
              <a:off x="627" y="799"/>
              <a:ext cx="1312" cy="817"/>
            </a:xfrm>
            <a:prstGeom prst="rect">
              <a:avLst/>
            </a:prstGeom>
            <a:noFill/>
          </p:spPr>
        </p:pic>
      </p:grpSp>
      <p:sp>
        <p:nvSpPr>
          <p:cNvPr id="8" name="内容占位符 2"/>
          <p:cNvSpPr txBox="1">
            <a:spLocks/>
          </p:cNvSpPr>
          <p:nvPr/>
        </p:nvSpPr>
        <p:spPr>
          <a:xfrm>
            <a:off x="395536" y="2132856"/>
            <a:ext cx="8352928" cy="3240360"/>
          </a:xfrm>
          <a:prstGeom prst="rect">
            <a:avLst/>
          </a:prstGeom>
        </p:spPr>
        <p:txBody>
          <a:bodyPr/>
          <a:lstStyle/>
          <a:p>
            <a:pPr marL="274320" lvl="0" indent="-274320" algn="just" eaLnBrk="0" hangingPunct="0">
              <a:spcBef>
                <a:spcPct val="0"/>
              </a:spcBef>
              <a:buClr>
                <a:schemeClr val="accent1"/>
              </a:buClr>
              <a:buSzPct val="85000"/>
              <a:defRPr/>
            </a:pPr>
            <a:r>
              <a:rPr kumimoji="1" lang="en-US" altLang="zh-CN" sz="2400" b="1" dirty="0" smtClean="0">
                <a:solidFill>
                  <a:srgbClr val="FF0000"/>
                </a:solidFill>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必读文献</a:t>
            </a:r>
            <a:endParaRPr kumimoji="1"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毛泽东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论持久战</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（第</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111--118</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节）</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(1938</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毛泽东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论联合政府</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（三）</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4</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24</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日</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endPar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3.</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习近平</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在中国人民抗日战争暨世界反法西斯战争</a:t>
            </a:r>
          </a:p>
          <a:p>
            <a:pPr marL="274320" marR="0" lvl="0" indent="-274320" algn="just" defTabSz="914400" rtl="0" eaLnBrk="0" fontAlgn="auto" latinLnBrk="0" hangingPunct="0">
              <a:lnSpc>
                <a:spcPct val="100000"/>
              </a:lnSpc>
              <a:spcBef>
                <a:spcPct val="0"/>
              </a:spcBef>
              <a:spcAft>
                <a:spcPts val="0"/>
              </a:spcAft>
              <a:buClr>
                <a:schemeClr val="accent1"/>
              </a:buClr>
              <a:buSzPct val="85000"/>
              <a:buFont typeface="Wingdings 2"/>
              <a:buChar char=""/>
              <a:tabLst/>
              <a:defRPr/>
            </a:pP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  胜利七十周年纪念大会上的讲话</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》(2015</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9</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3</a:t>
            </a:r>
            <a:r>
              <a:rPr kumimoji="1"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日</a:t>
            </a:r>
            <a:r>
              <a:rPr kumimoji="1"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lvl="0" indent="-274320">
              <a:spcBef>
                <a:spcPts val="580"/>
              </a:spcBef>
              <a:buClr>
                <a:schemeClr val="accent1"/>
              </a:buClr>
              <a:buSzPct val="85000"/>
            </a:pPr>
            <a:r>
              <a:rPr lang="zh-CN" altLang="en-US" sz="2400" dirty="0" smtClean="0"/>
              <a:t> </a:t>
            </a:r>
            <a:r>
              <a:rPr kumimoji="1" lang="zh-CN" altLang="en-US" sz="2400" b="1" dirty="0" smtClean="0">
                <a:solidFill>
                  <a:srgbClr val="FF0000"/>
                </a:solidFill>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延伸阅读文献</a:t>
            </a:r>
            <a:endParaRPr kumimoji="1" lang="en-US" altLang="zh-CN" sz="2400" b="1" dirty="0" smtClean="0">
              <a:latin typeface="华文新魏" pitchFamily="2" charset="-122"/>
              <a:ea typeface="华文新魏" pitchFamily="2" charset="-122"/>
            </a:endParaRPr>
          </a:p>
          <a:p>
            <a:pPr marL="274320" lvl="0" indent="-274320">
              <a:spcBef>
                <a:spcPts val="580"/>
              </a:spcBef>
              <a:buClr>
                <a:schemeClr val="accent1"/>
              </a:buClr>
              <a:buSzPct val="85000"/>
              <a:buFont typeface="Wingdings 2"/>
              <a:buChar char=""/>
            </a:pP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中共中央关于目前形势与党的任务的决定</a:t>
            </a: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a:t>
            </a:r>
            <a:r>
              <a:rPr kumimoji="1" lang="en-US" altLang="zh-CN" sz="2400" b="1" dirty="0" smtClean="0">
                <a:latin typeface="华文新魏" pitchFamily="2" charset="-122"/>
                <a:ea typeface="华文新魏" pitchFamily="2" charset="-122"/>
              </a:rPr>
              <a:t>1937</a:t>
            </a:r>
            <a:r>
              <a:rPr kumimoji="1" lang="zh-CN" altLang="en-US" sz="2400" b="1" dirty="0" smtClean="0">
                <a:latin typeface="华文新魏" pitchFamily="2" charset="-122"/>
                <a:ea typeface="华文新魏" pitchFamily="2" charset="-122"/>
              </a:rPr>
              <a:t>年</a:t>
            </a:r>
            <a:r>
              <a:rPr kumimoji="1" lang="en-US" altLang="zh-CN" sz="2400" b="1" dirty="0" smtClean="0">
                <a:latin typeface="华文新魏" pitchFamily="2" charset="-122"/>
                <a:ea typeface="华文新魏" pitchFamily="2" charset="-122"/>
              </a:rPr>
              <a:t>8</a:t>
            </a:r>
            <a:r>
              <a:rPr kumimoji="1" lang="zh-CN" altLang="en-US" sz="2400" b="1" dirty="0" smtClean="0">
                <a:latin typeface="华文新魏" pitchFamily="2" charset="-122"/>
                <a:ea typeface="华文新魏" pitchFamily="2" charset="-122"/>
              </a:rPr>
              <a:t>月</a:t>
            </a:r>
            <a:r>
              <a:rPr kumimoji="1" lang="en-US" altLang="zh-CN" sz="2400" b="1" dirty="0" smtClean="0">
                <a:latin typeface="华文新魏" pitchFamily="2" charset="-122"/>
                <a:ea typeface="华文新魏" pitchFamily="2" charset="-122"/>
              </a:rPr>
              <a:t>25</a:t>
            </a:r>
            <a:r>
              <a:rPr kumimoji="1" lang="zh-CN" altLang="en-US" sz="2400" b="1" dirty="0" smtClean="0">
                <a:latin typeface="华文新魏" pitchFamily="2" charset="-122"/>
                <a:ea typeface="华文新魏" pitchFamily="2" charset="-122"/>
              </a:rPr>
              <a:t>日）</a:t>
            </a:r>
            <a:endParaRPr kumimoji="1" lang="zh-CN" altLang="en-US" sz="2400" b="1" dirty="0">
              <a:latin typeface="华文新魏" pitchFamily="2" charset="-122"/>
              <a:ea typeface="华文新魏" pitchFamily="2" charset="-122"/>
            </a:endParaRPr>
          </a:p>
        </p:txBody>
      </p:sp>
    </p:spTree>
  </p:cSld>
  <p:clrMapOvr>
    <a:masterClrMapping/>
  </p:clrMapOvr>
  <p:transition>
    <p:pull dir="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48680"/>
            <a:ext cx="2232248" cy="720080"/>
          </a:xfrm>
        </p:spPr>
        <p:txBody>
          <a:bodyPr>
            <a:normAutofit fontScale="90000"/>
          </a:bodyPr>
          <a:lstStyle/>
          <a:p>
            <a:r>
              <a:rPr lang="zh-CN" altLang="en-US" sz="4400" b="1" dirty="0" smtClean="0"/>
              <a:t>推荐书目</a:t>
            </a:r>
            <a:endParaRPr lang="zh-CN" altLang="en-US" sz="4400" b="1" dirty="0"/>
          </a:p>
        </p:txBody>
      </p:sp>
      <p:sp>
        <p:nvSpPr>
          <p:cNvPr id="3" name="内容占位符 2"/>
          <p:cNvSpPr>
            <a:spLocks noGrp="1"/>
          </p:cNvSpPr>
          <p:nvPr>
            <p:ph sz="quarter" idx="1"/>
          </p:nvPr>
        </p:nvSpPr>
        <p:spPr>
          <a:xfrm>
            <a:off x="251520" y="1772816"/>
            <a:ext cx="8496944" cy="2952328"/>
          </a:xfrm>
        </p:spPr>
        <p:txBody>
          <a:bodyPr>
            <a:normAutofit/>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美</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 李敦白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贝内特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李敦白回忆录</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，上海人民出版社，</a:t>
            </a:r>
            <a:r>
              <a:rPr lang="en-US" altLang="zh-CN" sz="2400" b="1" dirty="0" smtClean="0">
                <a:latin typeface="华文新魏" pitchFamily="2" charset="-122"/>
                <a:ea typeface="华文新魏" pitchFamily="2" charset="-122"/>
              </a:rPr>
              <a:t>2006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杨奎松：</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西安事变新探</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，陕西人民出版社，</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英</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拉纳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米特：</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中国，被遗忘的盟友</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（西方人</a:t>
            </a:r>
            <a:r>
              <a:rPr lang="zh-CN" altLang="en-US" sz="2400" b="1" dirty="0">
                <a:latin typeface="华文新魏" pitchFamily="2" charset="-122"/>
                <a:ea typeface="华文新魏" pitchFamily="2" charset="-122"/>
              </a:rPr>
              <a:t>眼中</a:t>
            </a:r>
            <a:r>
              <a:rPr lang="zh-CN" altLang="en-US" sz="2400" b="1" dirty="0" smtClean="0">
                <a:latin typeface="华文新魏" pitchFamily="2" charset="-122"/>
                <a:ea typeface="华文新魏" pitchFamily="2" charset="-122"/>
              </a:rPr>
              <a:t>的抗日战争全史），新世界出版社，</a:t>
            </a:r>
            <a:r>
              <a:rPr lang="en-US" altLang="zh-CN" sz="2400" b="1" dirty="0" smtClean="0">
                <a:latin typeface="华文新魏" pitchFamily="2" charset="-122"/>
                <a:ea typeface="华文新魏" pitchFamily="2" charset="-122"/>
              </a:rPr>
              <a:t>2014</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王树增：</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抗日战争</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（第一、二、三卷），人民文学出版社，</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116632"/>
            <a:ext cx="1907704" cy="1387422"/>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736" y="548680"/>
            <a:ext cx="2232248" cy="720080"/>
          </a:xfrm>
        </p:spPr>
        <p:txBody>
          <a:bodyPr>
            <a:normAutofit fontScale="90000"/>
          </a:bodyPr>
          <a:lstStyle/>
          <a:p>
            <a:r>
              <a:rPr lang="zh-CN" altLang="en-US" sz="4400" b="1" dirty="0" smtClean="0"/>
              <a:t>推荐书目</a:t>
            </a:r>
            <a:endParaRPr lang="zh-CN" altLang="en-US" sz="4400" b="1" dirty="0"/>
          </a:p>
        </p:txBody>
      </p:sp>
      <p:pic>
        <p:nvPicPr>
          <p:cNvPr id="175106" name="Picture 2" descr="https://timgsa.baidu.com/timg?image&amp;quality=80&amp;size=b9999_10000&amp;sec=1513610431431&amp;di=1013412ced76d33a0927f759412baef4&amp;imgtype=0&amp;src=http%3A%2F%2Fsztqb.tetimes.com%2Fimages%2F2013-08%2F30%2FC02%2Fres11_attpic_brief.jpg"/>
          <p:cNvPicPr>
            <a:picLocks noChangeAspect="1" noChangeArrowheads="1"/>
          </p:cNvPicPr>
          <p:nvPr/>
        </p:nvPicPr>
        <p:blipFill>
          <a:blip r:embed="rId2" cstate="print"/>
          <a:srcRect/>
          <a:stretch>
            <a:fillRect/>
          </a:stretch>
        </p:blipFill>
        <p:spPr bwMode="auto">
          <a:xfrm>
            <a:off x="6948264" y="260648"/>
            <a:ext cx="2016224" cy="2863038"/>
          </a:xfrm>
          <a:prstGeom prst="rect">
            <a:avLst/>
          </a:prstGeom>
          <a:noFill/>
        </p:spPr>
      </p:pic>
      <p:pic>
        <p:nvPicPr>
          <p:cNvPr id="55298" name="Picture 2" descr="国军抗战全纪实 第一部"/>
          <p:cNvPicPr>
            <a:picLocks noChangeAspect="1" noChangeArrowheads="1"/>
          </p:cNvPicPr>
          <p:nvPr/>
        </p:nvPicPr>
        <p:blipFill>
          <a:blip r:embed="rId3" cstate="print"/>
          <a:srcRect/>
          <a:stretch>
            <a:fillRect/>
          </a:stretch>
        </p:blipFill>
        <p:spPr bwMode="auto">
          <a:xfrm>
            <a:off x="2339752" y="3140968"/>
            <a:ext cx="2304256" cy="3276664"/>
          </a:xfrm>
          <a:prstGeom prst="rect">
            <a:avLst/>
          </a:prstGeom>
          <a:noFill/>
        </p:spPr>
      </p:pic>
      <p:pic>
        <p:nvPicPr>
          <p:cNvPr id="174082" name="Picture 2" descr="http://images.bookuu.com/book/C/01072/97875125013241868972-fm.jpg"/>
          <p:cNvPicPr>
            <a:picLocks noChangeAspect="1" noChangeArrowheads="1"/>
          </p:cNvPicPr>
          <p:nvPr/>
        </p:nvPicPr>
        <p:blipFill>
          <a:blip r:embed="rId4" cstate="print"/>
          <a:srcRect/>
          <a:stretch>
            <a:fillRect/>
          </a:stretch>
        </p:blipFill>
        <p:spPr bwMode="auto">
          <a:xfrm>
            <a:off x="107504" y="1916832"/>
            <a:ext cx="2182206" cy="2664296"/>
          </a:xfrm>
          <a:prstGeom prst="rect">
            <a:avLst/>
          </a:prstGeom>
          <a:noFill/>
        </p:spPr>
      </p:pic>
      <p:pic>
        <p:nvPicPr>
          <p:cNvPr id="5" name="Picture 2" descr="http://p0.so.qhmsg.com/bdr/_240_/t01cf60048967160d75.jpg"/>
          <p:cNvPicPr>
            <a:picLocks noChangeAspect="1" noChangeArrowheads="1"/>
          </p:cNvPicPr>
          <p:nvPr/>
        </p:nvPicPr>
        <p:blipFill>
          <a:blip r:embed="rId5" cstate="print"/>
          <a:srcRect/>
          <a:stretch>
            <a:fillRect/>
          </a:stretch>
        </p:blipFill>
        <p:spPr bwMode="auto">
          <a:xfrm>
            <a:off x="251520" y="116632"/>
            <a:ext cx="1907704" cy="1387422"/>
          </a:xfrm>
          <a:prstGeom prst="rect">
            <a:avLst/>
          </a:prstGeom>
          <a:noFill/>
        </p:spPr>
      </p:pic>
      <p:pic>
        <p:nvPicPr>
          <p:cNvPr id="9" name="Picture 2" descr="http://img10.360buyimg.com/n0/g9/M00/12/02/rBEHaVDo-iYIAAAAAAnHcO8-StEAADh4ACtC8MACceI954.jpg"/>
          <p:cNvPicPr>
            <a:picLocks noChangeAspect="1" noChangeArrowheads="1"/>
          </p:cNvPicPr>
          <p:nvPr/>
        </p:nvPicPr>
        <p:blipFill>
          <a:blip r:embed="rId6" cstate="print"/>
          <a:srcRect/>
          <a:stretch>
            <a:fillRect/>
          </a:stretch>
        </p:blipFill>
        <p:spPr bwMode="auto">
          <a:xfrm>
            <a:off x="6516216" y="3933056"/>
            <a:ext cx="2627784" cy="2520280"/>
          </a:xfrm>
          <a:prstGeom prst="rect">
            <a:avLst/>
          </a:prstGeom>
          <a:noFill/>
        </p:spPr>
      </p:pic>
      <p:pic>
        <p:nvPicPr>
          <p:cNvPr id="8" name="Picture 2" descr="https://gss2.bdstatic.com/-fo3dSag_xI4khGkpoWK1HF6hhy/baike/c0%3Dbaike80%2C5%2C5%2C80%2C26/sign=775816c308fa513d45a7648c5c043e9e/9825bc315c6034a8b8083b9ecb134954082376c3.jpg"/>
          <p:cNvPicPr>
            <a:picLocks noChangeAspect="1" noChangeArrowheads="1"/>
          </p:cNvPicPr>
          <p:nvPr/>
        </p:nvPicPr>
        <p:blipFill>
          <a:blip r:embed="rId7" cstate="print"/>
          <a:srcRect/>
          <a:stretch>
            <a:fillRect/>
          </a:stretch>
        </p:blipFill>
        <p:spPr bwMode="auto">
          <a:xfrm>
            <a:off x="4644008" y="2132856"/>
            <a:ext cx="2102336" cy="2664296"/>
          </a:xfrm>
          <a:prstGeom prst="rect">
            <a:avLst/>
          </a:prstGeom>
          <a:noFill/>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251520" y="2492896"/>
            <a:ext cx="4248472" cy="3528392"/>
          </a:xfrm>
          <a:prstGeom prst="cloudCallout">
            <a:avLst>
              <a:gd name="adj1" fmla="val 122107"/>
              <a:gd name="adj2" fmla="val -425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1"/>
                </a:solidFill>
                <a:latin typeface="+mn-ea"/>
              </a:rPr>
              <a:t>“</a:t>
            </a:r>
            <a:r>
              <a:rPr lang="zh-CN" altLang="en-US" b="1" dirty="0" smtClean="0">
                <a:solidFill>
                  <a:schemeClr val="tx1"/>
                </a:solidFill>
                <a:latin typeface="+mn-ea"/>
              </a:rPr>
              <a:t>一个民族有一些关注天空的人，他们才有希望；一个民族只是关心脚下的事情，那是没有未来的。”</a:t>
            </a:r>
          </a:p>
          <a:p>
            <a:pPr algn="ctr"/>
            <a:endParaRPr lang="zh-CN" altLang="en-US" dirty="0"/>
          </a:p>
        </p:txBody>
      </p:sp>
      <p:grpSp>
        <p:nvGrpSpPr>
          <p:cNvPr id="7" name="组合 6"/>
          <p:cNvGrpSpPr/>
          <p:nvPr/>
        </p:nvGrpSpPr>
        <p:grpSpPr>
          <a:xfrm>
            <a:off x="4572000" y="269993"/>
            <a:ext cx="4320480" cy="4372110"/>
            <a:chOff x="4572000" y="269993"/>
            <a:chExt cx="4320480" cy="4372110"/>
          </a:xfrm>
        </p:grpSpPr>
        <p:pic>
          <p:nvPicPr>
            <p:cNvPr id="1055749" name="Picture 5" descr="4807874077196781804"/>
            <p:cNvPicPr>
              <a:picLocks noChangeAspect="1" noChangeArrowheads="1"/>
            </p:cNvPicPr>
            <p:nvPr/>
          </p:nvPicPr>
          <p:blipFill>
            <a:blip r:embed="rId2" cstate="print"/>
            <a:srcRect/>
            <a:stretch>
              <a:fillRect/>
            </a:stretch>
          </p:blipFill>
          <p:spPr bwMode="auto">
            <a:xfrm>
              <a:off x="4572000" y="269993"/>
              <a:ext cx="4320480" cy="4049892"/>
            </a:xfrm>
            <a:prstGeom prst="rect">
              <a:avLst/>
            </a:prstGeom>
            <a:noFill/>
          </p:spPr>
        </p:pic>
        <p:sp>
          <p:nvSpPr>
            <p:cNvPr id="6" name="矩形 5"/>
            <p:cNvSpPr/>
            <p:nvPr/>
          </p:nvSpPr>
          <p:spPr>
            <a:xfrm>
              <a:off x="5580112" y="4365104"/>
              <a:ext cx="2520280" cy="276999"/>
            </a:xfrm>
            <a:prstGeom prst="rect">
              <a:avLst/>
            </a:prstGeom>
          </p:spPr>
          <p:txBody>
            <a:bodyPr wrap="square">
              <a:spAutoFit/>
            </a:bodyPr>
            <a:lstStyle/>
            <a:p>
              <a:r>
                <a:rPr lang="zh-CN" altLang="en-US" sz="1200" b="1" dirty="0" smtClean="0">
                  <a:solidFill>
                    <a:srgbClr val="002060"/>
                  </a:solidFill>
                  <a:latin typeface="华文新魏"/>
                </a:rPr>
                <a:t>温家宝</a:t>
              </a:r>
              <a:r>
                <a:rPr lang="en-US" altLang="zh-CN" sz="1200" b="1" dirty="0" smtClean="0">
                  <a:solidFill>
                    <a:srgbClr val="002060"/>
                  </a:solidFill>
                  <a:latin typeface="华文新魏"/>
                </a:rPr>
                <a:t>2007</a:t>
              </a:r>
              <a:r>
                <a:rPr lang="zh-CN" altLang="en-US" sz="1200" b="1" dirty="0" smtClean="0">
                  <a:solidFill>
                    <a:srgbClr val="002060"/>
                  </a:solidFill>
                  <a:latin typeface="华文新魏"/>
                </a:rPr>
                <a:t>年</a:t>
              </a:r>
              <a:r>
                <a:rPr lang="en-US" altLang="zh-CN" sz="1200" b="1" dirty="0" smtClean="0">
                  <a:solidFill>
                    <a:srgbClr val="002060"/>
                  </a:solidFill>
                  <a:latin typeface="华文新魏"/>
                </a:rPr>
                <a:t>5</a:t>
              </a:r>
              <a:r>
                <a:rPr lang="zh-CN" altLang="en-US" sz="1200" b="1" dirty="0" smtClean="0">
                  <a:solidFill>
                    <a:srgbClr val="002060"/>
                  </a:solidFill>
                  <a:latin typeface="华文新魏"/>
                </a:rPr>
                <a:t>月</a:t>
              </a:r>
              <a:r>
                <a:rPr lang="en-US" altLang="zh-CN" sz="1200" b="1" dirty="0" smtClean="0">
                  <a:solidFill>
                    <a:srgbClr val="002060"/>
                  </a:solidFill>
                  <a:latin typeface="华文新魏"/>
                </a:rPr>
                <a:t>14</a:t>
              </a:r>
              <a:r>
                <a:rPr lang="zh-CN" altLang="en-US" sz="1200" b="1" dirty="0" smtClean="0">
                  <a:solidFill>
                    <a:srgbClr val="002060"/>
                  </a:solidFill>
                  <a:latin typeface="华文新魏"/>
                </a:rPr>
                <a:t>日于</a:t>
              </a:r>
              <a:r>
                <a:rPr lang="zh-CN" altLang="en-US" sz="1200" b="1" dirty="0" smtClean="0">
                  <a:solidFill>
                    <a:srgbClr val="002060"/>
                  </a:solidFill>
                  <a:latin typeface="华文新魏"/>
                  <a:hlinkClick r:id="rId3"/>
                </a:rPr>
                <a:t>同济大学</a:t>
              </a:r>
              <a:endParaRPr lang="zh-CN" altLang="en-US" sz="1200" dirty="0"/>
            </a:p>
          </p:txBody>
        </p:sp>
      </p:gr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5" name="Rectangle 5"/>
          <p:cNvSpPr>
            <a:spLocks noGrp="1" noChangeArrowheads="1"/>
          </p:cNvSpPr>
          <p:nvPr>
            <p:ph type="title"/>
          </p:nvPr>
        </p:nvSpPr>
        <p:spPr>
          <a:xfrm>
            <a:off x="457200" y="277813"/>
            <a:ext cx="8229600" cy="774700"/>
          </a:xfrm>
          <a:noFill/>
          <a:ln/>
        </p:spPr>
        <p:txBody>
          <a:bodyPr/>
          <a:lstStyle/>
          <a:p>
            <a:r>
              <a:rPr lang="en-US" altLang="zh-CN" b="1"/>
              <a:t>《</a:t>
            </a:r>
            <a:r>
              <a:rPr lang="zh-CN" altLang="en-US" b="1"/>
              <a:t>仰望星空</a:t>
            </a:r>
            <a:r>
              <a:rPr lang="en-US" altLang="zh-CN" b="1"/>
              <a:t>》</a:t>
            </a:r>
            <a:r>
              <a:rPr lang="en-US" altLang="zh-CN" b="1">
                <a:latin typeface="Arial"/>
              </a:rPr>
              <a:t>——</a:t>
            </a:r>
            <a:r>
              <a:rPr lang="zh-CN" altLang="en-US" b="1"/>
              <a:t>温家宝（</a:t>
            </a:r>
            <a:r>
              <a:rPr lang="en-US" altLang="zh-CN" b="1"/>
              <a:t>2007</a:t>
            </a:r>
            <a:r>
              <a:rPr lang="zh-CN" altLang="en-US" b="1"/>
              <a:t>）</a:t>
            </a:r>
          </a:p>
        </p:txBody>
      </p:sp>
      <p:sp>
        <p:nvSpPr>
          <p:cNvPr id="1054723" name="Rectangle 3"/>
          <p:cNvSpPr>
            <a:spLocks noGrp="1" noChangeArrowheads="1"/>
          </p:cNvSpPr>
          <p:nvPr>
            <p:ph sz="quarter" idx="1"/>
          </p:nvPr>
        </p:nvSpPr>
        <p:spPr>
          <a:xfrm>
            <a:off x="1043608" y="1700213"/>
            <a:ext cx="3455367" cy="4176712"/>
          </a:xfrm>
          <a:solidFill>
            <a:schemeClr val="bg1"/>
          </a:solidFill>
        </p:spPr>
        <p:txBody>
          <a:bodyPr/>
          <a:lstStyle/>
          <a:p>
            <a:pPr>
              <a:lnSpc>
                <a:spcPct val="80000"/>
              </a:lnSpc>
            </a:pPr>
            <a:r>
              <a:rPr lang="zh-CN" altLang="en-US" sz="2400" b="1" dirty="0"/>
              <a:t>我仰望星空， </a:t>
            </a:r>
          </a:p>
          <a:p>
            <a:pPr>
              <a:lnSpc>
                <a:spcPct val="80000"/>
              </a:lnSpc>
            </a:pPr>
            <a:r>
              <a:rPr lang="zh-CN" altLang="en-US" sz="2400" b="1" dirty="0"/>
              <a:t>它是那样寥廓而深邃；</a:t>
            </a:r>
          </a:p>
          <a:p>
            <a:pPr>
              <a:lnSpc>
                <a:spcPct val="80000"/>
              </a:lnSpc>
            </a:pPr>
            <a:r>
              <a:rPr lang="zh-CN" altLang="en-US" sz="2400" b="1" dirty="0"/>
              <a:t>那无穷的真理，</a:t>
            </a:r>
          </a:p>
          <a:p>
            <a:pPr>
              <a:lnSpc>
                <a:spcPct val="80000"/>
              </a:lnSpc>
            </a:pPr>
            <a:r>
              <a:rPr lang="zh-CN" altLang="en-US" sz="2400" b="1" dirty="0"/>
              <a:t>让我苦苦地求索、追随。</a:t>
            </a:r>
          </a:p>
          <a:p>
            <a:pPr>
              <a:lnSpc>
                <a:spcPct val="80000"/>
              </a:lnSpc>
            </a:pPr>
            <a:r>
              <a:rPr lang="zh-CN" altLang="en-US" sz="2400" b="1" dirty="0"/>
              <a:t>　　</a:t>
            </a:r>
          </a:p>
          <a:p>
            <a:pPr>
              <a:lnSpc>
                <a:spcPct val="80000"/>
              </a:lnSpc>
            </a:pPr>
            <a:r>
              <a:rPr lang="zh-CN" altLang="en-US" sz="2400" b="1" dirty="0"/>
              <a:t>我仰望星空，</a:t>
            </a:r>
          </a:p>
          <a:p>
            <a:pPr>
              <a:lnSpc>
                <a:spcPct val="80000"/>
              </a:lnSpc>
            </a:pPr>
            <a:r>
              <a:rPr lang="zh-CN" altLang="en-US" sz="2400" b="1" dirty="0"/>
              <a:t>它是那样庄严而圣洁；</a:t>
            </a:r>
          </a:p>
          <a:p>
            <a:pPr>
              <a:lnSpc>
                <a:spcPct val="80000"/>
              </a:lnSpc>
            </a:pPr>
            <a:r>
              <a:rPr lang="zh-CN" altLang="en-US" sz="2400" b="1" dirty="0"/>
              <a:t>那凛然的正义，</a:t>
            </a:r>
          </a:p>
          <a:p>
            <a:pPr>
              <a:lnSpc>
                <a:spcPct val="80000"/>
              </a:lnSpc>
            </a:pPr>
            <a:r>
              <a:rPr lang="zh-CN" altLang="en-US" sz="2400" b="1" dirty="0"/>
              <a:t>让我充满热爱、感到敬畏。　　</a:t>
            </a:r>
            <a:endParaRPr lang="zh-CN" altLang="en-US" sz="1500" b="1" dirty="0"/>
          </a:p>
        </p:txBody>
      </p:sp>
      <p:sp>
        <p:nvSpPr>
          <p:cNvPr id="1054724" name="Rectangle 4"/>
          <p:cNvSpPr>
            <a:spLocks noChangeArrowheads="1"/>
          </p:cNvSpPr>
          <p:nvPr/>
        </p:nvSpPr>
        <p:spPr bwMode="auto">
          <a:xfrm>
            <a:off x="2565400" y="3033713"/>
            <a:ext cx="184150" cy="792162"/>
          </a:xfrm>
          <a:prstGeom prst="rect">
            <a:avLst/>
          </a:prstGeom>
          <a:noFill/>
          <a:ln w="12700" algn="ctr">
            <a:noFill/>
            <a:miter lim="800000"/>
            <a:headEnd/>
            <a:tailEnd/>
          </a:ln>
          <a:effectLst>
            <a:outerShdw dist="125724" dir="18900000" algn="ctr" rotWithShape="0">
              <a:srgbClr val="000099"/>
            </a:outerShdw>
          </a:effectLst>
        </p:spPr>
        <p:txBody>
          <a:bodyPr wrap="none" tIns="136482" bIns="76176" anchor="ctr">
            <a:spAutoFit/>
          </a:bodyPr>
          <a:lstStyle/>
          <a:p>
            <a:pPr algn="l">
              <a:spcBef>
                <a:spcPct val="0"/>
              </a:spcBef>
            </a:pPr>
            <a:endParaRPr lang="en-US" altLang="zh-CN"/>
          </a:p>
          <a:p>
            <a:pPr algn="l" eaLnBrk="0" hangingPunct="0">
              <a:spcBef>
                <a:spcPct val="0"/>
              </a:spcBef>
            </a:pPr>
            <a:endParaRPr lang="en-US" altLang="zh-CN" sz="1800" b="0">
              <a:latin typeface="Arial" pitchFamily="34" charset="0"/>
              <a:ea typeface="宋体" pitchFamily="2" charset="-122"/>
            </a:endParaRPr>
          </a:p>
        </p:txBody>
      </p:sp>
      <p:sp>
        <p:nvSpPr>
          <p:cNvPr id="1054726" name="Rectangle 6"/>
          <p:cNvSpPr>
            <a:spLocks noChangeArrowheads="1"/>
          </p:cNvSpPr>
          <p:nvPr/>
        </p:nvSpPr>
        <p:spPr bwMode="auto">
          <a:xfrm>
            <a:off x="5220071" y="1700213"/>
            <a:ext cx="3457203" cy="4176712"/>
          </a:xfrm>
          <a:prstGeom prst="rect">
            <a:avLst/>
          </a:prstGeom>
          <a:solidFill>
            <a:schemeClr val="bg1"/>
          </a:solid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t>我仰望星空，</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它是那样自由而宁静；</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那博大的胸怀，</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让我的心灵栖息、依偎。</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　　</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我仰望星空，</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它是那样壮丽而光辉；</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那永恒的炽热，</a:t>
            </a:r>
          </a:p>
          <a:p>
            <a:pPr marL="342900" indent="-342900" algn="l">
              <a:lnSpc>
                <a:spcPct val="80000"/>
              </a:lnSpc>
              <a:spcBef>
                <a:spcPct val="20000"/>
              </a:spcBef>
              <a:buClr>
                <a:schemeClr val="accent1"/>
              </a:buClr>
              <a:buSzPct val="65000"/>
              <a:buFont typeface="Wingdings" pitchFamily="2" charset="2"/>
              <a:buChar char="n"/>
            </a:pPr>
            <a:r>
              <a:rPr lang="zh-CN" altLang="en-US" sz="2400" b="1" dirty="0"/>
              <a:t>让我心中燃起希望的烈焰、响起春雷。</a:t>
            </a:r>
          </a:p>
          <a:p>
            <a:pPr marL="342900" indent="-342900" algn="l">
              <a:lnSpc>
                <a:spcPct val="80000"/>
              </a:lnSpc>
              <a:spcBef>
                <a:spcPct val="20000"/>
              </a:spcBef>
              <a:buClr>
                <a:schemeClr val="accent1"/>
              </a:buClr>
              <a:buSzPct val="65000"/>
              <a:buFont typeface="Wingdings" pitchFamily="2" charset="2"/>
              <a:buNone/>
            </a:pPr>
            <a:endParaRPr lang="en-US" altLang="zh-CN" sz="2400" dirty="0">
              <a:latin typeface="Arial" pitchFamily="34" charset="0"/>
              <a:ea typeface="宋体" pitchFamily="2" charset="-122"/>
            </a:endParaRP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4" name="Rectangle 6"/>
          <p:cNvSpPr>
            <a:spLocks noChangeArrowheads="1"/>
          </p:cNvSpPr>
          <p:nvPr/>
        </p:nvSpPr>
        <p:spPr bwMode="auto">
          <a:xfrm>
            <a:off x="179512" y="260648"/>
            <a:ext cx="8805664" cy="1350962"/>
          </a:xfrm>
          <a:prstGeom prst="rect">
            <a:avLst/>
          </a:prstGeom>
          <a:noFill/>
          <a:ln w="9525">
            <a:noFill/>
            <a:miter lim="800000"/>
            <a:headEnd/>
            <a:tailEnd/>
          </a:ln>
          <a:effectLst/>
        </p:spPr>
        <p:txBody>
          <a:bodyPr/>
          <a:lstStyle/>
          <a:p>
            <a:pPr algn="l">
              <a:spcBef>
                <a:spcPct val="0"/>
              </a:spcBef>
            </a:pPr>
            <a:r>
              <a:rPr lang="en-US" altLang="zh-CN" sz="4200" b="1" dirty="0">
                <a:latin typeface="华文新魏" pitchFamily="2" charset="-122"/>
                <a:ea typeface="华文新魏" pitchFamily="2" charset="-122"/>
              </a:rPr>
              <a:t>②</a:t>
            </a:r>
            <a:r>
              <a:rPr lang="zh-CN" altLang="en-US" sz="4200" b="1" dirty="0">
                <a:latin typeface="华文新魏" pitchFamily="2" charset="-122"/>
                <a:ea typeface="华文新魏" pitchFamily="2" charset="-122"/>
              </a:rPr>
              <a:t>华北事变（</a:t>
            </a:r>
            <a:r>
              <a:rPr lang="en-US" altLang="zh-CN" sz="4200" b="1" dirty="0">
                <a:latin typeface="华文新魏" pitchFamily="2" charset="-122"/>
                <a:ea typeface="华文新魏" pitchFamily="2" charset="-122"/>
              </a:rPr>
              <a:t>1935</a:t>
            </a:r>
            <a:r>
              <a:rPr lang="zh-CN" altLang="en-US" sz="4200" b="1" dirty="0">
                <a:latin typeface="华文新魏" pitchFamily="2" charset="-122"/>
                <a:ea typeface="华文新魏" pitchFamily="2" charset="-122"/>
              </a:rPr>
              <a:t>年）</a:t>
            </a:r>
            <a:r>
              <a:rPr lang="en-US" altLang="zh-CN" sz="4200" b="1" dirty="0">
                <a:latin typeface="华文新魏" pitchFamily="2" charset="-122"/>
                <a:ea typeface="华文新魏" pitchFamily="2" charset="-122"/>
              </a:rPr>
              <a:t>——</a:t>
            </a:r>
            <a:r>
              <a:rPr lang="zh-CN" altLang="en-US" sz="4200" b="1" dirty="0">
                <a:latin typeface="华文新魏" pitchFamily="2" charset="-122"/>
                <a:ea typeface="华文新魏" pitchFamily="2" charset="-122"/>
              </a:rPr>
              <a:t>民族危机加深</a:t>
            </a:r>
          </a:p>
        </p:txBody>
      </p:sp>
      <p:pic>
        <p:nvPicPr>
          <p:cNvPr id="974855" name="Picture 7" descr="华北五省自治"/>
          <p:cNvPicPr>
            <a:picLocks noGrp="1" noChangeAspect="1" noChangeArrowheads="1"/>
          </p:cNvPicPr>
          <p:nvPr>
            <p:ph sz="quarter" idx="1"/>
          </p:nvPr>
        </p:nvPicPr>
        <p:blipFill>
          <a:blip r:embed="rId3" cstate="print"/>
          <a:stretch>
            <a:fillRect/>
          </a:stretch>
        </p:blipFill>
        <p:spPr>
          <a:xfrm>
            <a:off x="4716016" y="1844824"/>
            <a:ext cx="4255008" cy="4096512"/>
          </a:xfrm>
          <a:noFill/>
          <a:ln/>
        </p:spPr>
      </p:pic>
      <p:sp>
        <p:nvSpPr>
          <p:cNvPr id="974856" name="Rectangle 8"/>
          <p:cNvSpPr>
            <a:spLocks noChangeArrowheads="1"/>
          </p:cNvSpPr>
          <p:nvPr/>
        </p:nvSpPr>
        <p:spPr bwMode="auto">
          <a:xfrm>
            <a:off x="251520" y="1700808"/>
            <a:ext cx="4367213" cy="4530725"/>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600" b="1" dirty="0">
                <a:latin typeface="华文新魏" pitchFamily="2" charset="-122"/>
                <a:ea typeface="华文新魏" pitchFamily="2" charset="-122"/>
              </a:rPr>
              <a:t>1935</a:t>
            </a:r>
            <a:r>
              <a:rPr lang="zh-CN" altLang="en-US" sz="2600" b="1" dirty="0">
                <a:latin typeface="华文新魏" pitchFamily="2" charset="-122"/>
                <a:ea typeface="华文新魏" pitchFamily="2" charset="-122"/>
              </a:rPr>
              <a:t>年，日本在华北制造一系列事端，向中国政府提出使华北政权“特殊化”的要求。</a:t>
            </a:r>
          </a:p>
          <a:p>
            <a:pPr marL="342900" indent="-342900" algn="l">
              <a:spcBef>
                <a:spcPct val="20000"/>
              </a:spcBef>
              <a:buClr>
                <a:schemeClr val="accent1"/>
              </a:buClr>
              <a:buSzPct val="65000"/>
              <a:buFont typeface="Wingdings" pitchFamily="2" charset="2"/>
              <a:buChar char="n"/>
            </a:pPr>
            <a:r>
              <a:rPr kumimoji="1" lang="zh-CN" altLang="en-US" sz="2600" b="1" dirty="0">
                <a:latin typeface="华文新魏" pitchFamily="2" charset="-122"/>
                <a:ea typeface="华文新魏" pitchFamily="2" charset="-122"/>
              </a:rPr>
              <a:t>接着，日本又策划华北五省（河北、山东、山西、察哈尔和绥远）“两市”（北平、天津）的“防共自治运动”，制造傀儡政权。这就是“华北事变”。</a:t>
            </a:r>
            <a:endParaRPr lang="zh-CN" altLang="en-US" sz="2600" b="1" dirty="0">
              <a:latin typeface="华文新魏" pitchFamily="2" charset="-122"/>
              <a:ea typeface="华文新魏" pitchFamily="2"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74855"/>
                                        </p:tgtEl>
                                        <p:attrNameLst>
                                          <p:attrName>style.visibility</p:attrName>
                                        </p:attrNameLst>
                                      </p:cBhvr>
                                      <p:to>
                                        <p:strVal val="visible"/>
                                      </p:to>
                                    </p:set>
                                    <p:animEffect transition="in" filter="blinds(horizontal)">
                                      <p:cBhvr>
                                        <p:cTn id="7" dur="500"/>
                                        <p:tgtEl>
                                          <p:spTgt spid="974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9" name="Rectangle 3"/>
          <p:cNvSpPr>
            <a:spLocks noGrp="1" noChangeArrowheads="1"/>
          </p:cNvSpPr>
          <p:nvPr>
            <p:ph sz="quarter" idx="1"/>
          </p:nvPr>
        </p:nvSpPr>
        <p:spPr>
          <a:xfrm>
            <a:off x="3635375" y="1916113"/>
            <a:ext cx="4989513" cy="3600450"/>
          </a:xfrm>
          <a:solidFill>
            <a:srgbClr val="CCFFFF"/>
          </a:solidFill>
        </p:spPr>
        <p:txBody>
          <a:bodyPr/>
          <a:lstStyle/>
          <a:p>
            <a:r>
              <a:rPr lang="zh-CN" altLang="en-US" sz="2400" b="1" dirty="0"/>
              <a:t>第一，日本是亚洲的帝国主义强国。它对中国的侵略蓄谋已久，并经过精心策划、周密准备。</a:t>
            </a:r>
          </a:p>
          <a:p>
            <a:r>
              <a:rPr lang="zh-CN" altLang="en-US" sz="2400" b="1" dirty="0"/>
              <a:t>第二，国民党政府将其军队主力用于“围剿”共产党领导的工农红军，对日本实行妥协退让。</a:t>
            </a:r>
          </a:p>
          <a:p>
            <a:r>
              <a:rPr lang="zh-CN" altLang="en-US" sz="2400" b="1" dirty="0"/>
              <a:t>第三，国际联盟和英、美等国政府采取对日姑息、纵容的政策</a:t>
            </a:r>
            <a:r>
              <a:rPr lang="zh-CN" altLang="en-US" sz="2400" b="1" dirty="0">
                <a:solidFill>
                  <a:srgbClr val="0000FF"/>
                </a:solidFill>
              </a:rPr>
              <a:t>。</a:t>
            </a:r>
          </a:p>
        </p:txBody>
      </p:sp>
      <p:grpSp>
        <p:nvGrpSpPr>
          <p:cNvPr id="2" name="Group 4"/>
          <p:cNvGrpSpPr>
            <a:grpSpLocks/>
          </p:cNvGrpSpPr>
          <p:nvPr/>
        </p:nvGrpSpPr>
        <p:grpSpPr bwMode="auto">
          <a:xfrm>
            <a:off x="539750" y="1773238"/>
            <a:ext cx="2881313" cy="3313112"/>
            <a:chOff x="975" y="618"/>
            <a:chExt cx="2040" cy="1248"/>
          </a:xfrm>
        </p:grpSpPr>
        <p:graphicFrame>
          <p:nvGraphicFramePr>
            <p:cNvPr id="1038341" name="Object 5">
              <a:hlinkClick r:id="rId3" action="ppaction://hlinksldjump"/>
            </p:cNvPr>
            <p:cNvGraphicFramePr>
              <a:graphicFrameLocks noChangeAspect="1"/>
            </p:cNvGraphicFramePr>
            <p:nvPr/>
          </p:nvGraphicFramePr>
          <p:xfrm>
            <a:off x="975" y="618"/>
            <a:ext cx="946" cy="1248"/>
          </p:xfrm>
          <a:graphic>
            <a:graphicData uri="http://schemas.openxmlformats.org/presentationml/2006/ole">
              <p:oleObj spid="_x0000_s2052" name="位图图像" r:id="rId4" imgW="1514686" imgH="2219635" progId="PBrush">
                <p:embed/>
              </p:oleObj>
            </a:graphicData>
          </a:graphic>
        </p:graphicFrame>
        <p:sp>
          <p:nvSpPr>
            <p:cNvPr id="1038342" name="AutoShape 6"/>
            <p:cNvSpPr>
              <a:spLocks noChangeArrowheads="1"/>
            </p:cNvSpPr>
            <p:nvPr/>
          </p:nvSpPr>
          <p:spPr bwMode="auto">
            <a:xfrm>
              <a:off x="1927" y="1095"/>
              <a:ext cx="1088" cy="488"/>
            </a:xfrm>
            <a:prstGeom prst="irregularSeal1">
              <a:avLst/>
            </a:prstGeom>
            <a:solidFill>
              <a:schemeClr val="bg1"/>
            </a:solidFill>
            <a:ln w="12700">
              <a:solidFill>
                <a:srgbClr val="0000FF"/>
              </a:solidFill>
              <a:miter lim="800000"/>
              <a:headEnd/>
              <a:tailEnd/>
            </a:ln>
            <a:effectLst/>
          </p:spPr>
          <p:txBody>
            <a:bodyPr anchor="ctr">
              <a:spAutoFit/>
            </a:bodyPr>
            <a:lstStyle/>
            <a:p>
              <a:pPr eaLnBrk="0" hangingPunct="0">
                <a:spcBef>
                  <a:spcPct val="0"/>
                </a:spcBef>
              </a:pPr>
              <a:r>
                <a:rPr kumimoji="1" lang="zh-CN" altLang="en-US" sz="2400" b="1" dirty="0">
                  <a:latin typeface="华文新魏" pitchFamily="2" charset="-122"/>
                  <a:ea typeface="华文新魏" pitchFamily="2" charset="-122"/>
                </a:rPr>
                <a:t>思考</a:t>
              </a:r>
            </a:p>
          </p:txBody>
        </p:sp>
      </p:grpSp>
      <p:sp>
        <p:nvSpPr>
          <p:cNvPr id="7" name="标题 1"/>
          <p:cNvSpPr>
            <a:spLocks noGrp="1"/>
          </p:cNvSpPr>
          <p:nvPr>
            <p:ph type="title"/>
          </p:nvPr>
        </p:nvSpPr>
        <p:spPr>
          <a:xfrm>
            <a:off x="539552" y="274638"/>
            <a:ext cx="8147248" cy="1143000"/>
          </a:xfrm>
        </p:spPr>
        <p:txBody>
          <a:bodyPr>
            <a:normAutofit fontScale="90000"/>
          </a:bodyPr>
          <a:lstStyle/>
          <a:p>
            <a:r>
              <a:rPr lang="zh-CN" altLang="en-US" b="1" dirty="0" smtClean="0"/>
              <a:t>日本对中国的侵略计划步步得逞的原因？</a:t>
            </a:r>
            <a:r>
              <a:rPr lang="zh-CN" altLang="en-US" dirty="0" smtClean="0"/>
              <a:t> </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p:nvPr>
        </p:nvSpPr>
        <p:spPr>
          <a:xfrm>
            <a:off x="323528" y="332656"/>
            <a:ext cx="8146152" cy="1143000"/>
          </a:xfrm>
        </p:spPr>
        <p:txBody>
          <a:bodyPr/>
          <a:lstStyle/>
          <a:p>
            <a:r>
              <a:rPr lang="en-US" altLang="zh-CN" b="1" dirty="0">
                <a:solidFill>
                  <a:schemeClr val="tx1"/>
                </a:solidFill>
              </a:rPr>
              <a:t>【</a:t>
            </a:r>
            <a:r>
              <a:rPr lang="zh-CN" altLang="en-US" b="1" dirty="0">
                <a:solidFill>
                  <a:schemeClr val="tx1"/>
                </a:solidFill>
              </a:rPr>
              <a:t>案例</a:t>
            </a:r>
            <a:r>
              <a:rPr lang="en-US" altLang="zh-CN" b="1" dirty="0">
                <a:solidFill>
                  <a:schemeClr val="tx1"/>
                </a:solidFill>
              </a:rPr>
              <a:t>】</a:t>
            </a:r>
            <a:r>
              <a:rPr lang="zh-CN" altLang="en-US" b="1" dirty="0">
                <a:solidFill>
                  <a:schemeClr val="tx1"/>
                </a:solidFill>
              </a:rPr>
              <a:t>欧美列强的</a:t>
            </a:r>
            <a:r>
              <a:rPr lang="zh-CN" altLang="en-US" b="1" dirty="0">
                <a:solidFill>
                  <a:srgbClr val="00B050"/>
                </a:solidFill>
              </a:rPr>
              <a:t>绥靖政策</a:t>
            </a:r>
          </a:p>
        </p:txBody>
      </p:sp>
      <p:sp>
        <p:nvSpPr>
          <p:cNvPr id="1146883" name="Rectangle 3"/>
          <p:cNvSpPr>
            <a:spLocks noGrp="1" noChangeArrowheads="1"/>
          </p:cNvSpPr>
          <p:nvPr>
            <p:ph sz="quarter" idx="1"/>
          </p:nvPr>
        </p:nvSpPr>
        <p:spPr>
          <a:xfrm>
            <a:off x="323528" y="1916113"/>
            <a:ext cx="8445822" cy="2881039"/>
          </a:xfrm>
        </p:spPr>
        <p:txBody>
          <a:bodyPr/>
          <a:lstStyle/>
          <a:p>
            <a:r>
              <a:rPr lang="zh-CN" altLang="en-US" sz="2400" b="1" dirty="0"/>
              <a:t>欧美列强在事变起初的态度都是纵容、袒护日本的侵略行为，它们以中国东北作为奖励日本成为远东“防共宪兵”的报酬，希望日军从中国东北挥师北上，去进攻苏联。美国总统胡佛直言不讳地宣称：日本“北边有个布尔什维克的俄国，侧面又有个可能布尔什维克化的中国，日本的安全面临危险。日本因此需要为自己的生存去恢复中国的秩序。如果日本这样声明，美国是不会有多少反对意见的”。</a:t>
            </a:r>
            <a:endParaRPr lang="zh-CN" altLang="en-US" sz="24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83" name="Rectangle 7"/>
          <p:cNvSpPr>
            <a:spLocks noChangeArrowheads="1"/>
          </p:cNvSpPr>
          <p:nvPr/>
        </p:nvSpPr>
        <p:spPr bwMode="auto">
          <a:xfrm>
            <a:off x="323528" y="260350"/>
            <a:ext cx="8301360" cy="1139825"/>
          </a:xfrm>
          <a:prstGeom prst="rect">
            <a:avLst/>
          </a:prstGeom>
          <a:noFill/>
          <a:ln w="9525">
            <a:noFill/>
            <a:miter lim="800000"/>
            <a:headEnd/>
            <a:tailEnd/>
          </a:ln>
          <a:effectLst/>
        </p:spPr>
        <p:txBody>
          <a:bodyPr/>
          <a:lstStyle/>
          <a:p>
            <a:pPr algn="l">
              <a:spcBef>
                <a:spcPct val="0"/>
              </a:spcBef>
            </a:pPr>
            <a:r>
              <a:rPr lang="zh-CN" altLang="en-US" sz="3800" b="1" dirty="0">
                <a:solidFill>
                  <a:schemeClr val="tx2"/>
                </a:solidFill>
                <a:latin typeface="华文新魏" pitchFamily="2" charset="-122"/>
                <a:ea typeface="华文新魏" pitchFamily="2" charset="-122"/>
              </a:rPr>
              <a:t>（</a:t>
            </a:r>
            <a:r>
              <a:rPr lang="en-US" altLang="zh-CN" sz="3800" b="1" dirty="0">
                <a:solidFill>
                  <a:schemeClr val="tx2"/>
                </a:solidFill>
                <a:latin typeface="华文新魏" pitchFamily="2" charset="-122"/>
                <a:ea typeface="华文新魏" pitchFamily="2" charset="-122"/>
              </a:rPr>
              <a:t>2</a:t>
            </a:r>
            <a:r>
              <a:rPr lang="zh-CN" altLang="en-US" sz="3800" b="1" dirty="0">
                <a:solidFill>
                  <a:schemeClr val="tx2"/>
                </a:solidFill>
                <a:latin typeface="华文新魏" pitchFamily="2" charset="-122"/>
                <a:ea typeface="华文新魏" pitchFamily="2" charset="-122"/>
              </a:rPr>
              <a:t>）卢沟桥事变与日本的全面侵华战争</a:t>
            </a:r>
          </a:p>
        </p:txBody>
      </p:sp>
      <p:sp>
        <p:nvSpPr>
          <p:cNvPr id="766985" name="Rectangle 9"/>
          <p:cNvSpPr>
            <a:spLocks noGrp="1" noChangeArrowheads="1"/>
          </p:cNvSpPr>
          <p:nvPr>
            <p:ph sz="quarter" idx="1"/>
          </p:nvPr>
        </p:nvSpPr>
        <p:spPr>
          <a:xfrm>
            <a:off x="395536" y="1916832"/>
            <a:ext cx="1800547" cy="4248150"/>
          </a:xfrm>
          <a:solidFill>
            <a:schemeClr val="bg1"/>
          </a:solidFill>
          <a:ln/>
        </p:spPr>
        <p:txBody>
          <a:bodyPr>
            <a:normAutofit/>
          </a:bodyPr>
          <a:lstStyle/>
          <a:p>
            <a:r>
              <a:rPr lang="en-US" altLang="zh-CN" b="1" dirty="0"/>
              <a:t>①</a:t>
            </a:r>
            <a:r>
              <a:rPr lang="zh-CN" altLang="en-US" b="1" dirty="0"/>
              <a:t>卢沟桥事变（</a:t>
            </a:r>
            <a:r>
              <a:rPr lang="en-US" altLang="zh-CN" b="1" dirty="0"/>
              <a:t>1937.7.7</a:t>
            </a:r>
            <a:r>
              <a:rPr lang="zh-CN" altLang="en-US" b="1" dirty="0"/>
              <a:t>）</a:t>
            </a:r>
          </a:p>
          <a:p>
            <a:r>
              <a:rPr kumimoji="1" lang="zh-CN" altLang="en-US" b="1" dirty="0"/>
              <a:t>日本全面侵华战争由此开始。</a:t>
            </a:r>
          </a:p>
        </p:txBody>
      </p:sp>
      <p:pic>
        <p:nvPicPr>
          <p:cNvPr id="766991" name="Picture 15" descr="c8ea15ce36d3d5393f6bf6503a87e950342ac65c113898f3"/>
          <p:cNvPicPr>
            <a:picLocks noChangeAspect="1" noChangeArrowheads="1"/>
          </p:cNvPicPr>
          <p:nvPr/>
        </p:nvPicPr>
        <p:blipFill>
          <a:blip r:embed="rId2" cstate="print"/>
          <a:srcRect/>
          <a:stretch>
            <a:fillRect/>
          </a:stretch>
        </p:blipFill>
        <p:spPr bwMode="auto">
          <a:xfrm>
            <a:off x="6660232" y="2420888"/>
            <a:ext cx="2276475" cy="2863850"/>
          </a:xfrm>
          <a:prstGeom prst="rect">
            <a:avLst/>
          </a:prstGeom>
          <a:noFill/>
        </p:spPr>
      </p:pic>
      <p:sp>
        <p:nvSpPr>
          <p:cNvPr id="766993" name="Rectangle 17"/>
          <p:cNvSpPr>
            <a:spLocks noChangeArrowheads="1"/>
          </p:cNvSpPr>
          <p:nvPr/>
        </p:nvSpPr>
        <p:spPr bwMode="auto">
          <a:xfrm>
            <a:off x="6804248" y="5301208"/>
            <a:ext cx="2088232" cy="287362"/>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smtClean="0">
                <a:solidFill>
                  <a:schemeClr val="tx2"/>
                </a:solidFill>
                <a:latin typeface="华文新魏" pitchFamily="2" charset="-122"/>
                <a:ea typeface="华文新魏" pitchFamily="2" charset="-122"/>
              </a:rPr>
              <a:t>志村菊</a:t>
            </a:r>
            <a:r>
              <a:rPr lang="zh-CN" altLang="en-US" sz="1200" b="1" dirty="0">
                <a:solidFill>
                  <a:schemeClr val="tx2"/>
                </a:solidFill>
                <a:latin typeface="华文新魏" pitchFamily="2" charset="-122"/>
                <a:ea typeface="华文新魏" pitchFamily="2" charset="-122"/>
              </a:rPr>
              <a:t>次</a:t>
            </a:r>
            <a:r>
              <a:rPr lang="zh-CN" altLang="en-US" sz="1200" b="1" dirty="0" smtClean="0">
                <a:solidFill>
                  <a:schemeClr val="tx2"/>
                </a:solidFill>
                <a:latin typeface="华文新魏" pitchFamily="2" charset="-122"/>
                <a:ea typeface="华文新魏" pitchFamily="2" charset="-122"/>
              </a:rPr>
              <a:t>郎（</a:t>
            </a:r>
            <a:r>
              <a:rPr lang="en-US" altLang="zh-CN" sz="1200" b="1" dirty="0" smtClean="0">
                <a:solidFill>
                  <a:schemeClr val="tx2"/>
                </a:solidFill>
                <a:latin typeface="华文新魏" pitchFamily="2" charset="-122"/>
                <a:ea typeface="华文新魏" pitchFamily="2" charset="-122"/>
              </a:rPr>
              <a:t>1916—1944</a:t>
            </a:r>
            <a:r>
              <a:rPr lang="zh-CN" altLang="en-US" sz="1200" b="1" dirty="0" smtClean="0">
                <a:solidFill>
                  <a:schemeClr val="tx2"/>
                </a:solidFill>
                <a:latin typeface="华文新魏" pitchFamily="2" charset="-122"/>
                <a:ea typeface="华文新魏" pitchFamily="2" charset="-122"/>
              </a:rPr>
              <a:t>）</a:t>
            </a:r>
          </a:p>
          <a:p>
            <a:pPr marL="342900" indent="-342900">
              <a:spcBef>
                <a:spcPct val="20000"/>
              </a:spcBef>
              <a:buClr>
                <a:schemeClr val="accent1"/>
              </a:buClr>
              <a:buSzPct val="65000"/>
            </a:pPr>
            <a:endParaRPr lang="zh-CN" altLang="en-US" sz="1200" b="1" dirty="0">
              <a:solidFill>
                <a:schemeClr val="tx2"/>
              </a:solidFill>
              <a:latin typeface="华文新魏" pitchFamily="2" charset="-122"/>
              <a:ea typeface="华文新魏" pitchFamily="2" charset="-122"/>
            </a:endParaRPr>
          </a:p>
        </p:txBody>
      </p:sp>
      <p:pic>
        <p:nvPicPr>
          <p:cNvPr id="59394" name="Picture 2" descr="http://www.k618.cn/hjly/yxgc/hsjy/lssj/201204/W020120409560388562374.jpg"/>
          <p:cNvPicPr>
            <a:picLocks noChangeAspect="1" noChangeArrowheads="1"/>
          </p:cNvPicPr>
          <p:nvPr/>
        </p:nvPicPr>
        <p:blipFill>
          <a:blip r:embed="rId3" cstate="print"/>
          <a:srcRect/>
          <a:stretch>
            <a:fillRect/>
          </a:stretch>
        </p:blipFill>
        <p:spPr bwMode="auto">
          <a:xfrm>
            <a:off x="2411760" y="1412776"/>
            <a:ext cx="4176464" cy="2664296"/>
          </a:xfrm>
          <a:prstGeom prst="rect">
            <a:avLst/>
          </a:prstGeom>
          <a:noFill/>
        </p:spPr>
      </p:pic>
      <p:sp>
        <p:nvSpPr>
          <p:cNvPr id="14" name="内容占位符 2"/>
          <p:cNvSpPr txBox="1">
            <a:spLocks/>
          </p:cNvSpPr>
          <p:nvPr/>
        </p:nvSpPr>
        <p:spPr>
          <a:xfrm>
            <a:off x="2411760" y="4293096"/>
            <a:ext cx="4032448" cy="1981200"/>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1937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月</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7</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日夜，</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hlinkClick r:id="rId4" tooltip="卢沟桥"/>
              </a:rPr>
              <a:t>卢沟桥</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的日本驻军在中国驻军阵地附近举行所谓</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hlinkClick r:id="rId5" tooltip="军事演习"/>
              </a:rPr>
              <a:t>军事演习</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，并称有一名日军士兵于演习时失踪，要求进入北平西南的宛平县城搜查。 中国守军拒绝了这一要求</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日军向卢沟桥一带开火，向城内的中国守军进攻。</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金一南"/>
          <p:cNvPicPr>
            <a:picLocks noChangeAspect="1" noChangeArrowheads="1"/>
          </p:cNvPicPr>
          <p:nvPr/>
        </p:nvPicPr>
        <p:blipFill>
          <a:blip r:embed="rId2" cstate="print"/>
          <a:srcRect/>
          <a:stretch>
            <a:fillRect/>
          </a:stretch>
        </p:blipFill>
        <p:spPr bwMode="auto">
          <a:xfrm>
            <a:off x="7380312" y="0"/>
            <a:ext cx="1547664" cy="2241247"/>
          </a:xfrm>
          <a:prstGeom prst="rect">
            <a:avLst/>
          </a:prstGeom>
          <a:noFill/>
        </p:spPr>
      </p:pic>
      <p:grpSp>
        <p:nvGrpSpPr>
          <p:cNvPr id="2" name="Group 2"/>
          <p:cNvGrpSpPr>
            <a:grpSpLocks/>
          </p:cNvGrpSpPr>
          <p:nvPr/>
        </p:nvGrpSpPr>
        <p:grpSpPr bwMode="auto">
          <a:xfrm>
            <a:off x="323528" y="2204864"/>
            <a:ext cx="8497888" cy="3888432"/>
            <a:chOff x="624" y="576"/>
            <a:chExt cx="4032" cy="2880"/>
          </a:xfrm>
        </p:grpSpPr>
        <p:sp>
          <p:nvSpPr>
            <p:cNvPr id="681987" name="AutoShape 3"/>
            <p:cNvSpPr>
              <a:spLocks noChangeArrowheads="1"/>
            </p:cNvSpPr>
            <p:nvPr/>
          </p:nvSpPr>
          <p:spPr bwMode="auto">
            <a:xfrm>
              <a:off x="624" y="576"/>
              <a:ext cx="4032" cy="2880"/>
            </a:xfrm>
            <a:prstGeom prst="plaque">
              <a:avLst>
                <a:gd name="adj" fmla="val 15384"/>
              </a:avLst>
            </a:prstGeom>
            <a:solidFill>
              <a:schemeClr val="bg1">
                <a:alpha val="50000"/>
              </a:schemeClr>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C4A7"/>
              </a:extrusionClr>
            </a:sp3d>
          </p:spPr>
          <p:txBody>
            <a:bodyPr wrap="none" anchor="ctr">
              <a:flatTx/>
            </a:bodyPr>
            <a:lstStyle/>
            <a:p>
              <a:endParaRPr lang="zh-CN" altLang="en-US"/>
            </a:p>
          </p:txBody>
        </p:sp>
        <p:sp>
          <p:nvSpPr>
            <p:cNvPr id="681988" name="Text Box 4"/>
            <p:cNvSpPr txBox="1">
              <a:spLocks noChangeArrowheads="1"/>
            </p:cNvSpPr>
            <p:nvPr/>
          </p:nvSpPr>
          <p:spPr bwMode="auto">
            <a:xfrm>
              <a:off x="966" y="622"/>
              <a:ext cx="3456" cy="2622"/>
            </a:xfrm>
            <a:prstGeom prst="rect">
              <a:avLst/>
            </a:prstGeom>
            <a:noFill/>
            <a:ln w="9525">
              <a:noFill/>
              <a:miter lim="800000"/>
              <a:headEnd/>
              <a:tailEnd/>
            </a:ln>
            <a:effectLst/>
          </p:spPr>
          <p:txBody>
            <a:bodyPr>
              <a:spAutoFit/>
            </a:bodyPr>
            <a:lstStyle/>
            <a:p>
              <a:pPr algn="l" eaLnBrk="0" hangingPunct="0"/>
              <a:r>
                <a:rPr kumimoji="1" lang="en-US" altLang="zh-CN" sz="2800" b="1" dirty="0">
                  <a:latin typeface="华文新魏" pitchFamily="2" charset="-122"/>
                  <a:ea typeface="华文新魏" pitchFamily="2" charset="-122"/>
                </a:rPr>
                <a:t>      </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历史上没有哪一个国家像中国这样，给日本人以如此巨大的影响。从汉字到围棋，从</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论语</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到</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法华经</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，日本人几乎一成不变地从中国学去了这些文化精髓。</a:t>
              </a:r>
            </a:p>
            <a:p>
              <a:pPr algn="l" eaLnBrk="0" hangingPunct="0"/>
              <a:r>
                <a:rPr kumimoji="1" lang="zh-CN" altLang="en-US" sz="2400" b="1" dirty="0">
                  <a:latin typeface="华文新魏" pitchFamily="2" charset="-122"/>
                  <a:ea typeface="华文新魏" pitchFamily="2" charset="-122"/>
                </a:rPr>
                <a:t>        历史上也没有哪一个国家像日本这样，给中国人如此巨大的伤害。自甲午战争始，哪一次针对中国的战争，都少不了日本；哪一个帝国主义杀人，都不像日本人那样在南京屠城。”</a:t>
              </a:r>
            </a:p>
            <a:p>
              <a:pPr algn="l" eaLnBrk="0" hangingPunct="0"/>
              <a:r>
                <a:rPr kumimoji="1" lang="en-US" altLang="zh-CN" sz="2000" b="1" dirty="0" smtClean="0">
                  <a:latin typeface="华文新魏" pitchFamily="2" charset="-122"/>
                  <a:ea typeface="华文新魏" pitchFamily="2" charset="-122"/>
                </a:rPr>
                <a:t>                                          ----</a:t>
              </a:r>
              <a:r>
                <a:rPr kumimoji="1" lang="zh-CN" altLang="en-US" sz="2000" b="1" dirty="0" smtClean="0">
                  <a:latin typeface="华文新魏" pitchFamily="2" charset="-122"/>
                  <a:ea typeface="华文新魏" pitchFamily="2" charset="-122"/>
                </a:rPr>
                <a:t>金一南</a:t>
              </a:r>
              <a:r>
                <a:rPr kumimoji="1" lang="zh-CN" altLang="en-US" sz="2000" b="1" dirty="0">
                  <a:latin typeface="华文新魏" pitchFamily="2" charset="-122"/>
                  <a:ea typeface="华文新魏" pitchFamily="2" charset="-122"/>
                </a:rPr>
                <a:t>（国防大学教授， </a:t>
              </a:r>
              <a:r>
                <a:rPr kumimoji="1" lang="en-US" altLang="zh-CN" sz="2000" b="1" dirty="0">
                  <a:latin typeface="华文新魏" pitchFamily="2" charset="-122"/>
                  <a:ea typeface="华文新魏" pitchFamily="2" charset="-122"/>
                </a:rPr>
                <a:t>1952--</a:t>
              </a:r>
              <a:r>
                <a:rPr kumimoji="1" lang="zh-CN" altLang="en-US" sz="2000" b="1" dirty="0">
                  <a:latin typeface="华文新魏" pitchFamily="2" charset="-122"/>
                  <a:ea typeface="华文新魏" pitchFamily="2" charset="-12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7" name="Rectangle 5"/>
          <p:cNvSpPr>
            <a:spLocks noGrp="1" noChangeArrowheads="1"/>
          </p:cNvSpPr>
          <p:nvPr>
            <p:ph type="title"/>
          </p:nvPr>
        </p:nvSpPr>
        <p:spPr>
          <a:xfrm>
            <a:off x="467544" y="260648"/>
            <a:ext cx="5688632" cy="1206500"/>
          </a:xfrm>
          <a:solidFill>
            <a:srgbClr val="FFFFFF"/>
          </a:solidFill>
          <a:ln/>
        </p:spPr>
        <p:txBody>
          <a:bodyPr/>
          <a:lstStyle/>
          <a:p>
            <a:r>
              <a:rPr lang="en-US" altLang="en-US" b="1" dirty="0"/>
              <a:t>②</a:t>
            </a:r>
            <a:r>
              <a:rPr lang="zh-CN" altLang="en-US" b="1" dirty="0"/>
              <a:t>日军</a:t>
            </a:r>
            <a:r>
              <a:rPr lang="zh-CN" altLang="en-US" sz="4300" b="1" dirty="0"/>
              <a:t>调整侵华政策</a:t>
            </a:r>
          </a:p>
        </p:txBody>
      </p:sp>
      <p:sp>
        <p:nvSpPr>
          <p:cNvPr id="1006595" name="Rectangle 3"/>
          <p:cNvSpPr>
            <a:spLocks noGrp="1" noChangeArrowheads="1"/>
          </p:cNvSpPr>
          <p:nvPr>
            <p:ph sz="quarter" idx="1"/>
          </p:nvPr>
        </p:nvSpPr>
        <p:spPr>
          <a:xfrm>
            <a:off x="467544" y="1844824"/>
            <a:ext cx="5616624" cy="3744415"/>
          </a:xfrm>
        </p:spPr>
        <p:txBody>
          <a:bodyPr>
            <a:normAutofit/>
          </a:bodyPr>
          <a:lstStyle/>
          <a:p>
            <a:pPr>
              <a:lnSpc>
                <a:spcPct val="90000"/>
              </a:lnSpc>
            </a:pPr>
            <a:r>
              <a:rPr lang="en-US" altLang="zh-CN" sz="3200" b="1" dirty="0">
                <a:latin typeface="+mn-ea"/>
              </a:rPr>
              <a:t>1938</a:t>
            </a:r>
            <a:r>
              <a:rPr lang="zh-CN" altLang="en-US" sz="3200" b="1" dirty="0">
                <a:latin typeface="+mn-ea"/>
              </a:rPr>
              <a:t>年 </a:t>
            </a:r>
            <a:r>
              <a:rPr lang="en-US" altLang="zh-CN" sz="3200" b="1" dirty="0">
                <a:latin typeface="+mn-ea"/>
              </a:rPr>
              <a:t>10 </a:t>
            </a:r>
            <a:r>
              <a:rPr lang="zh-CN" altLang="en-US" sz="3200" b="1" dirty="0">
                <a:latin typeface="+mn-ea"/>
              </a:rPr>
              <a:t>月，日军开始实施“以华制华”和“以战养战”策略。</a:t>
            </a:r>
          </a:p>
          <a:p>
            <a:pPr lvl="1">
              <a:lnSpc>
                <a:spcPct val="90000"/>
              </a:lnSpc>
            </a:pPr>
            <a:r>
              <a:rPr lang="zh-CN" altLang="en-US" b="1" dirty="0">
                <a:latin typeface="+mn-ea"/>
              </a:rPr>
              <a:t>对于国民党政府</a:t>
            </a:r>
            <a:r>
              <a:rPr lang="zh-CN" altLang="en-US" b="1" dirty="0">
                <a:solidFill>
                  <a:schemeClr val="tx2"/>
                </a:solidFill>
                <a:latin typeface="+mn-ea"/>
              </a:rPr>
              <a:t>政治诱降为主、军事打击为辅；</a:t>
            </a:r>
          </a:p>
          <a:p>
            <a:pPr lvl="1">
              <a:lnSpc>
                <a:spcPct val="90000"/>
              </a:lnSpc>
            </a:pPr>
            <a:r>
              <a:rPr lang="zh-CN" altLang="en-US" b="1" dirty="0">
                <a:latin typeface="+mn-ea"/>
              </a:rPr>
              <a:t>对于日本占领区</a:t>
            </a:r>
            <a:r>
              <a:rPr lang="zh-CN" altLang="en-US" b="1" dirty="0">
                <a:solidFill>
                  <a:schemeClr val="tx2"/>
                </a:solidFill>
                <a:latin typeface="+mn-ea"/>
              </a:rPr>
              <a:t>加紧扶植傀儡政权，建立和发展汉奸组织；</a:t>
            </a:r>
          </a:p>
          <a:p>
            <a:pPr lvl="1">
              <a:lnSpc>
                <a:spcPct val="90000"/>
              </a:lnSpc>
            </a:pPr>
            <a:r>
              <a:rPr lang="zh-CN" altLang="en-US" b="1" dirty="0">
                <a:latin typeface="+mn-ea"/>
              </a:rPr>
              <a:t>对于敌后根据地</a:t>
            </a:r>
            <a:r>
              <a:rPr lang="zh-CN" altLang="en-US" b="1" dirty="0">
                <a:solidFill>
                  <a:schemeClr val="tx2"/>
                </a:solidFill>
                <a:latin typeface="+mn-ea"/>
              </a:rPr>
              <a:t>进行“扫荡”。</a:t>
            </a:r>
          </a:p>
        </p:txBody>
      </p:sp>
      <p:pic>
        <p:nvPicPr>
          <p:cNvPr id="70658" name="Picture 2" descr="http://inews.gtimg.com/newsapp_match/0/34998701/0"/>
          <p:cNvPicPr>
            <a:picLocks noChangeAspect="1" noChangeArrowheads="1"/>
          </p:cNvPicPr>
          <p:nvPr/>
        </p:nvPicPr>
        <p:blipFill>
          <a:blip r:embed="rId2" cstate="print"/>
          <a:srcRect/>
          <a:stretch>
            <a:fillRect/>
          </a:stretch>
        </p:blipFill>
        <p:spPr bwMode="auto">
          <a:xfrm>
            <a:off x="6372200" y="620688"/>
            <a:ext cx="2281436" cy="3034311"/>
          </a:xfrm>
          <a:prstGeom prst="rect">
            <a:avLst/>
          </a:prstGeom>
          <a:noFill/>
        </p:spPr>
      </p:pic>
      <p:sp>
        <p:nvSpPr>
          <p:cNvPr id="5" name="矩形 4"/>
          <p:cNvSpPr/>
          <p:nvPr/>
        </p:nvSpPr>
        <p:spPr>
          <a:xfrm>
            <a:off x="6228184" y="3861048"/>
            <a:ext cx="2699792" cy="1754326"/>
          </a:xfrm>
          <a:prstGeom prst="rect">
            <a:avLst/>
          </a:prstGeom>
        </p:spPr>
        <p:txBody>
          <a:bodyPr wrap="square">
            <a:spAutoFit/>
          </a:bodyPr>
          <a:lstStyle/>
          <a:p>
            <a:r>
              <a:rPr lang="en-US" altLang="zh-CN" b="1" dirty="0" smtClean="0">
                <a:latin typeface="+mn-ea"/>
              </a:rPr>
              <a:t>1942</a:t>
            </a:r>
            <a:r>
              <a:rPr lang="zh-CN" altLang="en-US" b="1" dirty="0" smtClean="0">
                <a:latin typeface="+mn-ea"/>
              </a:rPr>
              <a:t>年</a:t>
            </a:r>
            <a:r>
              <a:rPr lang="en-US" altLang="zh-CN" b="1" dirty="0" smtClean="0">
                <a:latin typeface="+mn-ea"/>
              </a:rPr>
              <a:t>5</a:t>
            </a:r>
            <a:r>
              <a:rPr lang="zh-CN" altLang="en-US" b="1" dirty="0" smtClean="0">
                <a:latin typeface="+mn-ea"/>
              </a:rPr>
              <a:t>月，日军对</a:t>
            </a:r>
            <a:r>
              <a:rPr lang="zh-CN" altLang="en-US" b="1" dirty="0" smtClean="0">
                <a:solidFill>
                  <a:srgbClr val="FF0000"/>
                </a:solidFill>
                <a:latin typeface="+mn-ea"/>
              </a:rPr>
              <a:t>太行抗日根据地</a:t>
            </a:r>
            <a:r>
              <a:rPr lang="zh-CN" altLang="en-US" b="1" dirty="0" smtClean="0">
                <a:latin typeface="+mn-ea"/>
              </a:rPr>
              <a:t>发动</a:t>
            </a:r>
            <a:r>
              <a:rPr lang="en-US" altLang="zh-CN" b="1" dirty="0" smtClean="0">
                <a:latin typeface="+mn-ea"/>
              </a:rPr>
              <a:t>"</a:t>
            </a:r>
            <a:r>
              <a:rPr lang="zh-CN" altLang="en-US" b="1" dirty="0" smtClean="0">
                <a:latin typeface="+mn-ea"/>
              </a:rPr>
              <a:t>大扫荡</a:t>
            </a:r>
            <a:r>
              <a:rPr lang="en-US" altLang="zh-CN" b="1" dirty="0" smtClean="0">
                <a:latin typeface="+mn-ea"/>
              </a:rPr>
              <a:t>"</a:t>
            </a:r>
            <a:r>
              <a:rPr lang="zh-CN" altLang="en-US" b="1" dirty="0" smtClean="0">
                <a:latin typeface="+mn-ea"/>
              </a:rPr>
              <a:t>，左权在指挥部队掩护中共中央北方局和八路军总部等机关突围转移时，不幸壮烈殉国，年仅</a:t>
            </a:r>
            <a:r>
              <a:rPr lang="en-US" altLang="zh-CN" b="1" dirty="0" smtClean="0">
                <a:latin typeface="+mn-ea"/>
              </a:rPr>
              <a:t>37</a:t>
            </a:r>
            <a:r>
              <a:rPr lang="zh-CN" altLang="en-US" b="1" dirty="0" smtClean="0">
                <a:latin typeface="+mn-ea"/>
              </a:rPr>
              <a:t>岁。</a:t>
            </a:r>
            <a:endParaRPr lang="zh-CN" altLang="en-US" b="1" dirty="0">
              <a:latin typeface="+mn-ea"/>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251520" y="274638"/>
            <a:ext cx="8682168" cy="1143000"/>
          </a:xfrm>
        </p:spPr>
        <p:txBody>
          <a:bodyPr>
            <a:noAutofit/>
          </a:bodyPr>
          <a:lstStyle/>
          <a:p>
            <a:r>
              <a:rPr lang="en-US" altLang="zh-CN" sz="4000" b="1" dirty="0"/>
              <a:t>③</a:t>
            </a:r>
            <a:r>
              <a:rPr lang="zh-CN" altLang="en-US" sz="4000" b="1" dirty="0"/>
              <a:t>日军在中国的最后一次大规模进攻</a:t>
            </a:r>
          </a:p>
        </p:txBody>
      </p:sp>
      <p:sp>
        <p:nvSpPr>
          <p:cNvPr id="1007619" name="Rectangle 3"/>
          <p:cNvSpPr>
            <a:spLocks noGrp="1" noChangeArrowheads="1"/>
          </p:cNvSpPr>
          <p:nvPr>
            <p:ph sz="quarter" idx="1"/>
          </p:nvPr>
        </p:nvSpPr>
        <p:spPr>
          <a:xfrm>
            <a:off x="539552" y="2564904"/>
            <a:ext cx="2232248" cy="3240360"/>
          </a:xfrm>
        </p:spPr>
        <p:txBody>
          <a:bodyPr/>
          <a:lstStyle/>
          <a:p>
            <a:r>
              <a:rPr lang="en-US" altLang="zh-CN" b="1" dirty="0"/>
              <a:t>1944</a:t>
            </a:r>
            <a:r>
              <a:rPr lang="zh-CN" altLang="en-US" b="1" dirty="0"/>
              <a:t>年</a:t>
            </a:r>
            <a:r>
              <a:rPr lang="en-US" altLang="zh-CN" b="1" dirty="0"/>
              <a:t>4</a:t>
            </a:r>
            <a:r>
              <a:rPr lang="zh-CN" altLang="en-US" b="1" dirty="0"/>
              <a:t>月至</a:t>
            </a:r>
            <a:r>
              <a:rPr lang="en-US" altLang="zh-CN" b="1" dirty="0"/>
              <a:t>1945</a:t>
            </a:r>
            <a:r>
              <a:rPr lang="zh-CN" altLang="en-US" b="1" dirty="0"/>
              <a:t>年</a:t>
            </a:r>
            <a:r>
              <a:rPr lang="en-US" altLang="zh-CN" b="1" dirty="0"/>
              <a:t>1</a:t>
            </a:r>
            <a:r>
              <a:rPr lang="zh-CN" altLang="en-US" b="1" dirty="0"/>
              <a:t>月，日本发动打通中国大陆交通线的豫湘桂战役。</a:t>
            </a:r>
          </a:p>
        </p:txBody>
      </p:sp>
      <p:grpSp>
        <p:nvGrpSpPr>
          <p:cNvPr id="2" name="Group 4"/>
          <p:cNvGrpSpPr>
            <a:grpSpLocks/>
          </p:cNvGrpSpPr>
          <p:nvPr/>
        </p:nvGrpSpPr>
        <p:grpSpPr bwMode="auto">
          <a:xfrm>
            <a:off x="3059832" y="1916832"/>
            <a:ext cx="5761211" cy="4031754"/>
            <a:chOff x="144" y="480"/>
            <a:chExt cx="2496" cy="3672"/>
          </a:xfrm>
        </p:grpSpPr>
        <p:pic>
          <p:nvPicPr>
            <p:cNvPr id="1007621" name="Picture 5" descr="yuxgzy2"/>
            <p:cNvPicPr>
              <a:picLocks noChangeAspect="1" noChangeArrowheads="1"/>
            </p:cNvPicPr>
            <p:nvPr/>
          </p:nvPicPr>
          <p:blipFill>
            <a:blip r:embed="rId2" cstate="print">
              <a:lum bright="-36000" contrast="54000"/>
            </a:blip>
            <a:srcRect/>
            <a:stretch>
              <a:fillRect/>
            </a:stretch>
          </p:blipFill>
          <p:spPr bwMode="auto">
            <a:xfrm>
              <a:off x="144" y="480"/>
              <a:ext cx="2496" cy="3672"/>
            </a:xfrm>
            <a:prstGeom prst="rect">
              <a:avLst/>
            </a:prstGeom>
            <a:noFill/>
            <a:ln w="9525">
              <a:noFill/>
              <a:miter lim="800000"/>
              <a:headEnd/>
              <a:tailEnd/>
            </a:ln>
          </p:spPr>
        </p:pic>
        <p:sp>
          <p:nvSpPr>
            <p:cNvPr id="1007622" name="Line 6"/>
            <p:cNvSpPr>
              <a:spLocks noChangeShapeType="1"/>
            </p:cNvSpPr>
            <p:nvPr/>
          </p:nvSpPr>
          <p:spPr bwMode="auto">
            <a:xfrm flipH="1">
              <a:off x="1920" y="528"/>
              <a:ext cx="48" cy="144"/>
            </a:xfrm>
            <a:prstGeom prst="line">
              <a:avLst/>
            </a:prstGeom>
            <a:noFill/>
            <a:ln w="57150">
              <a:solidFill>
                <a:srgbClr val="FF7C80"/>
              </a:solidFill>
              <a:round/>
              <a:headEnd/>
              <a:tailEnd/>
            </a:ln>
            <a:effectLst/>
          </p:spPr>
          <p:txBody>
            <a:bodyPr/>
            <a:lstStyle/>
            <a:p>
              <a:endParaRPr lang="zh-CN" altLang="en-US"/>
            </a:p>
          </p:txBody>
        </p:sp>
        <p:sp>
          <p:nvSpPr>
            <p:cNvPr id="1007623" name="Line 7"/>
            <p:cNvSpPr>
              <a:spLocks noChangeShapeType="1"/>
            </p:cNvSpPr>
            <p:nvPr/>
          </p:nvSpPr>
          <p:spPr bwMode="auto">
            <a:xfrm>
              <a:off x="1920" y="672"/>
              <a:ext cx="144" cy="336"/>
            </a:xfrm>
            <a:prstGeom prst="line">
              <a:avLst/>
            </a:prstGeom>
            <a:noFill/>
            <a:ln w="57150">
              <a:solidFill>
                <a:srgbClr val="FF7C80"/>
              </a:solidFill>
              <a:round/>
              <a:headEnd/>
              <a:tailEnd/>
            </a:ln>
            <a:effectLst/>
          </p:spPr>
          <p:txBody>
            <a:bodyPr/>
            <a:lstStyle/>
            <a:p>
              <a:endParaRPr lang="zh-CN" altLang="en-US"/>
            </a:p>
          </p:txBody>
        </p:sp>
        <p:sp>
          <p:nvSpPr>
            <p:cNvPr id="1007624" name="Line 8"/>
            <p:cNvSpPr>
              <a:spLocks noChangeShapeType="1"/>
            </p:cNvSpPr>
            <p:nvPr/>
          </p:nvSpPr>
          <p:spPr bwMode="auto">
            <a:xfrm flipH="1">
              <a:off x="2016" y="1008"/>
              <a:ext cx="48" cy="672"/>
            </a:xfrm>
            <a:prstGeom prst="line">
              <a:avLst/>
            </a:prstGeom>
            <a:noFill/>
            <a:ln w="57150">
              <a:solidFill>
                <a:srgbClr val="FF7C80"/>
              </a:solidFill>
              <a:round/>
              <a:headEnd/>
              <a:tailEnd/>
            </a:ln>
            <a:effectLst/>
          </p:spPr>
          <p:txBody>
            <a:bodyPr/>
            <a:lstStyle/>
            <a:p>
              <a:endParaRPr lang="zh-CN" altLang="en-US"/>
            </a:p>
          </p:txBody>
        </p:sp>
        <p:sp>
          <p:nvSpPr>
            <p:cNvPr id="1007625" name="Line 9"/>
            <p:cNvSpPr>
              <a:spLocks noChangeShapeType="1"/>
            </p:cNvSpPr>
            <p:nvPr/>
          </p:nvSpPr>
          <p:spPr bwMode="auto">
            <a:xfrm>
              <a:off x="2016" y="1632"/>
              <a:ext cx="96" cy="288"/>
            </a:xfrm>
            <a:prstGeom prst="line">
              <a:avLst/>
            </a:prstGeom>
            <a:noFill/>
            <a:ln w="57150">
              <a:solidFill>
                <a:srgbClr val="FF7C80"/>
              </a:solidFill>
              <a:round/>
              <a:headEnd/>
              <a:tailEnd/>
            </a:ln>
            <a:effectLst/>
          </p:spPr>
          <p:txBody>
            <a:bodyPr/>
            <a:lstStyle/>
            <a:p>
              <a:endParaRPr lang="zh-CN" altLang="en-US"/>
            </a:p>
          </p:txBody>
        </p:sp>
        <p:sp>
          <p:nvSpPr>
            <p:cNvPr id="1007626" name="Line 10"/>
            <p:cNvSpPr>
              <a:spLocks noChangeShapeType="1"/>
            </p:cNvSpPr>
            <p:nvPr/>
          </p:nvSpPr>
          <p:spPr bwMode="auto">
            <a:xfrm flipH="1">
              <a:off x="1824" y="1920"/>
              <a:ext cx="288" cy="192"/>
            </a:xfrm>
            <a:prstGeom prst="line">
              <a:avLst/>
            </a:prstGeom>
            <a:noFill/>
            <a:ln w="57150">
              <a:solidFill>
                <a:srgbClr val="FF7C80"/>
              </a:solidFill>
              <a:round/>
              <a:headEnd/>
              <a:tailEnd/>
            </a:ln>
            <a:effectLst/>
          </p:spPr>
          <p:txBody>
            <a:bodyPr/>
            <a:lstStyle/>
            <a:p>
              <a:endParaRPr lang="zh-CN" altLang="en-US"/>
            </a:p>
          </p:txBody>
        </p:sp>
        <p:sp>
          <p:nvSpPr>
            <p:cNvPr id="1007627" name="Line 11"/>
            <p:cNvSpPr>
              <a:spLocks noChangeShapeType="1"/>
            </p:cNvSpPr>
            <p:nvPr/>
          </p:nvSpPr>
          <p:spPr bwMode="auto">
            <a:xfrm flipH="1">
              <a:off x="1728" y="2112"/>
              <a:ext cx="96" cy="528"/>
            </a:xfrm>
            <a:prstGeom prst="line">
              <a:avLst/>
            </a:prstGeom>
            <a:noFill/>
            <a:ln w="57150">
              <a:solidFill>
                <a:srgbClr val="FF7C80"/>
              </a:solidFill>
              <a:round/>
              <a:headEnd/>
              <a:tailEnd/>
            </a:ln>
            <a:effectLst/>
          </p:spPr>
          <p:txBody>
            <a:bodyPr/>
            <a:lstStyle/>
            <a:p>
              <a:endParaRPr lang="zh-CN" altLang="en-US"/>
            </a:p>
          </p:txBody>
        </p:sp>
        <p:sp>
          <p:nvSpPr>
            <p:cNvPr id="1007628" name="Line 12"/>
            <p:cNvSpPr>
              <a:spLocks noChangeShapeType="1"/>
            </p:cNvSpPr>
            <p:nvPr/>
          </p:nvSpPr>
          <p:spPr bwMode="auto">
            <a:xfrm>
              <a:off x="1728" y="2688"/>
              <a:ext cx="144" cy="432"/>
            </a:xfrm>
            <a:prstGeom prst="line">
              <a:avLst/>
            </a:prstGeom>
            <a:noFill/>
            <a:ln w="57150">
              <a:solidFill>
                <a:srgbClr val="FF7C80"/>
              </a:solidFill>
              <a:round/>
              <a:headEnd/>
              <a:tailEnd/>
            </a:ln>
            <a:effectLst/>
          </p:spPr>
          <p:txBody>
            <a:bodyPr/>
            <a:lstStyle/>
            <a:p>
              <a:endParaRPr lang="zh-CN" altLang="en-US"/>
            </a:p>
          </p:txBody>
        </p:sp>
        <p:sp>
          <p:nvSpPr>
            <p:cNvPr id="1007629" name="Line 13"/>
            <p:cNvSpPr>
              <a:spLocks noChangeShapeType="1"/>
            </p:cNvSpPr>
            <p:nvPr/>
          </p:nvSpPr>
          <p:spPr bwMode="auto">
            <a:xfrm>
              <a:off x="1872" y="3120"/>
              <a:ext cx="48" cy="384"/>
            </a:xfrm>
            <a:prstGeom prst="line">
              <a:avLst/>
            </a:prstGeom>
            <a:noFill/>
            <a:ln w="57150">
              <a:solidFill>
                <a:srgbClr val="FF7C80"/>
              </a:solidFill>
              <a:round/>
              <a:headEnd/>
              <a:tailEnd/>
            </a:ln>
            <a:effectLst/>
          </p:spPr>
          <p:txBody>
            <a:bodyPr/>
            <a:lstStyle/>
            <a:p>
              <a:endParaRPr lang="zh-CN" altLang="en-US"/>
            </a:p>
          </p:txBody>
        </p:sp>
        <p:sp>
          <p:nvSpPr>
            <p:cNvPr id="1007630" name="Line 14"/>
            <p:cNvSpPr>
              <a:spLocks noChangeShapeType="1"/>
            </p:cNvSpPr>
            <p:nvPr/>
          </p:nvSpPr>
          <p:spPr bwMode="auto">
            <a:xfrm flipH="1">
              <a:off x="1344" y="2640"/>
              <a:ext cx="384" cy="288"/>
            </a:xfrm>
            <a:prstGeom prst="line">
              <a:avLst/>
            </a:prstGeom>
            <a:noFill/>
            <a:ln w="57150">
              <a:solidFill>
                <a:srgbClr val="FF7C80"/>
              </a:solidFill>
              <a:round/>
              <a:headEnd/>
              <a:tailEnd/>
            </a:ln>
            <a:effectLst/>
          </p:spPr>
          <p:txBody>
            <a:bodyPr/>
            <a:lstStyle/>
            <a:p>
              <a:endParaRPr lang="zh-CN" altLang="en-US"/>
            </a:p>
          </p:txBody>
        </p:sp>
        <p:sp>
          <p:nvSpPr>
            <p:cNvPr id="1007631" name="Line 15"/>
            <p:cNvSpPr>
              <a:spLocks noChangeShapeType="1"/>
            </p:cNvSpPr>
            <p:nvPr/>
          </p:nvSpPr>
          <p:spPr bwMode="auto">
            <a:xfrm flipH="1">
              <a:off x="960" y="2928"/>
              <a:ext cx="384" cy="432"/>
            </a:xfrm>
            <a:prstGeom prst="line">
              <a:avLst/>
            </a:prstGeom>
            <a:noFill/>
            <a:ln w="57150">
              <a:solidFill>
                <a:srgbClr val="FF7C80"/>
              </a:solidFill>
              <a:round/>
              <a:headEnd/>
              <a:tailEnd/>
            </a:ln>
            <a:effec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a:xfrm>
            <a:off x="323528" y="260648"/>
            <a:ext cx="7772400" cy="1143000"/>
          </a:xfrm>
        </p:spPr>
        <p:txBody>
          <a:bodyPr/>
          <a:lstStyle/>
          <a:p>
            <a:r>
              <a:rPr lang="en-US" altLang="zh-CN" b="1" dirty="0"/>
              <a:t>④</a:t>
            </a:r>
            <a:r>
              <a:rPr lang="zh-CN" altLang="en-US" b="1" dirty="0"/>
              <a:t>日本投降</a:t>
            </a:r>
          </a:p>
        </p:txBody>
      </p:sp>
      <p:sp>
        <p:nvSpPr>
          <p:cNvPr id="1008643" name="Rectangle 3"/>
          <p:cNvSpPr>
            <a:spLocks noGrp="1" noChangeArrowheads="1"/>
          </p:cNvSpPr>
          <p:nvPr>
            <p:ph sz="quarter" idx="1"/>
          </p:nvPr>
        </p:nvSpPr>
        <p:spPr>
          <a:xfrm>
            <a:off x="323528" y="1844825"/>
            <a:ext cx="2890838" cy="3312368"/>
          </a:xfrm>
        </p:spPr>
        <p:txBody>
          <a:bodyPr/>
          <a:lstStyle/>
          <a:p>
            <a:r>
              <a:rPr lang="en-US" altLang="zh-CN" b="1" dirty="0"/>
              <a:t>1945</a:t>
            </a:r>
            <a:r>
              <a:rPr lang="zh-CN" altLang="en-US" b="1" dirty="0"/>
              <a:t>年</a:t>
            </a:r>
            <a:r>
              <a:rPr lang="en-US" altLang="zh-CN" b="1" dirty="0"/>
              <a:t>8</a:t>
            </a:r>
            <a:r>
              <a:rPr lang="zh-CN" altLang="en-US" b="1" dirty="0"/>
              <a:t>月</a:t>
            </a:r>
            <a:r>
              <a:rPr lang="en-US" altLang="zh-CN" b="1" dirty="0"/>
              <a:t>15</a:t>
            </a:r>
            <a:r>
              <a:rPr lang="zh-CN" altLang="en-US" b="1" dirty="0"/>
              <a:t>日，日本天皇发表终战诏书。日本侵华战争最终遭到彻底失败。</a:t>
            </a:r>
          </a:p>
        </p:txBody>
      </p:sp>
      <p:pic>
        <p:nvPicPr>
          <p:cNvPr id="1008655" name="Picture 15" descr="u=1260709975,1714069198&amp;fm=0&amp;gp=0"/>
          <p:cNvPicPr>
            <a:picLocks noChangeAspect="1" noChangeArrowheads="1"/>
          </p:cNvPicPr>
          <p:nvPr/>
        </p:nvPicPr>
        <p:blipFill>
          <a:blip r:embed="rId2" cstate="print"/>
          <a:srcRect/>
          <a:stretch>
            <a:fillRect/>
          </a:stretch>
        </p:blipFill>
        <p:spPr bwMode="auto">
          <a:xfrm>
            <a:off x="6084888" y="188913"/>
            <a:ext cx="2768600" cy="3313112"/>
          </a:xfrm>
          <a:prstGeom prst="rect">
            <a:avLst/>
          </a:prstGeom>
          <a:noFill/>
        </p:spPr>
      </p:pic>
      <p:pic>
        <p:nvPicPr>
          <p:cNvPr id="1008657" name="Picture 17" descr="c01_77c1c6e0-f307-48bc-951c-a32c146c78ae_0"/>
          <p:cNvPicPr>
            <a:picLocks noChangeAspect="1" noChangeArrowheads="1"/>
          </p:cNvPicPr>
          <p:nvPr/>
        </p:nvPicPr>
        <p:blipFill>
          <a:blip r:embed="rId3" cstate="print"/>
          <a:srcRect/>
          <a:stretch>
            <a:fillRect/>
          </a:stretch>
        </p:blipFill>
        <p:spPr bwMode="auto">
          <a:xfrm>
            <a:off x="3419872" y="3284984"/>
            <a:ext cx="4562475" cy="3171825"/>
          </a:xfrm>
          <a:prstGeom prst="rect">
            <a:avLst/>
          </a:prstGeom>
          <a:noFill/>
        </p:spPr>
      </p:pic>
      <p:sp>
        <p:nvSpPr>
          <p:cNvPr id="1008658" name="Rectangle 18"/>
          <p:cNvSpPr>
            <a:spLocks noChangeArrowheads="1"/>
          </p:cNvSpPr>
          <p:nvPr/>
        </p:nvSpPr>
        <p:spPr bwMode="auto">
          <a:xfrm>
            <a:off x="2574925"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1008659" name="Rectangle 19"/>
          <p:cNvSpPr>
            <a:spLocks noChangeArrowheads="1"/>
          </p:cNvSpPr>
          <p:nvPr/>
        </p:nvSpPr>
        <p:spPr bwMode="auto">
          <a:xfrm>
            <a:off x="4356100" y="1989138"/>
            <a:ext cx="1655763" cy="576262"/>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1200" b="1" dirty="0">
                <a:latin typeface="Arial" pitchFamily="34" charset="0"/>
                <a:ea typeface="宋体" pitchFamily="2" charset="-122"/>
              </a:rPr>
              <a:t>昭和天皇（本名裕仁 ，</a:t>
            </a:r>
            <a:r>
              <a:rPr lang="en-US" altLang="zh-CN" sz="1200" b="1" dirty="0" smtClean="0">
                <a:latin typeface="Arial" pitchFamily="34" charset="0"/>
                <a:ea typeface="宋体" pitchFamily="2" charset="-122"/>
              </a:rPr>
              <a:t>1901--1989</a:t>
            </a:r>
            <a:r>
              <a:rPr lang="zh-CN" altLang="en-US" sz="1200" b="1" dirty="0">
                <a:latin typeface="Arial" pitchFamily="34" charset="0"/>
                <a:ea typeface="宋体" pitchFamily="2" charset="-122"/>
              </a:rPr>
              <a: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5" name="Text Box 3"/>
          <p:cNvSpPr txBox="1">
            <a:spLocks noChangeArrowheads="1"/>
          </p:cNvSpPr>
          <p:nvPr/>
        </p:nvSpPr>
        <p:spPr bwMode="auto">
          <a:xfrm>
            <a:off x="323528" y="1772816"/>
            <a:ext cx="7128842" cy="608012"/>
          </a:xfrm>
          <a:prstGeom prst="rect">
            <a:avLst/>
          </a:prstGeom>
          <a:solidFill>
            <a:srgbClr val="FFFFFF"/>
          </a:solidFill>
          <a:ln w="28575">
            <a:solidFill>
              <a:srgbClr val="FFFFFF"/>
            </a:solidFill>
            <a:miter lim="800000"/>
            <a:headEnd/>
            <a:tailEnd/>
          </a:ln>
          <a:effectLst/>
        </p:spPr>
        <p:txBody>
          <a:bodyPr wrap="square">
            <a:spAutoFit/>
          </a:bodyPr>
          <a:lstStyle/>
          <a:p>
            <a:pPr algn="l"/>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、日本在其占领区的残暴统治</a:t>
            </a:r>
          </a:p>
        </p:txBody>
      </p:sp>
      <p:sp>
        <p:nvSpPr>
          <p:cNvPr id="801803" name="Text Box 11"/>
          <p:cNvSpPr txBox="1">
            <a:spLocks noChangeArrowheads="1"/>
          </p:cNvSpPr>
          <p:nvPr/>
        </p:nvSpPr>
        <p:spPr bwMode="auto">
          <a:xfrm>
            <a:off x="467544" y="2924944"/>
            <a:ext cx="2735659" cy="2677656"/>
          </a:xfrm>
          <a:prstGeom prst="rect">
            <a:avLst/>
          </a:prstGeom>
          <a:solidFill>
            <a:schemeClr val="bg1"/>
          </a:solidFill>
          <a:ln w="9525">
            <a:noFill/>
            <a:miter lim="800000"/>
            <a:headEnd/>
            <a:tailEnd/>
          </a:ln>
          <a:effectLst/>
        </p:spPr>
        <p:txBody>
          <a:bodyPr wrap="square">
            <a:spAutoFit/>
          </a:bodyPr>
          <a:lstStyle/>
          <a:p>
            <a:pPr algn="l"/>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1895</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马关条约</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签订后，日本就开始了在台湾长达</a:t>
            </a:r>
            <a:r>
              <a:rPr lang="en-US" altLang="zh-CN" sz="2800" b="1" dirty="0">
                <a:latin typeface="华文新魏" pitchFamily="2" charset="-122"/>
                <a:ea typeface="华文新魏" pitchFamily="2" charset="-122"/>
              </a:rPr>
              <a:t>50</a:t>
            </a:r>
            <a:r>
              <a:rPr lang="zh-CN" altLang="en-US" sz="2800" b="1" dirty="0">
                <a:latin typeface="华文新魏" pitchFamily="2" charset="-122"/>
                <a:ea typeface="华文新魏" pitchFamily="2" charset="-122"/>
              </a:rPr>
              <a:t>年的殖民统治。</a:t>
            </a:r>
          </a:p>
        </p:txBody>
      </p:sp>
      <p:sp>
        <p:nvSpPr>
          <p:cNvPr id="801805" name="Text Box 13"/>
          <p:cNvSpPr txBox="1">
            <a:spLocks noChangeArrowheads="1"/>
          </p:cNvSpPr>
          <p:nvPr/>
        </p:nvSpPr>
        <p:spPr bwMode="auto">
          <a:xfrm>
            <a:off x="3924300" y="5776743"/>
            <a:ext cx="4968875" cy="338208"/>
          </a:xfrm>
          <a:prstGeom prst="rect">
            <a:avLst/>
          </a:prstGeom>
          <a:solidFill>
            <a:schemeClr val="bg1"/>
          </a:solidFill>
          <a:ln w="9525">
            <a:noFill/>
            <a:miter lim="800000"/>
            <a:headEnd/>
            <a:tailEnd/>
          </a:ln>
          <a:effectLst/>
        </p:spPr>
        <p:txBody>
          <a:bodyPr>
            <a:spAutoFit/>
          </a:bodyPr>
          <a:lstStyle/>
          <a:p>
            <a:pPr algn="ctr"/>
            <a:endParaRPr lang="zh-CN" altLang="en-US" sz="1600" b="1" dirty="0">
              <a:latin typeface="华文新魏" pitchFamily="2" charset="-122"/>
              <a:ea typeface="华文新魏" pitchFamily="2" charset="-122"/>
            </a:endParaRPr>
          </a:p>
        </p:txBody>
      </p:sp>
      <p:sp>
        <p:nvSpPr>
          <p:cNvPr id="801814" name="Rectangle 22"/>
          <p:cNvSpPr>
            <a:spLocks noChangeArrowheads="1"/>
          </p:cNvSpPr>
          <p:nvPr/>
        </p:nvSpPr>
        <p:spPr bwMode="auto">
          <a:xfrm>
            <a:off x="179512" y="260350"/>
            <a:ext cx="8589838" cy="1139825"/>
          </a:xfrm>
          <a:prstGeom prst="rect">
            <a:avLst/>
          </a:prstGeom>
          <a:noFill/>
          <a:ln w="9525">
            <a:noFill/>
            <a:miter lim="800000"/>
            <a:headEnd/>
            <a:tailEnd/>
          </a:ln>
          <a:effectLst/>
        </p:spPr>
        <p:txBody>
          <a:bodyPr/>
          <a:lstStyle/>
          <a:p>
            <a:pPr algn="l">
              <a:spcBef>
                <a:spcPct val="0"/>
              </a:spcBef>
            </a:pPr>
            <a:r>
              <a:rPr kumimoji="1" lang="zh-CN" altLang="en-US" sz="3800" b="1" dirty="0">
                <a:effectLst>
                  <a:outerShdw blurRad="38100" dist="38100" dir="2700000" algn="tl">
                    <a:srgbClr val="C0C0C0"/>
                  </a:outerShdw>
                </a:effectLst>
                <a:latin typeface="华文新魏" pitchFamily="2" charset="-122"/>
                <a:ea typeface="华文新魏" pitchFamily="2" charset="-122"/>
              </a:rPr>
              <a:t>（二）残暴的殖民统治和中华民族的深重灾难</a:t>
            </a:r>
          </a:p>
        </p:txBody>
      </p:sp>
      <p:grpSp>
        <p:nvGrpSpPr>
          <p:cNvPr id="10" name="组合 9"/>
          <p:cNvGrpSpPr/>
          <p:nvPr/>
        </p:nvGrpSpPr>
        <p:grpSpPr>
          <a:xfrm>
            <a:off x="3347864" y="2492896"/>
            <a:ext cx="5238750" cy="3897724"/>
            <a:chOff x="3347864" y="2492896"/>
            <a:chExt cx="5238750" cy="3897724"/>
          </a:xfrm>
        </p:grpSpPr>
        <p:pic>
          <p:nvPicPr>
            <p:cNvPr id="54274" name="Picture 2" descr="https://timgsa.baidu.com/timg?image&amp;quality=80&amp;size=b9999_10000&amp;sec=1513759022120&amp;di=4ea994aacf86e9a82c94ea877da3c26b&amp;imgtype=0&amp;src=http%3A%2F%2Fi0.sinaimg.cn%2Fhistory%2F2014%2F1028%2FU11647P1488DT20141028104038.jpg"/>
            <p:cNvPicPr>
              <a:picLocks noChangeAspect="1" noChangeArrowheads="1"/>
            </p:cNvPicPr>
            <p:nvPr/>
          </p:nvPicPr>
          <p:blipFill>
            <a:blip r:embed="rId2" cstate="print"/>
            <a:srcRect/>
            <a:stretch>
              <a:fillRect/>
            </a:stretch>
          </p:blipFill>
          <p:spPr bwMode="auto">
            <a:xfrm>
              <a:off x="3347864" y="2492896"/>
              <a:ext cx="5238750" cy="3448051"/>
            </a:xfrm>
            <a:prstGeom prst="rect">
              <a:avLst/>
            </a:prstGeom>
            <a:noFill/>
          </p:spPr>
        </p:pic>
        <p:sp>
          <p:nvSpPr>
            <p:cNvPr id="9" name="矩形 8"/>
            <p:cNvSpPr/>
            <p:nvPr/>
          </p:nvSpPr>
          <p:spPr>
            <a:xfrm>
              <a:off x="4932040" y="6021288"/>
              <a:ext cx="2723823" cy="369332"/>
            </a:xfrm>
            <a:prstGeom prst="rect">
              <a:avLst/>
            </a:prstGeom>
          </p:spPr>
          <p:txBody>
            <a:bodyPr wrap="none">
              <a:spAutoFit/>
            </a:bodyPr>
            <a:lstStyle/>
            <a:p>
              <a:pPr algn="ctr"/>
              <a:r>
                <a:rPr lang="zh-CN" altLang="en-US" b="1" dirty="0" smtClean="0">
                  <a:latin typeface="华文新魏" pitchFamily="2" charset="-122"/>
                  <a:ea typeface="华文新魏" pitchFamily="2" charset="-122"/>
                </a:rPr>
                <a:t>日本在台湾设立的总督府</a:t>
              </a:r>
              <a:endParaRPr lang="zh-CN" altLang="en-US" b="1" dirty="0">
                <a:latin typeface="华文新魏" pitchFamily="2" charset="-122"/>
                <a:ea typeface="华文新魏" pitchFamily="2" charset="-122"/>
              </a:endParaRP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01795"/>
                                        </p:tgtEl>
                                        <p:attrNameLst>
                                          <p:attrName>style.visibility</p:attrName>
                                        </p:attrNameLst>
                                      </p:cBhvr>
                                      <p:to>
                                        <p:strVal val="visible"/>
                                      </p:to>
                                    </p:set>
                                    <p:animEffect transition="in" filter="slide(fromLeft)">
                                      <p:cBhvr>
                                        <p:cTn id="7" dur="500"/>
                                        <p:tgtEl>
                                          <p:spTgt spid="80179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01803"/>
                                        </p:tgtEl>
                                        <p:attrNameLst>
                                          <p:attrName>style.visibility</p:attrName>
                                        </p:attrNameLst>
                                      </p:cBhvr>
                                      <p:to>
                                        <p:strVal val="visible"/>
                                      </p:to>
                                    </p:set>
                                    <p:animEffect transition="in" filter="slide(fromBottom)">
                                      <p:cBhvr>
                                        <p:cTn id="12" dur="500"/>
                                        <p:tgtEl>
                                          <p:spTgt spid="801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5" grpId="0" animBg="1"/>
      <p:bldP spid="8018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395536" y="332656"/>
            <a:ext cx="8146152" cy="1143000"/>
          </a:xfrm>
        </p:spPr>
        <p:txBody>
          <a:bodyPr>
            <a:normAutofit fontScale="90000"/>
          </a:bodyPr>
          <a:lstStyle/>
          <a:p>
            <a:r>
              <a:rPr lang="zh-CN" altLang="en-US" sz="3800" b="1" dirty="0">
                <a:solidFill>
                  <a:schemeClr val="tx1"/>
                </a:solidFill>
                <a:latin typeface="+mj-ea"/>
              </a:rPr>
              <a:t>（</a:t>
            </a:r>
            <a:r>
              <a:rPr lang="en-US" altLang="zh-CN" sz="3800" b="1" dirty="0">
                <a:solidFill>
                  <a:schemeClr val="tx1"/>
                </a:solidFill>
                <a:latin typeface="+mj-ea"/>
              </a:rPr>
              <a:t>2</a:t>
            </a:r>
            <a:r>
              <a:rPr lang="zh-CN" altLang="en-US" sz="3800" b="1" dirty="0">
                <a:solidFill>
                  <a:schemeClr val="tx1"/>
                </a:solidFill>
                <a:latin typeface="+mj-ea"/>
              </a:rPr>
              <a:t>）</a:t>
            </a:r>
            <a:r>
              <a:rPr lang="en-US" altLang="zh-CN" sz="3800" b="1" dirty="0">
                <a:solidFill>
                  <a:schemeClr val="tx1"/>
                </a:solidFill>
                <a:latin typeface="+mj-ea"/>
              </a:rPr>
              <a:t>1931</a:t>
            </a:r>
            <a:r>
              <a:rPr lang="zh-CN" altLang="en-US" sz="3800" b="1" dirty="0">
                <a:solidFill>
                  <a:schemeClr val="tx1"/>
                </a:solidFill>
                <a:latin typeface="+mj-ea"/>
              </a:rPr>
              <a:t>年日军占领中国东北后</a:t>
            </a:r>
            <a:r>
              <a:rPr lang="en-US" altLang="zh-CN" sz="3800" b="1" dirty="0">
                <a:solidFill>
                  <a:schemeClr val="tx1"/>
                </a:solidFill>
                <a:latin typeface="+mj-ea"/>
              </a:rPr>
              <a:t>,</a:t>
            </a:r>
            <a:r>
              <a:rPr lang="zh-CN" altLang="en-US" sz="3800" b="1" dirty="0">
                <a:solidFill>
                  <a:schemeClr val="tx1"/>
                </a:solidFill>
                <a:latin typeface="+mj-ea"/>
              </a:rPr>
              <a:t>开始了对东北长达</a:t>
            </a:r>
            <a:r>
              <a:rPr lang="en-US" altLang="zh-CN" sz="3800" b="1" dirty="0">
                <a:solidFill>
                  <a:schemeClr val="tx1"/>
                </a:solidFill>
                <a:latin typeface="+mj-ea"/>
              </a:rPr>
              <a:t>14</a:t>
            </a:r>
            <a:r>
              <a:rPr lang="zh-CN" altLang="en-US" sz="3800" b="1" dirty="0">
                <a:solidFill>
                  <a:schemeClr val="tx1"/>
                </a:solidFill>
                <a:latin typeface="+mj-ea"/>
              </a:rPr>
              <a:t>年的殖民统治。</a:t>
            </a:r>
          </a:p>
        </p:txBody>
      </p:sp>
      <p:sp>
        <p:nvSpPr>
          <p:cNvPr id="1086467" name="Rectangle 3"/>
          <p:cNvSpPr>
            <a:spLocks noGrp="1" noChangeArrowheads="1"/>
          </p:cNvSpPr>
          <p:nvPr>
            <p:ph sz="quarter" idx="1"/>
          </p:nvPr>
        </p:nvSpPr>
        <p:spPr>
          <a:xfrm>
            <a:off x="395536" y="1988840"/>
            <a:ext cx="2448272" cy="3744416"/>
          </a:xfrm>
        </p:spPr>
        <p:txBody>
          <a:bodyPr>
            <a:normAutofit/>
          </a:bodyPr>
          <a:lstStyle/>
          <a:p>
            <a:pPr>
              <a:lnSpc>
                <a:spcPct val="80000"/>
              </a:lnSpc>
            </a:pPr>
            <a:r>
              <a:rPr lang="en-US" altLang="zh-CN" sz="2400" b="1" dirty="0">
                <a:latin typeface="华文新魏" pitchFamily="2" charset="-122"/>
                <a:ea typeface="华文新魏" pitchFamily="2" charset="-122"/>
              </a:rPr>
              <a:t>1932</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日，在日本扶持下伪“满洲国”成立，年号大同，改长春为“新京”。清朝末代皇帝爱新觉罗 溥仪为政府执政，郑孝胥为首任国务总理。</a:t>
            </a:r>
            <a:r>
              <a:rPr lang="zh-CN" altLang="en-US" sz="2400" dirty="0">
                <a:latin typeface="华文新魏" pitchFamily="2" charset="-122"/>
                <a:ea typeface="华文新魏" pitchFamily="2" charset="-122"/>
              </a:rPr>
              <a:t> </a:t>
            </a:r>
          </a:p>
        </p:txBody>
      </p:sp>
      <p:pic>
        <p:nvPicPr>
          <p:cNvPr id="1086472" name="Picture 8" descr="1089085294770"/>
          <p:cNvPicPr>
            <a:picLocks noChangeAspect="1" noChangeArrowheads="1"/>
          </p:cNvPicPr>
          <p:nvPr/>
        </p:nvPicPr>
        <p:blipFill>
          <a:blip r:embed="rId2" cstate="print"/>
          <a:srcRect/>
          <a:stretch>
            <a:fillRect/>
          </a:stretch>
        </p:blipFill>
        <p:spPr bwMode="auto">
          <a:xfrm>
            <a:off x="2627784" y="2780928"/>
            <a:ext cx="4176464" cy="3272954"/>
          </a:xfrm>
          <a:prstGeom prst="rect">
            <a:avLst/>
          </a:prstGeom>
          <a:noFill/>
        </p:spPr>
      </p:pic>
      <p:pic>
        <p:nvPicPr>
          <p:cNvPr id="1086474" name="Picture 10" descr="u=3532025592,3728855153&amp;fm=23&amp;gp=0"/>
          <p:cNvPicPr>
            <a:picLocks noChangeAspect="1" noChangeArrowheads="1"/>
          </p:cNvPicPr>
          <p:nvPr/>
        </p:nvPicPr>
        <p:blipFill>
          <a:blip r:embed="rId3" cstate="print"/>
          <a:srcRect/>
          <a:stretch>
            <a:fillRect/>
          </a:stretch>
        </p:blipFill>
        <p:spPr bwMode="auto">
          <a:xfrm>
            <a:off x="6948264" y="1412776"/>
            <a:ext cx="2038350" cy="2498725"/>
          </a:xfrm>
          <a:prstGeom prst="rect">
            <a:avLst/>
          </a:prstGeom>
          <a:noFill/>
        </p:spPr>
      </p:pic>
      <p:sp>
        <p:nvSpPr>
          <p:cNvPr id="1086477" name="Rectangle 13"/>
          <p:cNvSpPr>
            <a:spLocks noChangeArrowheads="1"/>
          </p:cNvSpPr>
          <p:nvPr/>
        </p:nvSpPr>
        <p:spPr bwMode="auto">
          <a:xfrm>
            <a:off x="6876256" y="4077072"/>
            <a:ext cx="2160240" cy="288032"/>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pPr>
            <a:r>
              <a:rPr lang="zh-CN" altLang="en-US" sz="1200" b="1" dirty="0">
                <a:latin typeface="Arial" pitchFamily="34" charset="0"/>
                <a:ea typeface="宋体" pitchFamily="2" charset="-122"/>
              </a:rPr>
              <a:t>爱新觉罗</a:t>
            </a:r>
            <a:r>
              <a:rPr lang="en-US" altLang="zh-CN" sz="1200" b="1" dirty="0">
                <a:latin typeface="Arial" pitchFamily="34" charset="0"/>
                <a:ea typeface="宋体" pitchFamily="2" charset="-122"/>
              </a:rPr>
              <a:t>·</a:t>
            </a:r>
            <a:r>
              <a:rPr lang="zh-CN" altLang="en-US" sz="1200" b="1" dirty="0">
                <a:latin typeface="Arial" pitchFamily="34" charset="0"/>
                <a:ea typeface="宋体" pitchFamily="2" charset="-122"/>
              </a:rPr>
              <a:t>溥仪（</a:t>
            </a:r>
            <a:r>
              <a:rPr lang="en-US" altLang="zh-CN" sz="1200" b="1" dirty="0">
                <a:latin typeface="Arial" pitchFamily="34" charset="0"/>
                <a:ea typeface="宋体" pitchFamily="2" charset="-122"/>
              </a:rPr>
              <a:t>1906--1967</a:t>
            </a:r>
            <a:r>
              <a:rPr lang="zh-CN" altLang="en-US" sz="1200" b="1" dirty="0">
                <a:latin typeface="Arial" pitchFamily="34" charset="0"/>
                <a:ea typeface="宋体" pitchFamily="2" charset="-122"/>
              </a:rPr>
              <a:t>）</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1" name="Rectangle 5"/>
          <p:cNvSpPr>
            <a:spLocks noChangeArrowheads="1"/>
          </p:cNvSpPr>
          <p:nvPr/>
        </p:nvSpPr>
        <p:spPr bwMode="auto">
          <a:xfrm>
            <a:off x="2616200" y="509588"/>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spAutoFit/>
          </a:bodyPr>
          <a:lstStyle/>
          <a:p>
            <a:pPr algn="l"/>
            <a:endParaRPr kumimoji="1" lang="zh-CN" altLang="zh-CN"/>
          </a:p>
        </p:txBody>
      </p:sp>
      <p:sp>
        <p:nvSpPr>
          <p:cNvPr id="536585" name="Rectangle 9"/>
          <p:cNvSpPr>
            <a:spLocks noChangeArrowheads="1"/>
          </p:cNvSpPr>
          <p:nvPr/>
        </p:nvSpPr>
        <p:spPr bwMode="auto">
          <a:xfrm>
            <a:off x="467544" y="2636912"/>
            <a:ext cx="5400600" cy="3312368"/>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3200" b="1" dirty="0">
                <a:latin typeface="华文新魏" pitchFamily="2" charset="-122"/>
                <a:ea typeface="华文新魏" pitchFamily="2" charset="-122"/>
              </a:rPr>
              <a:t>1938</a:t>
            </a:r>
            <a:r>
              <a:rPr lang="zh-CN" altLang="en-US" sz="3200" b="1" dirty="0">
                <a:latin typeface="华文新魏" pitchFamily="2" charset="-122"/>
                <a:ea typeface="华文新魏" pitchFamily="2" charset="-122"/>
              </a:rPr>
              <a:t>年</a:t>
            </a:r>
            <a:r>
              <a:rPr lang="en-US" altLang="zh-CN" sz="3200" b="1" dirty="0">
                <a:latin typeface="华文新魏" pitchFamily="2" charset="-122"/>
                <a:ea typeface="华文新魏" pitchFamily="2" charset="-122"/>
              </a:rPr>
              <a:t>12</a:t>
            </a:r>
            <a:r>
              <a:rPr lang="zh-CN" altLang="en-US" sz="3200" b="1" dirty="0">
                <a:latin typeface="华文新魏" pitchFamily="2" charset="-122"/>
                <a:ea typeface="华文新魏" pitchFamily="2" charset="-122"/>
              </a:rPr>
              <a:t>月，中国国民党副总裁汪精卫投降日本。</a:t>
            </a:r>
          </a:p>
          <a:p>
            <a:pPr marL="342900" indent="-342900" algn="l">
              <a:spcBef>
                <a:spcPct val="20000"/>
              </a:spcBef>
              <a:buClr>
                <a:schemeClr val="accent1"/>
              </a:buClr>
              <a:buSzPct val="65000"/>
              <a:buFont typeface="Wingdings" pitchFamily="2" charset="2"/>
              <a:buChar char="n"/>
            </a:pPr>
            <a:r>
              <a:rPr lang="en-US" altLang="zh-CN" sz="3200" b="1" dirty="0">
                <a:latin typeface="华文新魏" pitchFamily="2" charset="-122"/>
                <a:ea typeface="华文新魏" pitchFamily="2" charset="-122"/>
              </a:rPr>
              <a:t>1940</a:t>
            </a:r>
            <a:r>
              <a:rPr lang="zh-CN" altLang="en-US" sz="3200" b="1" dirty="0">
                <a:latin typeface="华文新魏" pitchFamily="2" charset="-122"/>
                <a:ea typeface="华文新魏" pitchFamily="2" charset="-122"/>
              </a:rPr>
              <a:t>年</a:t>
            </a:r>
            <a:r>
              <a:rPr lang="en-US" altLang="zh-CN" sz="3200" b="1" dirty="0">
                <a:latin typeface="华文新魏" pitchFamily="2" charset="-122"/>
                <a:ea typeface="华文新魏" pitchFamily="2" charset="-122"/>
              </a:rPr>
              <a:t>3</a:t>
            </a:r>
            <a:r>
              <a:rPr lang="zh-CN" altLang="en-US" sz="3200" b="1" dirty="0">
                <a:latin typeface="华文新魏" pitchFamily="2" charset="-122"/>
                <a:ea typeface="华文新魏" pitchFamily="2" charset="-122"/>
              </a:rPr>
              <a:t>月，汪精卫伪国民政府在</a:t>
            </a:r>
            <a:r>
              <a:rPr lang="zh-CN" altLang="en-US" sz="3200" b="1" dirty="0">
                <a:solidFill>
                  <a:schemeClr val="tx2"/>
                </a:solidFill>
                <a:latin typeface="华文新魏" pitchFamily="2" charset="-122"/>
                <a:ea typeface="华文新魏" pitchFamily="2" charset="-122"/>
              </a:rPr>
              <a:t>南京</a:t>
            </a:r>
            <a:r>
              <a:rPr lang="zh-CN" altLang="en-US" sz="3200" b="1" dirty="0">
                <a:latin typeface="华文新魏" pitchFamily="2" charset="-122"/>
                <a:ea typeface="华文新魏" pitchFamily="2" charset="-122"/>
              </a:rPr>
              <a:t>正式成立，汪任“行政院长”兼“国府主席”。</a:t>
            </a:r>
          </a:p>
        </p:txBody>
      </p:sp>
      <p:sp>
        <p:nvSpPr>
          <p:cNvPr id="536587" name="Rectangle 11"/>
          <p:cNvSpPr>
            <a:spLocks noChangeArrowheads="1"/>
          </p:cNvSpPr>
          <p:nvPr/>
        </p:nvSpPr>
        <p:spPr bwMode="auto">
          <a:xfrm>
            <a:off x="107504" y="277813"/>
            <a:ext cx="8579296" cy="1782762"/>
          </a:xfrm>
          <a:prstGeom prst="rect">
            <a:avLst/>
          </a:prstGeom>
          <a:noFill/>
          <a:ln w="9525">
            <a:noFill/>
            <a:miter lim="800000"/>
            <a:headEnd/>
            <a:tailEnd/>
          </a:ln>
          <a:effectLst/>
        </p:spPr>
        <p:txBody>
          <a:bodyPr/>
          <a:lstStyle/>
          <a:p>
            <a:pPr algn="l">
              <a:spcBef>
                <a:spcPct val="0"/>
              </a:spcBef>
            </a:pP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3</a:t>
            </a: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1935</a:t>
            </a:r>
            <a:r>
              <a:rPr lang="zh-CN" altLang="en-US" sz="3800" b="1" dirty="0">
                <a:latin typeface="华文新魏" pitchFamily="2" charset="-122"/>
                <a:ea typeface="华文新魏" pitchFamily="2" charset="-122"/>
              </a:rPr>
              <a:t>年华北事变到抗日战争相持阶段，日军策动，拼凑了一些地方性傀儡政权。</a:t>
            </a:r>
          </a:p>
        </p:txBody>
      </p:sp>
      <p:grpSp>
        <p:nvGrpSpPr>
          <p:cNvPr id="7" name="组合 6"/>
          <p:cNvGrpSpPr/>
          <p:nvPr/>
        </p:nvGrpSpPr>
        <p:grpSpPr>
          <a:xfrm>
            <a:off x="6098788" y="2204864"/>
            <a:ext cx="2602473" cy="3384377"/>
            <a:chOff x="6098788" y="2204864"/>
            <a:chExt cx="2602473" cy="3384377"/>
          </a:xfrm>
        </p:grpSpPr>
        <p:pic>
          <p:nvPicPr>
            <p:cNvPr id="536583" name="Picture 7" descr="u=2118365880,3381742322&amp;fm=0&amp;gp=0">
              <a:hlinkClick r:id="rId2"/>
            </p:cNvPr>
            <p:cNvPicPr>
              <a:picLocks noChangeAspect="1" noChangeArrowheads="1"/>
            </p:cNvPicPr>
            <p:nvPr/>
          </p:nvPicPr>
          <p:blipFill>
            <a:blip r:embed="rId3" cstate="print"/>
            <a:srcRect/>
            <a:stretch>
              <a:fillRect/>
            </a:stretch>
          </p:blipFill>
          <p:spPr bwMode="auto">
            <a:xfrm>
              <a:off x="6098788" y="2204864"/>
              <a:ext cx="2602473" cy="3095948"/>
            </a:xfrm>
            <a:prstGeom prst="rect">
              <a:avLst/>
            </a:prstGeom>
            <a:noFill/>
          </p:spPr>
        </p:pic>
        <p:sp>
          <p:nvSpPr>
            <p:cNvPr id="536588" name="Rectangle 12"/>
            <p:cNvSpPr>
              <a:spLocks noChangeArrowheads="1"/>
            </p:cNvSpPr>
            <p:nvPr/>
          </p:nvSpPr>
          <p:spPr bwMode="auto">
            <a:xfrm>
              <a:off x="6660232" y="5373217"/>
              <a:ext cx="1656184" cy="216024"/>
            </a:xfrm>
            <a:prstGeom prst="rect">
              <a:avLst/>
            </a:prstGeom>
            <a:solidFill>
              <a:schemeClr val="bg1"/>
            </a:solidFill>
            <a:ln w="9525">
              <a:noFill/>
              <a:miter lim="800000"/>
              <a:headEnd/>
              <a:tailEnd/>
            </a:ln>
            <a:effectLst/>
          </p:spPr>
          <p:txBody>
            <a:bodyPr/>
            <a:lstStyle/>
            <a:p>
              <a:pPr marL="342900" indent="-342900" algn="ctr">
                <a:spcBef>
                  <a:spcPct val="20000"/>
                </a:spcBef>
                <a:buClr>
                  <a:schemeClr val="accent1"/>
                </a:buClr>
                <a:buSzPct val="65000"/>
              </a:pPr>
              <a:r>
                <a:rPr lang="zh-CN" altLang="en-US" sz="1200" b="1" dirty="0">
                  <a:latin typeface="Arial" pitchFamily="34" charset="0"/>
                  <a:ea typeface="宋体" pitchFamily="2" charset="-122"/>
                </a:rPr>
                <a:t>汪精卫（</a:t>
              </a:r>
              <a:r>
                <a:rPr lang="en-US" altLang="zh-CN" sz="1200" b="1" dirty="0">
                  <a:latin typeface="Arial" pitchFamily="34" charset="0"/>
                  <a:ea typeface="宋体" pitchFamily="2" charset="-122"/>
                </a:rPr>
                <a:t>1883--1944</a:t>
              </a:r>
              <a:r>
                <a:rPr lang="zh-CN" altLang="en-US" sz="1200" b="1" dirty="0">
                  <a:latin typeface="Arial" pitchFamily="34" charset="0"/>
                  <a:ea typeface="宋体" pitchFamily="2" charset="-122"/>
                </a:rPr>
                <a:t>）</a:t>
              </a:r>
            </a:p>
          </p:txBody>
        </p:sp>
      </p:grpSp>
    </p:spTree>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a:xfrm>
            <a:off x="179512" y="188640"/>
            <a:ext cx="8157344" cy="951185"/>
          </a:xfrm>
          <a:solidFill>
            <a:srgbClr val="FFFFFF"/>
          </a:solidFill>
          <a:ln>
            <a:solidFill>
              <a:srgbClr val="FFFFFF"/>
            </a:solidFill>
          </a:ln>
        </p:spPr>
        <p:txBody>
          <a:bodyPr/>
          <a:lstStyle/>
          <a:p>
            <a:r>
              <a:rPr lang="en-US" altLang="zh-CN" b="1" dirty="0">
                <a:ea typeface="华文新魏" pitchFamily="2" charset="-122"/>
              </a:rPr>
              <a:t>2</a:t>
            </a:r>
            <a:r>
              <a:rPr lang="zh-CN" altLang="en-US" b="1" dirty="0">
                <a:ea typeface="华文新魏" pitchFamily="2" charset="-122"/>
              </a:rPr>
              <a:t>、侵华日军的严重罪行</a:t>
            </a:r>
          </a:p>
        </p:txBody>
      </p:sp>
      <p:sp>
        <p:nvSpPr>
          <p:cNvPr id="690179" name="Rectangle 3"/>
          <p:cNvSpPr>
            <a:spLocks noGrp="1" noChangeArrowheads="1"/>
          </p:cNvSpPr>
          <p:nvPr>
            <p:ph sz="quarter" idx="1"/>
          </p:nvPr>
        </p:nvSpPr>
        <p:spPr>
          <a:xfrm>
            <a:off x="323528" y="2420888"/>
            <a:ext cx="4536504" cy="3960390"/>
          </a:xfrm>
          <a:noFill/>
          <a:ln>
            <a:solidFill>
              <a:srgbClr val="FFFFFF"/>
            </a:solidFill>
          </a:ln>
        </p:spPr>
        <p:txBody>
          <a:bodyPr>
            <a:normAutofit/>
          </a:bodyPr>
          <a:lstStyle/>
          <a:p>
            <a:r>
              <a:rPr lang="en-US" altLang="zh-CN" sz="3500" b="1" dirty="0"/>
              <a:t>①</a:t>
            </a:r>
            <a:r>
              <a:rPr lang="zh-CN" altLang="en-US" sz="3500" b="1" dirty="0">
                <a:latin typeface="华文新魏" pitchFamily="2" charset="-122"/>
                <a:ea typeface="华文新魏" pitchFamily="2" charset="-122"/>
              </a:rPr>
              <a:t>南京大屠杀 </a:t>
            </a:r>
          </a:p>
          <a:p>
            <a:pPr lvl="1"/>
            <a:r>
              <a:rPr lang="en-US" altLang="zh-CN" sz="2600" b="1" dirty="0">
                <a:solidFill>
                  <a:schemeClr val="tx2"/>
                </a:solidFill>
                <a:latin typeface="华文新魏" pitchFamily="2" charset="-122"/>
                <a:ea typeface="华文新魏" pitchFamily="2" charset="-122"/>
              </a:rPr>
              <a:t>1937</a:t>
            </a:r>
            <a:r>
              <a:rPr lang="zh-CN" altLang="en-US" sz="2600" b="1" dirty="0">
                <a:solidFill>
                  <a:schemeClr val="tx2"/>
                </a:solidFill>
                <a:latin typeface="华文新魏" pitchFamily="2" charset="-122"/>
                <a:ea typeface="华文新魏" pitchFamily="2" charset="-122"/>
              </a:rPr>
              <a:t>年</a:t>
            </a:r>
            <a:r>
              <a:rPr lang="en-US" altLang="zh-CN" sz="2600" b="1" dirty="0">
                <a:solidFill>
                  <a:schemeClr val="tx2"/>
                </a:solidFill>
                <a:latin typeface="华文新魏" pitchFamily="2" charset="-122"/>
                <a:ea typeface="华文新魏" pitchFamily="2" charset="-122"/>
              </a:rPr>
              <a:t>12</a:t>
            </a:r>
            <a:r>
              <a:rPr lang="zh-CN" altLang="en-US" sz="2600" b="1" dirty="0">
                <a:solidFill>
                  <a:schemeClr val="tx2"/>
                </a:solidFill>
                <a:latin typeface="华文新魏" pitchFamily="2" charset="-122"/>
                <a:ea typeface="华文新魏" pitchFamily="2" charset="-122"/>
              </a:rPr>
              <a:t>月，日军占领中国国民政府首都南京后，展开烧、杀、淫、掠</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大竞赛</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。中国平民和被俘士兵被集体射杀、火焚、活埋及用其他方法处死者达</a:t>
            </a:r>
            <a:r>
              <a:rPr lang="en-US" altLang="zh-CN" sz="2600" b="1" dirty="0">
                <a:solidFill>
                  <a:schemeClr val="tx2"/>
                </a:solidFill>
                <a:latin typeface="华文新魏" pitchFamily="2" charset="-122"/>
                <a:ea typeface="华文新魏" pitchFamily="2" charset="-122"/>
              </a:rPr>
              <a:t>30</a:t>
            </a:r>
            <a:r>
              <a:rPr lang="zh-CN" altLang="en-US" sz="2600" b="1" dirty="0">
                <a:solidFill>
                  <a:schemeClr val="tx2"/>
                </a:solidFill>
                <a:latin typeface="华文新魏" pitchFamily="2" charset="-122"/>
                <a:ea typeface="华文新魏" pitchFamily="2" charset="-122"/>
              </a:rPr>
              <a:t>万人以上。这就是震惊中外的</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南京大屠杀</a:t>
            </a:r>
            <a:r>
              <a:rPr lang="zh-CN" altLang="en-US" sz="2600" b="1" dirty="0">
                <a:solidFill>
                  <a:schemeClr val="tx2"/>
                </a:solidFill>
                <a:latin typeface="Arial"/>
                <a:ea typeface="华文新魏" pitchFamily="2" charset="-122"/>
              </a:rPr>
              <a:t>”</a:t>
            </a:r>
            <a:r>
              <a:rPr lang="zh-CN" altLang="en-US" sz="2200" b="1" dirty="0">
                <a:solidFill>
                  <a:schemeClr val="tx2"/>
                </a:solidFill>
                <a:latin typeface="华文新魏" pitchFamily="2" charset="-122"/>
                <a:ea typeface="华文新魏" pitchFamily="2" charset="-122"/>
              </a:rPr>
              <a:t>。 </a:t>
            </a:r>
          </a:p>
        </p:txBody>
      </p:sp>
      <p:sp>
        <p:nvSpPr>
          <p:cNvPr id="690185" name="Rectangle 9"/>
          <p:cNvSpPr>
            <a:spLocks noChangeArrowheads="1"/>
          </p:cNvSpPr>
          <p:nvPr/>
        </p:nvSpPr>
        <p:spPr bwMode="auto">
          <a:xfrm>
            <a:off x="251520" y="1268760"/>
            <a:ext cx="5328592" cy="847725"/>
          </a:xfrm>
          <a:prstGeom prst="rect">
            <a:avLst/>
          </a:prstGeom>
          <a:noFill/>
          <a:ln w="9525">
            <a:noFill/>
            <a:miter lim="800000"/>
            <a:headEnd/>
            <a:tailEnd/>
          </a:ln>
          <a:effectLst/>
        </p:spPr>
        <p:txBody>
          <a:bodyPr/>
          <a:lstStyle/>
          <a:p>
            <a:pPr algn="l">
              <a:spcBef>
                <a:spcPct val="0"/>
              </a:spcBef>
            </a:pP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）制造惨绝人寰的大屠杀</a:t>
            </a:r>
            <a:r>
              <a:rPr lang="zh-CN" altLang="en-US" sz="3200" b="1" dirty="0">
                <a:solidFill>
                  <a:schemeClr val="tx2"/>
                </a:solidFill>
                <a:latin typeface="Garamond" pitchFamily="18" charset="0"/>
                <a:ea typeface="宋体" pitchFamily="2" charset="-122"/>
              </a:rPr>
              <a:t> </a:t>
            </a:r>
            <a:endParaRPr lang="zh-CN" altLang="en-US" sz="3200" b="1" dirty="0">
              <a:solidFill>
                <a:schemeClr val="tx2"/>
              </a:solidFill>
              <a:latin typeface="华文新魏" pitchFamily="2" charset="-122"/>
              <a:ea typeface="华文新魏" pitchFamily="2" charset="-122"/>
            </a:endParaRPr>
          </a:p>
        </p:txBody>
      </p:sp>
      <p:pic>
        <p:nvPicPr>
          <p:cNvPr id="51204" name="Picture 4" descr="爱国主义教育展板">
            <a:hlinkClick r:id="rId2" tooltip="爱国主义教育展板"/>
          </p:cNvPr>
          <p:cNvPicPr>
            <a:picLocks noChangeAspect="1" noChangeArrowheads="1"/>
          </p:cNvPicPr>
          <p:nvPr/>
        </p:nvPicPr>
        <p:blipFill>
          <a:blip r:embed="rId3" cstate="print"/>
          <a:srcRect/>
          <a:stretch>
            <a:fillRect/>
          </a:stretch>
        </p:blipFill>
        <p:spPr bwMode="auto">
          <a:xfrm>
            <a:off x="5220072" y="1772816"/>
            <a:ext cx="3736245" cy="4681018"/>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697" name="Picture 9" descr="日军暴行23"/>
          <p:cNvPicPr>
            <a:picLocks noChangeAspect="1" noChangeArrowheads="1"/>
          </p:cNvPicPr>
          <p:nvPr/>
        </p:nvPicPr>
        <p:blipFill>
          <a:blip r:embed="rId2" cstate="print"/>
          <a:srcRect/>
          <a:stretch>
            <a:fillRect/>
          </a:stretch>
        </p:blipFill>
        <p:spPr bwMode="auto">
          <a:xfrm>
            <a:off x="323528" y="4005064"/>
            <a:ext cx="3960440" cy="2529053"/>
          </a:xfrm>
          <a:prstGeom prst="rect">
            <a:avLst/>
          </a:prstGeom>
          <a:noFill/>
        </p:spPr>
      </p:pic>
      <p:pic>
        <p:nvPicPr>
          <p:cNvPr id="1010698" name="Picture 10" descr="日军暴行22"/>
          <p:cNvPicPr>
            <a:picLocks noChangeAspect="1" noChangeArrowheads="1"/>
          </p:cNvPicPr>
          <p:nvPr/>
        </p:nvPicPr>
        <p:blipFill>
          <a:blip r:embed="rId3" cstate="print"/>
          <a:srcRect/>
          <a:stretch>
            <a:fillRect/>
          </a:stretch>
        </p:blipFill>
        <p:spPr bwMode="auto">
          <a:xfrm>
            <a:off x="4644008" y="4005064"/>
            <a:ext cx="4175372" cy="2668831"/>
          </a:xfrm>
          <a:prstGeom prst="rect">
            <a:avLst/>
          </a:prstGeom>
          <a:noFill/>
        </p:spPr>
      </p:pic>
      <p:sp>
        <p:nvSpPr>
          <p:cNvPr id="1010699" name="Text Box 11"/>
          <p:cNvSpPr txBox="1">
            <a:spLocks noChangeArrowheads="1"/>
          </p:cNvSpPr>
          <p:nvPr/>
        </p:nvSpPr>
        <p:spPr bwMode="auto">
          <a:xfrm>
            <a:off x="4644008" y="3212976"/>
            <a:ext cx="4499992" cy="830997"/>
          </a:xfrm>
          <a:prstGeom prst="rect">
            <a:avLst/>
          </a:prstGeom>
          <a:solidFill>
            <a:srgbClr val="99CCFF">
              <a:alpha val="50000"/>
            </a:srgbClr>
          </a:solidFill>
          <a:ln w="28575" cap="rnd">
            <a:solidFill>
              <a:srgbClr val="FFFF00"/>
            </a:solidFill>
            <a:prstDash val="sysDot"/>
            <a:miter lim="800000"/>
            <a:headEnd/>
            <a:tailEnd/>
          </a:ln>
          <a:effectLst/>
        </p:spPr>
        <p:txBody>
          <a:bodyPr wrap="square">
            <a:spAutoFit/>
          </a:bodyPr>
          <a:lstStyle/>
          <a:p>
            <a:pPr eaLnBrk="0" hangingPunct="0"/>
            <a:r>
              <a:rPr kumimoji="1" lang="en-US" altLang="zh-CN" dirty="0">
                <a:solidFill>
                  <a:srgbClr val="FF0000"/>
                </a:solidFill>
                <a:latin typeface="Times New Roman" pitchFamily="18" charset="0"/>
              </a:rPr>
              <a:t>       </a:t>
            </a:r>
            <a:r>
              <a:rPr kumimoji="1" lang="zh-CN" altLang="en-US" sz="2800" dirty="0" smtClean="0">
                <a:solidFill>
                  <a:srgbClr val="FF0000"/>
                </a:solidFill>
                <a:latin typeface="Times New Roman" pitchFamily="18" charset="0"/>
              </a:rPr>
              <a:t>“</a:t>
            </a:r>
            <a:r>
              <a:rPr kumimoji="1" lang="zh-CN" altLang="en-US" sz="2000" b="1" dirty="0">
                <a:solidFill>
                  <a:srgbClr val="FF0000"/>
                </a:solidFill>
                <a:latin typeface="华文新魏" pitchFamily="2" charset="-122"/>
                <a:ea typeface="华文新魏" pitchFamily="2" charset="-122"/>
              </a:rPr>
              <a:t>可以原谅，但是不可以忘却。</a:t>
            </a:r>
            <a:r>
              <a:rPr kumimoji="1" lang="zh-CN" altLang="en-US" sz="2000" b="1" dirty="0" smtClean="0">
                <a:solidFill>
                  <a:srgbClr val="FF0000"/>
                </a:solidFill>
                <a:latin typeface="华文新魏" pitchFamily="2" charset="-122"/>
                <a:ea typeface="华文新魏" pitchFamily="2" charset="-122"/>
              </a:rPr>
              <a:t>”                            </a:t>
            </a:r>
            <a:r>
              <a:rPr kumimoji="1" lang="en-US" altLang="zh-CN" sz="2000" b="1" dirty="0" smtClean="0">
                <a:solidFill>
                  <a:srgbClr val="FF0000"/>
                </a:solidFill>
                <a:latin typeface="华文新魏" pitchFamily="2" charset="-122"/>
                <a:ea typeface="华文新魏" pitchFamily="2" charset="-122"/>
              </a:rPr>
              <a:t>----</a:t>
            </a:r>
            <a:r>
              <a:rPr kumimoji="1" lang="zh-CN" altLang="en-US" sz="2000" b="1" dirty="0" smtClean="0">
                <a:solidFill>
                  <a:srgbClr val="FF0000"/>
                </a:solidFill>
                <a:latin typeface="华文新魏" pitchFamily="2" charset="-122"/>
                <a:ea typeface="华文新魏" pitchFamily="2" charset="-122"/>
              </a:rPr>
              <a:t>周恩来</a:t>
            </a:r>
            <a:endParaRPr kumimoji="1" lang="zh-CN" altLang="en-US" sz="2000" b="1" dirty="0">
              <a:solidFill>
                <a:srgbClr val="FF0000"/>
              </a:solidFill>
              <a:latin typeface="华文新魏" pitchFamily="2" charset="-122"/>
              <a:ea typeface="华文新魏" pitchFamily="2" charset="-122"/>
            </a:endParaRPr>
          </a:p>
        </p:txBody>
      </p:sp>
      <p:pic>
        <p:nvPicPr>
          <p:cNvPr id="50178" name="Picture 2" descr="http://www.ah.xinhuanet.com/2014-06/09/1111045120_14022820185001n.jpg"/>
          <p:cNvPicPr>
            <a:picLocks noChangeAspect="1" noChangeArrowheads="1"/>
          </p:cNvPicPr>
          <p:nvPr/>
        </p:nvPicPr>
        <p:blipFill>
          <a:blip r:embed="rId4" cstate="print"/>
          <a:srcRect/>
          <a:stretch>
            <a:fillRect/>
          </a:stretch>
        </p:blipFill>
        <p:spPr bwMode="auto">
          <a:xfrm>
            <a:off x="4499992" y="188640"/>
            <a:ext cx="4427984" cy="2951989"/>
          </a:xfrm>
          <a:prstGeom prst="rect">
            <a:avLst/>
          </a:prstGeom>
          <a:noFill/>
        </p:spPr>
      </p:pic>
      <p:pic>
        <p:nvPicPr>
          <p:cNvPr id="50180" name="Picture 4" descr="http://p0.so.qhmsg.com/bdr/_240_/t01e2b62ddb1124358f.jpg"/>
          <p:cNvPicPr>
            <a:picLocks noChangeAspect="1" noChangeArrowheads="1"/>
          </p:cNvPicPr>
          <p:nvPr/>
        </p:nvPicPr>
        <p:blipFill>
          <a:blip r:embed="rId5" cstate="print"/>
          <a:srcRect/>
          <a:stretch>
            <a:fillRect/>
          </a:stretch>
        </p:blipFill>
        <p:spPr bwMode="auto">
          <a:xfrm>
            <a:off x="214128" y="188640"/>
            <a:ext cx="4250367" cy="3744416"/>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9" name="Text Box 9"/>
          <p:cNvSpPr txBox="1">
            <a:spLocks noChangeArrowheads="1"/>
          </p:cNvSpPr>
          <p:nvPr/>
        </p:nvSpPr>
        <p:spPr bwMode="auto">
          <a:xfrm>
            <a:off x="323528" y="260648"/>
            <a:ext cx="4320605" cy="457200"/>
          </a:xfrm>
          <a:prstGeom prst="rect">
            <a:avLst/>
          </a:prstGeom>
          <a:noFill/>
          <a:ln w="9525">
            <a:noFill/>
            <a:miter lim="800000"/>
            <a:headEnd/>
            <a:tailEnd/>
          </a:ln>
          <a:effectLst/>
        </p:spPr>
        <p:txBody>
          <a:bodyPr wrap="square">
            <a:spAutoFit/>
          </a:bodyPr>
          <a:lstStyle/>
          <a:p>
            <a:r>
              <a:rPr lang="zh-CN" altLang="en-US" sz="2400" b="1" dirty="0">
                <a:solidFill>
                  <a:schemeClr val="tx2"/>
                </a:solidFill>
                <a:latin typeface="华文新魏" pitchFamily="2" charset="-122"/>
                <a:ea typeface="华文新魏" pitchFamily="2" charset="-122"/>
              </a:rPr>
              <a:t>向井敏明（左）、野田毅（右）</a:t>
            </a:r>
            <a:r>
              <a:rPr lang="zh-CN" altLang="en-US" sz="2400" dirty="0">
                <a:latin typeface="宋体" pitchFamily="2" charset="-122"/>
                <a:ea typeface="宋体" pitchFamily="2" charset="-122"/>
              </a:rPr>
              <a:t> </a:t>
            </a:r>
          </a:p>
        </p:txBody>
      </p:sp>
      <p:sp>
        <p:nvSpPr>
          <p:cNvPr id="10" name="矩形 9"/>
          <p:cNvSpPr/>
          <p:nvPr/>
        </p:nvSpPr>
        <p:spPr>
          <a:xfrm>
            <a:off x="5292080" y="4581128"/>
            <a:ext cx="3563888" cy="1200329"/>
          </a:xfrm>
          <a:prstGeom prst="rect">
            <a:avLst/>
          </a:prstGeom>
        </p:spPr>
        <p:txBody>
          <a:bodyPr wrap="square">
            <a:spAutoFit/>
          </a:bodyPr>
          <a:lstStyle/>
          <a:p>
            <a:r>
              <a:rPr kumimoji="1" lang="en-US" altLang="zh-CN" b="1" dirty="0" smtClean="0">
                <a:latin typeface="华文新魏" pitchFamily="2" charset="-122"/>
                <a:ea typeface="华文新魏" pitchFamily="2" charset="-122"/>
              </a:rPr>
              <a:t>1937</a:t>
            </a:r>
            <a:r>
              <a:rPr kumimoji="1" lang="zh-CN" altLang="en-US" b="1" dirty="0" smtClean="0">
                <a:latin typeface="华文新魏" pitchFamily="2" charset="-122"/>
                <a:ea typeface="华文新魏" pitchFamily="2" charset="-122"/>
              </a:rPr>
              <a:t>年</a:t>
            </a:r>
            <a:r>
              <a:rPr kumimoji="1" lang="en-US" altLang="zh-CN" b="1" dirty="0" smtClean="0">
                <a:latin typeface="华文新魏" pitchFamily="2" charset="-122"/>
                <a:ea typeface="华文新魏" pitchFamily="2" charset="-122"/>
              </a:rPr>
              <a:t>12</a:t>
            </a:r>
            <a:r>
              <a:rPr kumimoji="1" lang="zh-CN" altLang="en-US" b="1" dirty="0" smtClean="0">
                <a:latin typeface="华文新魏" pitchFamily="2" charset="-122"/>
                <a:ea typeface="华文新魏" pitchFamily="2" charset="-122"/>
              </a:rPr>
              <a:t>月，日本东京</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日日新闻</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报道了日军“片桐部队”的两名军官在南京紫金山一带进行杀人比赛的消息。</a:t>
            </a:r>
            <a:endParaRPr lang="zh-CN" altLang="en-US" b="1" dirty="0">
              <a:latin typeface="华文新魏" pitchFamily="2" charset="-122"/>
              <a:ea typeface="华文新魏" pitchFamily="2" charset="-122"/>
            </a:endParaRPr>
          </a:p>
        </p:txBody>
      </p:sp>
      <p:pic>
        <p:nvPicPr>
          <p:cNvPr id="49154" name="Picture 2" descr="http://www.people.com.cn/mediafile/pic/20140227/96/11996279536700474456.jpg"/>
          <p:cNvPicPr>
            <a:picLocks noChangeAspect="1" noChangeArrowheads="1"/>
          </p:cNvPicPr>
          <p:nvPr/>
        </p:nvPicPr>
        <p:blipFill>
          <a:blip r:embed="rId3" cstate="print"/>
          <a:srcRect/>
          <a:stretch>
            <a:fillRect/>
          </a:stretch>
        </p:blipFill>
        <p:spPr bwMode="auto">
          <a:xfrm>
            <a:off x="467544" y="908720"/>
            <a:ext cx="4104456" cy="5571728"/>
          </a:xfrm>
          <a:prstGeom prst="rect">
            <a:avLst/>
          </a:prstGeom>
          <a:noFill/>
        </p:spPr>
      </p:pic>
      <p:pic>
        <p:nvPicPr>
          <p:cNvPr id="6" name="Picture 8" descr="日本14"/>
          <p:cNvPicPr>
            <a:picLocks noChangeAspect="1" noChangeArrowheads="1"/>
          </p:cNvPicPr>
          <p:nvPr/>
        </p:nvPicPr>
        <p:blipFill>
          <a:blip r:embed="rId4" cstate="print"/>
          <a:srcRect/>
          <a:stretch>
            <a:fillRect/>
          </a:stretch>
        </p:blipFill>
        <p:spPr bwMode="auto">
          <a:xfrm>
            <a:off x="5260452" y="476672"/>
            <a:ext cx="3186933" cy="3816424"/>
          </a:xfrm>
          <a:prstGeom prst="rect">
            <a:avLst/>
          </a:prstGeom>
          <a:noFill/>
          <a:ln w="28575">
            <a:solidFill>
              <a:schemeClr val="bg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768009"/>
                                        </p:tgtEl>
                                        <p:attrNameLst>
                                          <p:attrName>style.visibility</p:attrName>
                                        </p:attrNameLst>
                                      </p:cBhvr>
                                      <p:to>
                                        <p:strVal val="visible"/>
                                      </p:to>
                                    </p:set>
                                    <p:anim calcmode="lin" valueType="num">
                                      <p:cBhvr>
                                        <p:cTn id="7" dur="1000" fill="hold"/>
                                        <p:tgtEl>
                                          <p:spTgt spid="768009"/>
                                        </p:tgtEl>
                                        <p:attrNameLst>
                                          <p:attrName>ppt_w</p:attrName>
                                        </p:attrNameLst>
                                      </p:cBhvr>
                                      <p:tavLst>
                                        <p:tav tm="0">
                                          <p:val>
                                            <p:fltVal val="0"/>
                                          </p:val>
                                        </p:tav>
                                        <p:tav tm="100000">
                                          <p:val>
                                            <p:strVal val="#ppt_w"/>
                                          </p:val>
                                        </p:tav>
                                      </p:tavLst>
                                    </p:anim>
                                    <p:anim calcmode="lin" valueType="num">
                                      <p:cBhvr>
                                        <p:cTn id="8" dur="1000" fill="hold"/>
                                        <p:tgtEl>
                                          <p:spTgt spid="768009"/>
                                        </p:tgtEl>
                                        <p:attrNameLst>
                                          <p:attrName>ppt_h</p:attrName>
                                        </p:attrNameLst>
                                      </p:cBhvr>
                                      <p:tavLst>
                                        <p:tav tm="0">
                                          <p:val>
                                            <p:fltVal val="0"/>
                                          </p:val>
                                        </p:tav>
                                        <p:tav tm="100000">
                                          <p:val>
                                            <p:strVal val="#ppt_h"/>
                                          </p:val>
                                        </p:tav>
                                      </p:tavLst>
                                    </p:anim>
                                    <p:anim calcmode="lin" valueType="num">
                                      <p:cBhvr>
                                        <p:cTn id="9" dur="1000" fill="hold"/>
                                        <p:tgtEl>
                                          <p:spTgt spid="76800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800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Bottom)">
                                      <p:cBhvr>
                                        <p:cTn id="14"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8935" name="Picture 7" descr="南京大屠杀"/>
          <p:cNvPicPr>
            <a:picLocks noChangeAspect="1" noChangeArrowheads="1"/>
          </p:cNvPicPr>
          <p:nvPr/>
        </p:nvPicPr>
        <p:blipFill>
          <a:blip r:embed="rId2" cstate="print"/>
          <a:srcRect/>
          <a:stretch>
            <a:fillRect/>
          </a:stretch>
        </p:blipFill>
        <p:spPr bwMode="auto">
          <a:xfrm>
            <a:off x="3491880" y="476672"/>
            <a:ext cx="2925763" cy="3816350"/>
          </a:xfrm>
          <a:prstGeom prst="rect">
            <a:avLst/>
          </a:prstGeom>
          <a:noFill/>
        </p:spPr>
      </p:pic>
      <p:pic>
        <p:nvPicPr>
          <p:cNvPr id="46084" name="Picture 4" descr="https://timgsa.baidu.com/timg?image&amp;quality=80&amp;size=b9999_10000&amp;sec=1514170188&amp;di=1cf61d7e4b320d8c05b69c8d61a9afa8&amp;imgtype=jpg&amp;er=1&amp;src=http%3A%2F%2Fimg11.360buyimg.com%2FpopWaterMark%2Fg12%2FM00%2F06%2F19%2FrBEQYVGUs-cIAAAAAAV59dHNmtkAABU-AMfNXwABXoN277.jpg"/>
          <p:cNvPicPr>
            <a:picLocks noChangeAspect="1" noChangeArrowheads="1"/>
          </p:cNvPicPr>
          <p:nvPr/>
        </p:nvPicPr>
        <p:blipFill>
          <a:blip r:embed="rId3" cstate="print"/>
          <a:srcRect/>
          <a:stretch>
            <a:fillRect/>
          </a:stretch>
        </p:blipFill>
        <p:spPr bwMode="auto">
          <a:xfrm>
            <a:off x="6444208" y="3284984"/>
            <a:ext cx="2418606" cy="2953722"/>
          </a:xfrm>
          <a:prstGeom prst="rect">
            <a:avLst/>
          </a:prstGeom>
          <a:noFill/>
        </p:spPr>
      </p:pic>
      <p:pic>
        <p:nvPicPr>
          <p:cNvPr id="46086" name="Picture 6" descr="https://timgsa.baidu.com/timg?image&amp;quality=80&amp;size=b9999_10000&amp;sec=1513575580672&amp;di=c05f35e207a13e726918fe3961d922b7&amp;imgtype=0&amp;src=http%3A%2F%2Fnews.sznews.com%2Fimages%2Fattachement%2Fjpg%2Fsite40006%2F2015-09-22%2F7987695183327871899.jpg"/>
          <p:cNvPicPr>
            <a:picLocks noChangeAspect="1" noChangeArrowheads="1"/>
          </p:cNvPicPr>
          <p:nvPr/>
        </p:nvPicPr>
        <p:blipFill>
          <a:blip r:embed="rId4" cstate="print"/>
          <a:srcRect/>
          <a:stretch>
            <a:fillRect/>
          </a:stretch>
        </p:blipFill>
        <p:spPr bwMode="auto">
          <a:xfrm>
            <a:off x="467544" y="3212976"/>
            <a:ext cx="2625477" cy="3429000"/>
          </a:xfrm>
          <a:prstGeom prst="rect">
            <a:avLst/>
          </a:prstGeom>
          <a:noFill/>
        </p:spPr>
      </p:pic>
      <p:pic>
        <p:nvPicPr>
          <p:cNvPr id="46088" name="Picture 8" descr="https://ss2.bdstatic.com/70cFvnSh_Q1YnxGkpoWK1HF6hhy/it/u=634391006,3975530176&amp;fm=27&amp;gp=0.jpg"/>
          <p:cNvPicPr>
            <a:picLocks noChangeAspect="1" noChangeArrowheads="1"/>
          </p:cNvPicPr>
          <p:nvPr/>
        </p:nvPicPr>
        <p:blipFill>
          <a:blip r:embed="rId5" cstate="print"/>
          <a:srcRect/>
          <a:stretch>
            <a:fillRect/>
          </a:stretch>
        </p:blipFill>
        <p:spPr bwMode="auto">
          <a:xfrm>
            <a:off x="539552" y="260648"/>
            <a:ext cx="2376264" cy="2857500"/>
          </a:xfrm>
          <a:prstGeom prst="rect">
            <a:avLst/>
          </a:prstGeom>
          <a:noFill/>
        </p:spPr>
      </p:pic>
      <p:grpSp>
        <p:nvGrpSpPr>
          <p:cNvPr id="8" name="组合 7"/>
          <p:cNvGrpSpPr/>
          <p:nvPr/>
        </p:nvGrpSpPr>
        <p:grpSpPr>
          <a:xfrm>
            <a:off x="6660232" y="188640"/>
            <a:ext cx="1706562" cy="2653263"/>
            <a:chOff x="6660232" y="188640"/>
            <a:chExt cx="1706562" cy="2653263"/>
          </a:xfrm>
        </p:grpSpPr>
        <p:pic>
          <p:nvPicPr>
            <p:cNvPr id="1148936" name="Picture 8" descr="张纯如2"/>
            <p:cNvPicPr>
              <a:picLocks noChangeAspect="1" noChangeArrowheads="1"/>
            </p:cNvPicPr>
            <p:nvPr/>
          </p:nvPicPr>
          <p:blipFill>
            <a:blip r:embed="rId6" cstate="print"/>
            <a:srcRect/>
            <a:stretch>
              <a:fillRect/>
            </a:stretch>
          </p:blipFill>
          <p:spPr bwMode="auto">
            <a:xfrm>
              <a:off x="6660232" y="188640"/>
              <a:ext cx="1706562" cy="2344737"/>
            </a:xfrm>
            <a:prstGeom prst="rect">
              <a:avLst/>
            </a:prstGeom>
            <a:noFill/>
          </p:spPr>
        </p:pic>
        <p:sp>
          <p:nvSpPr>
            <p:cNvPr id="13" name="矩形 12"/>
            <p:cNvSpPr/>
            <p:nvPr/>
          </p:nvSpPr>
          <p:spPr>
            <a:xfrm>
              <a:off x="6732240" y="2564904"/>
              <a:ext cx="1630575" cy="276999"/>
            </a:xfrm>
            <a:prstGeom prst="rect">
              <a:avLst/>
            </a:prstGeom>
          </p:spPr>
          <p:txBody>
            <a:bodyPr wrap="none">
              <a:spAutoFit/>
            </a:bodyPr>
            <a:lstStyle/>
            <a:p>
              <a:pPr lvl="0"/>
              <a:r>
                <a:rPr lang="zh-CN" altLang="en-US" sz="1200" b="1" dirty="0" smtClean="0">
                  <a:solidFill>
                    <a:srgbClr val="002060"/>
                  </a:solidFill>
                </a:rPr>
                <a:t>张纯如（</a:t>
              </a:r>
              <a:r>
                <a:rPr lang="en-US" altLang="zh-CN" sz="1200" b="1" dirty="0" smtClean="0">
                  <a:solidFill>
                    <a:srgbClr val="002060"/>
                  </a:solidFill>
                </a:rPr>
                <a:t>1968--2004</a:t>
              </a:r>
              <a:r>
                <a:rPr lang="zh-CN" altLang="en-US" sz="1200" b="1" dirty="0" smtClean="0">
                  <a:solidFill>
                    <a:srgbClr val="002060"/>
                  </a:solidFill>
                </a:rPr>
                <a:t>）</a:t>
              </a:r>
              <a:endParaRPr lang="zh-CN" altLang="en-US" sz="1200" b="1" dirty="0">
                <a:solidFill>
                  <a:srgbClr val="002060"/>
                </a:solidFill>
              </a:endParaRP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51520" y="2132856"/>
            <a:ext cx="8280920" cy="3816424"/>
            <a:chOff x="624" y="576"/>
            <a:chExt cx="4032" cy="2880"/>
          </a:xfrm>
        </p:grpSpPr>
        <p:sp>
          <p:nvSpPr>
            <p:cNvPr id="1153029" name="AutoShape 5"/>
            <p:cNvSpPr>
              <a:spLocks noChangeArrowheads="1"/>
            </p:cNvSpPr>
            <p:nvPr/>
          </p:nvSpPr>
          <p:spPr bwMode="auto">
            <a:xfrm>
              <a:off x="624" y="576"/>
              <a:ext cx="4032" cy="2880"/>
            </a:xfrm>
            <a:prstGeom prst="plaque">
              <a:avLst>
                <a:gd name="adj" fmla="val 15384"/>
              </a:avLst>
            </a:prstGeom>
            <a:solidFill>
              <a:schemeClr val="bg1">
                <a:alpha val="50000"/>
              </a:schemeClr>
            </a:solidFill>
            <a:ln w="9525">
              <a:miter lim="800000"/>
              <a:headEnd/>
              <a:tailEnd/>
            </a:ln>
            <a:effectLst/>
            <a:scene3d>
              <a:camera prst="legacyObliqueTopRight"/>
              <a:lightRig rig="legacyFlat3" dir="b"/>
            </a:scene3d>
            <a:sp3d extrusionH="176200" prstMaterial="legacyMatte">
              <a:bevelT w="13500" h="13500" prst="angle"/>
              <a:bevelB w="13500" h="13500" prst="angle"/>
              <a:extrusionClr>
                <a:srgbClr val="FFC4A7"/>
              </a:extrusionClr>
            </a:sp3d>
          </p:spPr>
          <p:txBody>
            <a:bodyPr wrap="none" anchor="ctr">
              <a:flatTx/>
            </a:bodyPr>
            <a:lstStyle/>
            <a:p>
              <a:endParaRPr lang="zh-CN" altLang="en-US"/>
            </a:p>
          </p:txBody>
        </p:sp>
        <p:sp>
          <p:nvSpPr>
            <p:cNvPr id="1153030" name="Text Box 6"/>
            <p:cNvSpPr txBox="1">
              <a:spLocks noChangeArrowheads="1"/>
            </p:cNvSpPr>
            <p:nvPr/>
          </p:nvSpPr>
          <p:spPr bwMode="auto">
            <a:xfrm>
              <a:off x="900" y="627"/>
              <a:ext cx="3651" cy="2717"/>
            </a:xfrm>
            <a:prstGeom prst="rect">
              <a:avLst/>
            </a:prstGeom>
            <a:noFill/>
            <a:ln w="9525">
              <a:noFill/>
              <a:miter lim="800000"/>
              <a:headEnd/>
              <a:tailEnd/>
            </a:ln>
            <a:effectLst/>
          </p:spPr>
          <p:txBody>
            <a:bodyPr wrap="square">
              <a:spAutoFit/>
            </a:bodyPr>
            <a:lstStyle/>
            <a:p>
              <a:pPr algn="l"/>
              <a:r>
                <a:rPr kumimoji="1" lang="en-US" altLang="zh-CN" sz="28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日本人研究中国精细深刻，不遗余力，‘中国’</a:t>
              </a:r>
              <a:r>
                <a:rPr lang="zh-CN" altLang="en-US" sz="2000" b="1" dirty="0" smtClean="0">
                  <a:latin typeface="华文新魏" pitchFamily="2" charset="-122"/>
                  <a:ea typeface="华文新魏" pitchFamily="2" charset="-122"/>
                </a:rPr>
                <a:t>这个题目</a:t>
              </a:r>
              <a:r>
                <a:rPr lang="zh-CN" altLang="en-US" sz="2000" b="1" dirty="0">
                  <a:latin typeface="华文新魏" pitchFamily="2" charset="-122"/>
                  <a:ea typeface="华文新魏" pitchFamily="2" charset="-122"/>
                </a:rPr>
                <a:t>，日本人不知放在解剖台上，解剖了几千百次，装在</a:t>
              </a:r>
              <a:r>
                <a:rPr lang="zh-CN" altLang="en-US" sz="2000" b="1" dirty="0" smtClean="0">
                  <a:latin typeface="华文新魏" pitchFamily="2" charset="-122"/>
                  <a:ea typeface="华文新魏" pitchFamily="2" charset="-122"/>
                </a:rPr>
                <a:t>试验</a:t>
              </a:r>
              <a:r>
                <a:rPr lang="zh-CN" altLang="en-US" sz="2000" b="1" dirty="0">
                  <a:latin typeface="华文新魏" pitchFamily="2" charset="-122"/>
                  <a:ea typeface="华文新魏" pitchFamily="2" charset="-122"/>
                </a:rPr>
                <a:t>管里化验了几千百次；而中国人研究日本却粗疏空泛，</a:t>
              </a:r>
              <a:r>
                <a:rPr lang="zh-CN" altLang="en-US" sz="2000" b="1" dirty="0" smtClean="0">
                  <a:latin typeface="华文新魏" pitchFamily="2" charset="-122"/>
                  <a:ea typeface="华文新魏" pitchFamily="2" charset="-122"/>
                </a:rPr>
                <a:t>对日本</a:t>
              </a:r>
              <a:r>
                <a:rPr lang="zh-CN" altLang="en-US" sz="2000" b="1" dirty="0">
                  <a:latin typeface="华文新魏" pitchFamily="2" charset="-122"/>
                  <a:ea typeface="华文新魏" pitchFamily="2" charset="-122"/>
                </a:rPr>
                <a:t>我们大多数人只是一味的排斥反对，再不肯做踏实的研究工夫，几乎连日本字都不愿意看，日本话都不愿意听，日本人都不愿意见，这可以说是‘思想上的闭关自守’。”</a:t>
              </a:r>
            </a:p>
            <a:p>
              <a:pPr algn="l"/>
              <a:r>
                <a:rPr lang="zh-CN" altLang="en-US" sz="2000" b="1" dirty="0">
                  <a:latin typeface="华文新魏" pitchFamily="2" charset="-122"/>
                  <a:ea typeface="华文新魏" pitchFamily="2" charset="-122"/>
                </a:rPr>
                <a:t>    “我劝中国人，从今以后，要切切实实的下一个研究日本的工夫。他们的性格怎么样？他们的思想怎么样？他们风俗习惯怎么样？他们国家和社会的基础在哪里？他们生活根据在哪里</a:t>
              </a:r>
              <a:r>
                <a:rPr lang="zh-CN" altLang="en-US" sz="2000" b="1" dirty="0" smtClean="0">
                  <a:latin typeface="华文新魏" pitchFamily="2" charset="-122"/>
                  <a:ea typeface="华文新魏" pitchFamily="2" charset="-122"/>
                </a:rPr>
                <a:t>？</a:t>
              </a:r>
              <a:endParaRPr lang="en-US" altLang="zh-CN" sz="2000" b="1" dirty="0" smtClean="0">
                <a:latin typeface="华文新魏" pitchFamily="2" charset="-122"/>
                <a:ea typeface="华文新魏" pitchFamily="2" charset="-122"/>
              </a:endParaRPr>
            </a:p>
            <a:p>
              <a:pPr algn="l"/>
              <a:r>
                <a:rPr lang="zh-CN" altLang="en-US" sz="2000" b="1" dirty="0" smtClean="0">
                  <a:latin typeface="华文新魏" pitchFamily="2" charset="-122"/>
                  <a:ea typeface="华文新魏" pitchFamily="2" charset="-122"/>
                </a:rPr>
                <a:t>都</a:t>
              </a:r>
              <a:r>
                <a:rPr lang="zh-CN" altLang="en-US" sz="2000" b="1" dirty="0">
                  <a:latin typeface="华文新魏" pitchFamily="2" charset="-122"/>
                  <a:ea typeface="华文新魏" pitchFamily="2" charset="-122"/>
                </a:rPr>
                <a:t>要切实做过研究的工夫。” </a:t>
              </a:r>
            </a:p>
            <a:p>
              <a:pPr algn="l"/>
              <a:r>
                <a:rPr lang="en-US" sz="2000" b="1" dirty="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                                                    ----《</a:t>
              </a:r>
              <a:r>
                <a:rPr lang="zh-CN" altLang="en-US" sz="2000" b="1" dirty="0">
                  <a:latin typeface="华文新魏" pitchFamily="2" charset="-122"/>
                  <a:ea typeface="华文新魏" pitchFamily="2" charset="-122"/>
                </a:rPr>
                <a:t>日本论</a:t>
              </a:r>
              <a:r>
                <a:rPr lang="en-US" altLang="zh-CN" sz="2000" b="1" dirty="0">
                  <a:latin typeface="华文新魏" pitchFamily="2" charset="-122"/>
                  <a:ea typeface="华文新魏" pitchFamily="2" charset="-122"/>
                </a:rPr>
                <a:t>》</a:t>
              </a:r>
            </a:p>
          </p:txBody>
        </p:sp>
      </p:grpSp>
      <p:sp>
        <p:nvSpPr>
          <p:cNvPr id="6" name="矩形 5"/>
          <p:cNvSpPr/>
          <p:nvPr/>
        </p:nvSpPr>
        <p:spPr>
          <a:xfrm>
            <a:off x="4788024" y="1196752"/>
            <a:ext cx="2411238" cy="369332"/>
          </a:xfrm>
          <a:prstGeom prst="rect">
            <a:avLst/>
          </a:prstGeom>
        </p:spPr>
        <p:txBody>
          <a:bodyPr wrap="none">
            <a:spAutoFit/>
          </a:bodyPr>
          <a:lstStyle/>
          <a:p>
            <a:r>
              <a:rPr lang="zh-CN" altLang="en-US" b="1" smtClean="0">
                <a:latin typeface="华文新魏" pitchFamily="2" charset="-122"/>
                <a:ea typeface="华文新魏" pitchFamily="2" charset="-122"/>
              </a:rPr>
              <a:t>戴季陶（</a:t>
            </a:r>
            <a:r>
              <a:rPr lang="en-US" altLang="zh-CN" b="1" dirty="0" smtClean="0">
                <a:latin typeface="华文新魏" pitchFamily="2" charset="-122"/>
                <a:ea typeface="华文新魏" pitchFamily="2" charset="-122"/>
              </a:rPr>
              <a:t>1891--1949</a:t>
            </a:r>
            <a:r>
              <a:rPr lang="zh-CN" altLang="en-US" b="1" dirty="0" smtClean="0">
                <a:latin typeface="华文新魏" pitchFamily="2" charset="-122"/>
                <a:ea typeface="华文新魏" pitchFamily="2" charset="-122"/>
              </a:rPr>
              <a:t>）</a:t>
            </a:r>
            <a:endParaRPr lang="zh-CN" altLang="en-US" dirty="0"/>
          </a:p>
        </p:txBody>
      </p:sp>
      <p:pic>
        <p:nvPicPr>
          <p:cNvPr id="1153032" name="Picture 8" descr="u=2992887497,2237473907&amp;fm=58"/>
          <p:cNvPicPr>
            <a:picLocks noChangeAspect="1" noChangeArrowheads="1"/>
          </p:cNvPicPr>
          <p:nvPr/>
        </p:nvPicPr>
        <p:blipFill>
          <a:blip r:embed="rId2" cstate="print"/>
          <a:srcRect/>
          <a:stretch>
            <a:fillRect/>
          </a:stretch>
        </p:blipFill>
        <p:spPr bwMode="auto">
          <a:xfrm>
            <a:off x="7164288" y="0"/>
            <a:ext cx="1789113" cy="233074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95536" y="260648"/>
            <a:ext cx="7603950" cy="936625"/>
          </a:xfrm>
          <a:solidFill>
            <a:srgbClr val="FFFFFF"/>
          </a:solidFill>
          <a:ln>
            <a:solidFill>
              <a:srgbClr val="FFFFFF"/>
            </a:solidFill>
          </a:ln>
        </p:spPr>
        <p:txBody>
          <a:bodyPr/>
          <a:lstStyle/>
          <a:p>
            <a:r>
              <a:rPr lang="en-US" altLang="zh-CN" b="1" dirty="0" smtClean="0">
                <a:solidFill>
                  <a:schemeClr val="tx1"/>
                </a:solidFill>
                <a:latin typeface="华文新魏" pitchFamily="2" charset="-122"/>
                <a:ea typeface="华文新魏" pitchFamily="2" charset="-122"/>
              </a:rPr>
              <a:t>② </a:t>
            </a:r>
            <a:r>
              <a:rPr lang="zh-CN" altLang="en-US" b="1" dirty="0" smtClean="0">
                <a:solidFill>
                  <a:schemeClr val="tx1"/>
                </a:solidFill>
                <a:latin typeface="华文新魏" pitchFamily="2" charset="-122"/>
                <a:ea typeface="华文新魏" pitchFamily="2" charset="-122"/>
              </a:rPr>
              <a:t>“三光政策”</a:t>
            </a:r>
            <a:endParaRPr lang="zh-CN" altLang="en-US" b="1" dirty="0">
              <a:solidFill>
                <a:schemeClr val="tx1"/>
              </a:solidFill>
              <a:latin typeface="华文新魏" pitchFamily="2" charset="-122"/>
              <a:ea typeface="华文新魏" pitchFamily="2" charset="-122"/>
            </a:endParaRPr>
          </a:p>
        </p:txBody>
      </p:sp>
      <p:sp>
        <p:nvSpPr>
          <p:cNvPr id="689155" name="Rectangle 3"/>
          <p:cNvSpPr>
            <a:spLocks noGrp="1" noChangeArrowheads="1"/>
          </p:cNvSpPr>
          <p:nvPr>
            <p:ph sz="quarter" idx="1"/>
          </p:nvPr>
        </p:nvSpPr>
        <p:spPr>
          <a:xfrm>
            <a:off x="323528" y="1916832"/>
            <a:ext cx="3539356" cy="3672408"/>
          </a:xfrm>
        </p:spPr>
        <p:txBody>
          <a:bodyPr/>
          <a:lstStyle/>
          <a:p>
            <a:pPr>
              <a:lnSpc>
                <a:spcPct val="90000"/>
              </a:lnSpc>
            </a:pPr>
            <a:r>
              <a:rPr lang="zh-CN" altLang="en-US" sz="2600" b="1" dirty="0">
                <a:solidFill>
                  <a:schemeClr val="tx2"/>
                </a:solidFill>
                <a:latin typeface="华文新魏" pitchFamily="2" charset="-122"/>
                <a:ea typeface="华文新魏" pitchFamily="2" charset="-122"/>
              </a:rPr>
              <a:t>相持阶段到来后，日军对共产党领导的八路军、新四军及其抗日根据地开展大规模的</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扫荡</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，实行</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杀光其居民、烧光其房屋、抢光其粮食</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的</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三光</a:t>
            </a:r>
            <a:r>
              <a:rPr lang="zh-CN" altLang="en-US" sz="2600" b="1" dirty="0">
                <a:solidFill>
                  <a:schemeClr val="tx2"/>
                </a:solidFill>
                <a:latin typeface="Arial"/>
                <a:ea typeface="华文新魏" pitchFamily="2" charset="-122"/>
              </a:rPr>
              <a:t>”</a:t>
            </a:r>
            <a:r>
              <a:rPr lang="zh-CN" altLang="en-US" sz="2600" b="1" dirty="0">
                <a:solidFill>
                  <a:schemeClr val="tx2"/>
                </a:solidFill>
                <a:latin typeface="华文新魏" pitchFamily="2" charset="-122"/>
                <a:ea typeface="华文新魏" pitchFamily="2" charset="-122"/>
              </a:rPr>
              <a:t>政策。</a:t>
            </a:r>
          </a:p>
        </p:txBody>
      </p:sp>
      <p:pic>
        <p:nvPicPr>
          <p:cNvPr id="88066" name="Picture 2" descr="http://news.xinhuanet.com/book/2015-07/07/127994598_5_n_1n.jpg"/>
          <p:cNvPicPr>
            <a:picLocks noChangeAspect="1" noChangeArrowheads="1"/>
          </p:cNvPicPr>
          <p:nvPr/>
        </p:nvPicPr>
        <p:blipFill>
          <a:blip r:embed="rId2" cstate="print"/>
          <a:srcRect/>
          <a:stretch>
            <a:fillRect/>
          </a:stretch>
        </p:blipFill>
        <p:spPr bwMode="auto">
          <a:xfrm>
            <a:off x="3995936" y="1124744"/>
            <a:ext cx="5006881" cy="3181747"/>
          </a:xfrm>
          <a:prstGeom prst="rect">
            <a:avLst/>
          </a:prstGeom>
          <a:noFill/>
        </p:spPr>
      </p:pic>
      <p:sp>
        <p:nvSpPr>
          <p:cNvPr id="6" name="矩形 5"/>
          <p:cNvSpPr/>
          <p:nvPr/>
        </p:nvSpPr>
        <p:spPr>
          <a:xfrm>
            <a:off x="4427984" y="4653136"/>
            <a:ext cx="4572000" cy="1477328"/>
          </a:xfrm>
          <a:prstGeom prst="rect">
            <a:avLst/>
          </a:prstGeom>
        </p:spPr>
        <p:txBody>
          <a:bodyPr>
            <a:spAutoFit/>
          </a:bodyPr>
          <a:lstStyle/>
          <a:p>
            <a:r>
              <a:rPr lang="en-US" altLang="zh-CN" b="1" dirty="0" smtClean="0">
                <a:latin typeface="+mn-ea"/>
              </a:rPr>
              <a:t>1941</a:t>
            </a:r>
            <a:r>
              <a:rPr lang="zh-CN" altLang="en-US" b="1" dirty="0" smtClean="0">
                <a:latin typeface="+mn-ea"/>
              </a:rPr>
              <a:t>年</a:t>
            </a:r>
            <a:r>
              <a:rPr lang="en-US" altLang="zh-CN" b="1" dirty="0" smtClean="0">
                <a:latin typeface="+mn-ea"/>
              </a:rPr>
              <a:t>1</a:t>
            </a:r>
            <a:r>
              <a:rPr lang="zh-CN" altLang="en-US" b="1" dirty="0" smtClean="0">
                <a:latin typeface="+mn-ea"/>
              </a:rPr>
              <a:t>月</a:t>
            </a:r>
            <a:r>
              <a:rPr lang="en-US" altLang="zh-CN" b="1" dirty="0" smtClean="0">
                <a:latin typeface="+mn-ea"/>
              </a:rPr>
              <a:t>25</a:t>
            </a:r>
            <a:r>
              <a:rPr lang="zh-CN" altLang="en-US" b="1" dirty="0" smtClean="0">
                <a:latin typeface="+mn-ea"/>
              </a:rPr>
              <a:t>日晚，驻唐山、丰润、</a:t>
            </a:r>
            <a:r>
              <a:rPr lang="zh-CN" altLang="en-US" b="1" dirty="0" smtClean="0">
                <a:latin typeface="+mn-ea"/>
                <a:hlinkClick r:id="rId3"/>
              </a:rPr>
              <a:t>滦县</a:t>
            </a:r>
            <a:r>
              <a:rPr lang="zh-CN" altLang="en-US" b="1" dirty="0" smtClean="0">
                <a:latin typeface="+mn-ea"/>
              </a:rPr>
              <a:t>等</a:t>
            </a:r>
            <a:r>
              <a:rPr lang="en-US" altLang="zh-CN" b="1" dirty="0" smtClean="0">
                <a:latin typeface="+mn-ea"/>
              </a:rPr>
              <a:t>16</a:t>
            </a:r>
            <a:r>
              <a:rPr lang="zh-CN" altLang="en-US" b="1" dirty="0" smtClean="0">
                <a:latin typeface="+mn-ea"/>
              </a:rPr>
              <a:t>个据点的日、伪军，从四面八方悄悄地开到</a:t>
            </a:r>
            <a:r>
              <a:rPr lang="zh-CN" altLang="en-US" b="1" dirty="0" smtClean="0">
                <a:solidFill>
                  <a:srgbClr val="FF0000"/>
                </a:solidFill>
                <a:latin typeface="+mn-ea"/>
              </a:rPr>
              <a:t>潘家峪</a:t>
            </a:r>
            <a:r>
              <a:rPr lang="zh-CN" altLang="en-US" b="1" dirty="0" smtClean="0">
                <a:latin typeface="+mn-ea"/>
              </a:rPr>
              <a:t>。全村</a:t>
            </a:r>
            <a:r>
              <a:rPr lang="en-US" altLang="zh-CN" b="1" dirty="0" smtClean="0">
                <a:latin typeface="+mn-ea"/>
              </a:rPr>
              <a:t>1298</a:t>
            </a:r>
            <a:r>
              <a:rPr lang="zh-CN" altLang="en-US" b="1" dirty="0" smtClean="0">
                <a:latin typeface="+mn-ea"/>
              </a:rPr>
              <a:t>名无辜的中国人被杀</a:t>
            </a:r>
            <a:r>
              <a:rPr lang="en-US" altLang="zh-CN" b="1" dirty="0" smtClean="0">
                <a:latin typeface="+mn-ea"/>
              </a:rPr>
              <a:t>,</a:t>
            </a:r>
            <a:r>
              <a:rPr lang="zh-CN" altLang="en-US" b="1" dirty="0" smtClean="0">
                <a:latin typeface="+mn-ea"/>
              </a:rPr>
              <a:t> 烧毁房屋</a:t>
            </a:r>
            <a:r>
              <a:rPr lang="en-US" altLang="zh-CN" b="1" dirty="0" smtClean="0">
                <a:latin typeface="+mn-ea"/>
              </a:rPr>
              <a:t>1235</a:t>
            </a:r>
            <a:r>
              <a:rPr lang="zh-CN" altLang="en-US" b="1" dirty="0" smtClean="0">
                <a:latin typeface="+mn-ea"/>
              </a:rPr>
              <a:t>间</a:t>
            </a:r>
            <a:r>
              <a:rPr lang="en-US" altLang="zh-CN" b="1" dirty="0" smtClean="0">
                <a:latin typeface="+mn-ea"/>
              </a:rPr>
              <a:t>,</a:t>
            </a:r>
            <a:r>
              <a:rPr lang="zh-CN" altLang="en-US" b="1" dirty="0" smtClean="0">
                <a:latin typeface="+mn-ea"/>
              </a:rPr>
              <a:t>其中有儿童妇女</a:t>
            </a:r>
            <a:r>
              <a:rPr lang="en-US" altLang="zh-CN" b="1" dirty="0" smtClean="0">
                <a:latin typeface="+mn-ea"/>
              </a:rPr>
              <a:t>658</a:t>
            </a:r>
            <a:r>
              <a:rPr lang="zh-CN" altLang="en-US" b="1" dirty="0" smtClean="0">
                <a:latin typeface="+mn-ea"/>
              </a:rPr>
              <a:t>名</a:t>
            </a:r>
            <a:r>
              <a:rPr lang="en-US" altLang="zh-CN" b="1" dirty="0" smtClean="0">
                <a:latin typeface="+mn-ea"/>
              </a:rPr>
              <a:t>,</a:t>
            </a:r>
            <a:r>
              <a:rPr lang="zh-CN" altLang="en-US" b="1" dirty="0" smtClean="0">
                <a:latin typeface="+mn-ea"/>
              </a:rPr>
              <a:t>有</a:t>
            </a:r>
            <a:r>
              <a:rPr lang="en-US" altLang="zh-CN" b="1" dirty="0" smtClean="0">
                <a:latin typeface="+mn-ea"/>
              </a:rPr>
              <a:t>23</a:t>
            </a:r>
            <a:r>
              <a:rPr lang="zh-CN" altLang="en-US" b="1" dirty="0" smtClean="0">
                <a:latin typeface="+mn-ea"/>
              </a:rPr>
              <a:t>户人家被杀绝。</a:t>
            </a:r>
            <a:endParaRPr lang="zh-CN" altLang="en-US" b="1" dirty="0">
              <a:latin typeface="+mn-ea"/>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99592" y="1484784"/>
            <a:ext cx="5616525" cy="3939531"/>
            <a:chOff x="249" y="346"/>
            <a:chExt cx="5262" cy="4425"/>
          </a:xfrm>
        </p:grpSpPr>
        <p:sp>
          <p:nvSpPr>
            <p:cNvPr id="902147" name="Rectangle 3"/>
            <p:cNvSpPr>
              <a:spLocks noChangeArrowheads="1"/>
            </p:cNvSpPr>
            <p:nvPr/>
          </p:nvSpPr>
          <p:spPr bwMode="auto">
            <a:xfrm>
              <a:off x="249" y="346"/>
              <a:ext cx="5262" cy="3674"/>
            </a:xfrm>
            <a:prstGeom prst="rect">
              <a:avLst/>
            </a:prstGeom>
            <a:solidFill>
              <a:srgbClr val="E5FFFF">
                <a:alpha val="27000"/>
              </a:srgbClr>
            </a:solidFill>
            <a:ln w="19050">
              <a:solidFill>
                <a:srgbClr val="CC9900"/>
              </a:solidFill>
              <a:miter lim="800000"/>
              <a:headEnd/>
              <a:tailEnd/>
            </a:ln>
            <a:effectLst/>
          </p:spPr>
          <p:txBody>
            <a:bodyPr wrap="none" anchor="ctr"/>
            <a:lstStyle/>
            <a:p>
              <a:endParaRPr lang="zh-CN" altLang="en-US"/>
            </a:p>
          </p:txBody>
        </p:sp>
        <p:pic>
          <p:nvPicPr>
            <p:cNvPr id="902148" name="Picture 4" descr="push_xin_03120102093123431256"/>
            <p:cNvPicPr>
              <a:picLocks noChangeAspect="1" noChangeArrowheads="1"/>
            </p:cNvPicPr>
            <p:nvPr/>
          </p:nvPicPr>
          <p:blipFill>
            <a:blip r:embed="rId3" cstate="print"/>
            <a:srcRect/>
            <a:stretch>
              <a:fillRect/>
            </a:stretch>
          </p:blipFill>
          <p:spPr bwMode="auto">
            <a:xfrm>
              <a:off x="306" y="437"/>
              <a:ext cx="5114" cy="2959"/>
            </a:xfrm>
            <a:prstGeom prst="rect">
              <a:avLst/>
            </a:prstGeom>
            <a:solidFill>
              <a:srgbClr val="E5FFFF">
                <a:alpha val="27000"/>
              </a:srgbClr>
            </a:solidFill>
            <a:ln w="19050">
              <a:solidFill>
                <a:srgbClr val="CC9900"/>
              </a:solidFill>
              <a:miter lim="800000"/>
              <a:headEnd/>
              <a:tailEnd/>
            </a:ln>
          </p:spPr>
        </p:pic>
        <p:sp>
          <p:nvSpPr>
            <p:cNvPr id="902149" name="Text Box 5"/>
            <p:cNvSpPr txBox="1">
              <a:spLocks noChangeArrowheads="1"/>
            </p:cNvSpPr>
            <p:nvPr/>
          </p:nvSpPr>
          <p:spPr bwMode="auto">
            <a:xfrm>
              <a:off x="306" y="3386"/>
              <a:ext cx="5148" cy="1385"/>
            </a:xfrm>
            <a:prstGeom prst="rect">
              <a:avLst/>
            </a:prstGeom>
            <a:solidFill>
              <a:srgbClr val="E5FFFF">
                <a:alpha val="27000"/>
              </a:srgbClr>
            </a:solidFill>
            <a:ln w="19050">
              <a:solidFill>
                <a:srgbClr val="CC9900"/>
              </a:solidFill>
              <a:miter lim="800000"/>
              <a:headEnd/>
              <a:tailEnd/>
            </a:ln>
            <a:effectLst/>
          </p:spPr>
          <p:txBody>
            <a:bodyPr>
              <a:spAutoFit/>
            </a:bodyPr>
            <a:lstStyle/>
            <a:p>
              <a:pPr algn="l">
                <a:lnSpc>
                  <a:spcPct val="160000"/>
                </a:lnSpc>
                <a:spcBef>
                  <a:spcPct val="0"/>
                </a:spcBef>
              </a:pPr>
              <a:r>
                <a:rPr lang="en-US" altLang="zh-CN" sz="1600" b="1" dirty="0">
                  <a:solidFill>
                    <a:srgbClr val="000000"/>
                  </a:solidFill>
                  <a:latin typeface="华文新魏" pitchFamily="2" charset="-122"/>
                  <a:ea typeface="华文新魏" pitchFamily="2" charset="-122"/>
                </a:rPr>
                <a:t>731</a:t>
              </a:r>
              <a:r>
                <a:rPr lang="zh-CN" altLang="en-US" sz="1600" b="1" dirty="0">
                  <a:solidFill>
                    <a:srgbClr val="000000"/>
                  </a:solidFill>
                  <a:latin typeface="华文新魏" pitchFamily="2" charset="-122"/>
                  <a:ea typeface="华文新魏" pitchFamily="2" charset="-122"/>
                </a:rPr>
                <a:t>部队</a:t>
              </a:r>
              <a:r>
                <a:rPr lang="en-US" altLang="zh-CN" sz="1600" b="1" dirty="0">
                  <a:solidFill>
                    <a:srgbClr val="000000"/>
                  </a:solidFill>
                  <a:latin typeface="华文新魏" pitchFamily="2" charset="-122"/>
                  <a:ea typeface="华文新魏" pitchFamily="2" charset="-122"/>
                </a:rPr>
                <a:t>1932</a:t>
              </a:r>
              <a:r>
                <a:rPr lang="zh-CN" altLang="en-US" sz="1600" b="1" dirty="0">
                  <a:solidFill>
                    <a:srgbClr val="000000"/>
                  </a:solidFill>
                  <a:latin typeface="华文新魏" pitchFamily="2" charset="-122"/>
                  <a:ea typeface="华文新魏" pitchFamily="2" charset="-122"/>
                </a:rPr>
                <a:t>年在哈尔滨设立研究中心，拥有</a:t>
              </a:r>
              <a:r>
                <a:rPr lang="en-US" altLang="zh-CN" sz="1600" b="1" dirty="0">
                  <a:solidFill>
                    <a:srgbClr val="000000"/>
                  </a:solidFill>
                  <a:latin typeface="华文新魏" pitchFamily="2" charset="-122"/>
                  <a:ea typeface="华文新魏" pitchFamily="2" charset="-122"/>
                </a:rPr>
                <a:t>3000</a:t>
              </a:r>
              <a:r>
                <a:rPr lang="zh-CN" altLang="en-US" sz="1600" b="1" dirty="0">
                  <a:solidFill>
                    <a:srgbClr val="000000"/>
                  </a:solidFill>
                  <a:latin typeface="华文新魏" pitchFamily="2" charset="-122"/>
                  <a:ea typeface="华文新魏" pitchFamily="2" charset="-122"/>
                </a:rPr>
                <a:t>多名细菌专家和研究人员，</a:t>
              </a:r>
              <a:r>
                <a:rPr lang="zh-CN" altLang="en-US" sz="1600" b="1" dirty="0">
                  <a:latin typeface="华文新魏" pitchFamily="2" charset="-122"/>
                  <a:ea typeface="华文新魏" pitchFamily="2" charset="-122"/>
                </a:rPr>
                <a:t>负责实验和生产细菌武器，并残忍地进行活人实验和解剖，有许多抗日志士和中国平民惨死在这里。</a:t>
              </a:r>
            </a:p>
          </p:txBody>
        </p:sp>
      </p:grpSp>
      <p:sp>
        <p:nvSpPr>
          <p:cNvPr id="902154" name="Rectangle 10"/>
          <p:cNvSpPr>
            <a:spLocks noChangeArrowheads="1"/>
          </p:cNvSpPr>
          <p:nvPr/>
        </p:nvSpPr>
        <p:spPr bwMode="auto">
          <a:xfrm>
            <a:off x="395536" y="260648"/>
            <a:ext cx="7849567" cy="650875"/>
          </a:xfrm>
          <a:prstGeom prst="rect">
            <a:avLst/>
          </a:prstGeom>
          <a:solidFill>
            <a:schemeClr val="bg1"/>
          </a:solidFill>
          <a:ln w="9525" algn="ctr">
            <a:solidFill>
              <a:srgbClr val="CC99FF"/>
            </a:solidFill>
            <a:miter lim="800000"/>
            <a:headEnd/>
            <a:tailEnd/>
          </a:ln>
          <a:effectLst/>
        </p:spPr>
        <p:txBody>
          <a:bodyPr wrap="square">
            <a:spAutoFit/>
          </a:bodyPr>
          <a:lstStyle/>
          <a:p>
            <a:pPr algn="l">
              <a:buClr>
                <a:schemeClr val="hlink"/>
              </a:buClr>
              <a:buSzPct val="70000"/>
              <a:buFont typeface="Wingdings" pitchFamily="2" charset="2"/>
              <a:buNone/>
            </a:pPr>
            <a:r>
              <a:rPr lang="en-US" altLang="zh-CN" sz="3600" b="1" dirty="0">
                <a:latin typeface="华文新魏" pitchFamily="2" charset="-122"/>
                <a:ea typeface="华文新魏" pitchFamily="2" charset="-122"/>
              </a:rPr>
              <a:t>③</a:t>
            </a:r>
            <a:r>
              <a:rPr lang="zh-CN" altLang="en-US" sz="3600" b="1" dirty="0">
                <a:latin typeface="华文新魏" pitchFamily="2" charset="-122"/>
                <a:ea typeface="华文新魏" pitchFamily="2" charset="-122"/>
              </a:rPr>
              <a:t>细菌战、毒气战 （</a:t>
            </a:r>
            <a:r>
              <a:rPr lang="en-US" altLang="zh-CN" sz="3600" b="1" dirty="0">
                <a:latin typeface="华文新魏" pitchFamily="2" charset="-122"/>
                <a:ea typeface="华文新魏" pitchFamily="2" charset="-122"/>
              </a:rPr>
              <a:t>731</a:t>
            </a:r>
            <a:r>
              <a:rPr lang="zh-CN" altLang="en-US" sz="3600" b="1" dirty="0">
                <a:latin typeface="华文新魏" pitchFamily="2" charset="-122"/>
                <a:ea typeface="华文新魏" pitchFamily="2" charset="-122"/>
              </a:rPr>
              <a:t>部队） </a:t>
            </a:r>
          </a:p>
        </p:txBody>
      </p:sp>
      <p:grpSp>
        <p:nvGrpSpPr>
          <p:cNvPr id="3" name="Group 11"/>
          <p:cNvGrpSpPr>
            <a:grpSpLocks/>
          </p:cNvGrpSpPr>
          <p:nvPr/>
        </p:nvGrpSpPr>
        <p:grpSpPr bwMode="auto">
          <a:xfrm>
            <a:off x="6732588" y="1341438"/>
            <a:ext cx="2089150" cy="2808288"/>
            <a:chOff x="3787" y="391"/>
            <a:chExt cx="1316" cy="1769"/>
          </a:xfrm>
        </p:grpSpPr>
        <p:pic>
          <p:nvPicPr>
            <p:cNvPr id="902156" name="Picture 12" descr="1932年，在军医学校任少佐的石井四郎"/>
            <p:cNvPicPr>
              <a:picLocks noChangeAspect="1" noChangeArrowheads="1"/>
            </p:cNvPicPr>
            <p:nvPr/>
          </p:nvPicPr>
          <p:blipFill>
            <a:blip r:embed="rId4" cstate="print"/>
            <a:srcRect/>
            <a:stretch>
              <a:fillRect/>
            </a:stretch>
          </p:blipFill>
          <p:spPr bwMode="auto">
            <a:xfrm>
              <a:off x="3787" y="391"/>
              <a:ext cx="1313" cy="1769"/>
            </a:xfrm>
            <a:prstGeom prst="rect">
              <a:avLst/>
            </a:prstGeom>
            <a:solidFill>
              <a:srgbClr val="E5FFFF"/>
            </a:solidFill>
            <a:ln w="38100">
              <a:solidFill>
                <a:srgbClr val="CC9900"/>
              </a:solidFill>
              <a:miter lim="800000"/>
              <a:headEnd/>
              <a:tailEnd/>
            </a:ln>
            <a:effectLst>
              <a:outerShdw dist="35921" dir="2700000" algn="ctr" rotWithShape="0">
                <a:srgbClr val="808080"/>
              </a:outerShdw>
            </a:effectLst>
          </p:spPr>
        </p:pic>
        <p:sp>
          <p:nvSpPr>
            <p:cNvPr id="902157" name="Rectangle 13"/>
            <p:cNvSpPr>
              <a:spLocks noChangeArrowheads="1"/>
            </p:cNvSpPr>
            <p:nvPr/>
          </p:nvSpPr>
          <p:spPr bwMode="auto">
            <a:xfrm>
              <a:off x="4059" y="1987"/>
              <a:ext cx="1044" cy="163"/>
            </a:xfrm>
            <a:prstGeom prst="rect">
              <a:avLst/>
            </a:prstGeom>
            <a:solidFill>
              <a:srgbClr val="E5FFFF"/>
            </a:solidFill>
            <a:ln w="9525">
              <a:solidFill>
                <a:srgbClr val="CC9900"/>
              </a:solidFill>
              <a:miter lim="800000"/>
              <a:headEnd/>
              <a:tailEnd/>
            </a:ln>
            <a:effectLst/>
          </p:spPr>
          <p:txBody>
            <a:bodyPr>
              <a:spAutoFit/>
            </a:bodyPr>
            <a:lstStyle/>
            <a:p>
              <a:pPr algn="l">
                <a:lnSpc>
                  <a:spcPct val="90000"/>
                </a:lnSpc>
                <a:spcBef>
                  <a:spcPct val="0"/>
                </a:spcBef>
              </a:pPr>
              <a:r>
                <a:rPr lang="zh-CN" altLang="en-US" sz="1200" b="1" dirty="0" smtClean="0">
                  <a:solidFill>
                    <a:schemeClr val="tx2"/>
                  </a:solidFill>
                  <a:latin typeface="华文新魏" pitchFamily="2" charset="-122"/>
                  <a:ea typeface="华文新魏" pitchFamily="2" charset="-122"/>
                </a:rPr>
                <a:t>石</a:t>
              </a:r>
              <a:r>
                <a:rPr lang="zh-CN" altLang="en-US" sz="1200" b="1" dirty="0">
                  <a:solidFill>
                    <a:schemeClr val="tx2"/>
                  </a:solidFill>
                  <a:latin typeface="华文新魏" pitchFamily="2" charset="-122"/>
                  <a:ea typeface="华文新魏" pitchFamily="2" charset="-122"/>
                </a:rPr>
                <a:t>井四郎（</a:t>
              </a:r>
              <a:r>
                <a:rPr lang="en-US" altLang="zh-CN" sz="1200" b="1" dirty="0">
                  <a:solidFill>
                    <a:schemeClr val="tx2"/>
                  </a:solidFill>
                  <a:latin typeface="华文新魏" pitchFamily="2" charset="-122"/>
                  <a:ea typeface="华文新魏" pitchFamily="2" charset="-122"/>
                </a:rPr>
                <a:t>1892-1959</a:t>
              </a:r>
              <a:r>
                <a:rPr lang="zh-CN" altLang="en-US" sz="1200" b="1" dirty="0">
                  <a:solidFill>
                    <a:schemeClr val="tx2"/>
                  </a:solidFill>
                  <a:latin typeface="华文新魏" pitchFamily="2" charset="-122"/>
                  <a:ea typeface="华文新魏" pitchFamily="2"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70" decel="100000"/>
                                        <p:tgtEl>
                                          <p:spTgt spid="3"/>
                                        </p:tgtEl>
                                      </p:cBhvr>
                                    </p:animEffect>
                                    <p:animScale>
                                      <p:cBhvr>
                                        <p:cTn id="8" dur="770" decel="100000"/>
                                        <p:tgtEl>
                                          <p:spTgt spid="3"/>
                                        </p:tgtEl>
                                      </p:cBhvr>
                                      <p:from x="10000" y="10000"/>
                                      <p:to x="200000" y="450000"/>
                                    </p:animScale>
                                    <p:animScale>
                                      <p:cBhvr>
                                        <p:cTn id="9" dur="1230" accel="100000" fill="hold">
                                          <p:stCondLst>
                                            <p:cond delay="770"/>
                                          </p:stCondLst>
                                        </p:cTn>
                                        <p:tgtEl>
                                          <p:spTgt spid="3"/>
                                        </p:tgtEl>
                                      </p:cBhvr>
                                      <p:from x="200000" y="450000"/>
                                      <p:to x="100000" y="100000"/>
                                    </p:animScale>
                                    <p:set>
                                      <p:cBhvr>
                                        <p:cTn id="10" dur="770" fill="hold"/>
                                        <p:tgtEl>
                                          <p:spTgt spid="3"/>
                                        </p:tgtEl>
                                        <p:attrNameLst>
                                          <p:attrName>ppt_x</p:attrName>
                                        </p:attrNameLst>
                                      </p:cBhvr>
                                      <p:to>
                                        <p:strVal val="(0.5)"/>
                                      </p:to>
                                    </p:set>
                                    <p:anim from="(0.5)" to="(#ppt_x)" calcmode="lin" valueType="num">
                                      <p:cBhvr>
                                        <p:cTn id="11" dur="1230" accel="100000" fill="hold">
                                          <p:stCondLst>
                                            <p:cond delay="770"/>
                                          </p:stCondLst>
                                        </p:cTn>
                                        <p:tgtEl>
                                          <p:spTgt spid="3"/>
                                        </p:tgtEl>
                                        <p:attrNameLst>
                                          <p:attrName>ppt_x</p:attrName>
                                        </p:attrNameLst>
                                      </p:cBhvr>
                                    </p:anim>
                                    <p:set>
                                      <p:cBhvr>
                                        <p:cTn id="12" dur="770" fill="hold"/>
                                        <p:tgtEl>
                                          <p:spTgt spid="3"/>
                                        </p:tgtEl>
                                        <p:attrNameLst>
                                          <p:attrName>ppt_y</p:attrName>
                                        </p:attrNameLst>
                                      </p:cBhvr>
                                      <p:to>
                                        <p:strVal val="(#ppt_y+0.4)"/>
                                      </p:to>
                                    </p:set>
                                    <p:anim from="(#ppt_y+0.4)" to="(#ppt_y)" calcmode="lin" valueType="num">
                                      <p:cBhvr>
                                        <p:cTn id="13" dur="1230" accel="100000" fill="hold">
                                          <p:stCondLst>
                                            <p:cond delay="770"/>
                                          </p:stCondLst>
                                        </p:cTn>
                                        <p:tgtEl>
                                          <p:spTgt spid="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43608" y="3501008"/>
            <a:ext cx="4392488" cy="2880320"/>
            <a:chOff x="931" y="909"/>
            <a:chExt cx="3946" cy="2910"/>
          </a:xfrm>
        </p:grpSpPr>
        <p:pic>
          <p:nvPicPr>
            <p:cNvPr id="614403" name="Picture 3"/>
            <p:cNvPicPr>
              <a:picLocks noChangeAspect="1" noChangeArrowheads="1"/>
            </p:cNvPicPr>
            <p:nvPr/>
          </p:nvPicPr>
          <p:blipFill>
            <a:blip r:embed="rId2" cstate="print"/>
            <a:srcRect/>
            <a:stretch>
              <a:fillRect/>
            </a:stretch>
          </p:blipFill>
          <p:spPr bwMode="auto">
            <a:xfrm>
              <a:off x="1099" y="909"/>
              <a:ext cx="3778" cy="2730"/>
            </a:xfrm>
            <a:prstGeom prst="rect">
              <a:avLst/>
            </a:prstGeom>
            <a:noFill/>
            <a:ln w="9525">
              <a:noFill/>
              <a:miter lim="800000"/>
              <a:headEnd/>
              <a:tailEnd/>
            </a:ln>
            <a:effectLst/>
          </p:spPr>
        </p:pic>
        <p:sp>
          <p:nvSpPr>
            <p:cNvPr id="614404" name="Text Box 4"/>
            <p:cNvSpPr txBox="1">
              <a:spLocks noChangeArrowheads="1"/>
            </p:cNvSpPr>
            <p:nvPr/>
          </p:nvSpPr>
          <p:spPr bwMode="auto">
            <a:xfrm>
              <a:off x="931" y="3312"/>
              <a:ext cx="2493" cy="507"/>
            </a:xfrm>
            <a:prstGeom prst="rect">
              <a:avLst/>
            </a:prstGeom>
            <a:noFill/>
            <a:ln w="9525">
              <a:noFill/>
              <a:miter lim="800000"/>
              <a:headEnd/>
              <a:tailEnd/>
            </a:ln>
            <a:effectLst/>
          </p:spPr>
          <p:txBody>
            <a:bodyPr wrap="square">
              <a:spAutoFit/>
            </a:bodyPr>
            <a:lstStyle/>
            <a:p>
              <a:pPr eaLnBrk="0" hangingPunct="0"/>
              <a:r>
                <a:rPr kumimoji="1" lang="en-US" altLang="zh-CN" sz="2800" dirty="0">
                  <a:solidFill>
                    <a:srgbClr val="FF3300"/>
                  </a:solidFill>
                  <a:latin typeface="Times New Roman" pitchFamily="18" charset="0"/>
                  <a:ea typeface="宋体" pitchFamily="2" charset="-122"/>
                </a:rPr>
                <a:t>  </a:t>
              </a:r>
              <a:r>
                <a:rPr kumimoji="1" lang="zh-CN" altLang="en-US" sz="2000" b="1" dirty="0">
                  <a:solidFill>
                    <a:srgbClr val="FF3300"/>
                  </a:solidFill>
                  <a:latin typeface="华文新魏" pitchFamily="2" charset="-122"/>
                  <a:ea typeface="华文新魏" pitchFamily="2" charset="-122"/>
                </a:rPr>
                <a:t>细菌部队 </a:t>
              </a:r>
              <a:r>
                <a:rPr kumimoji="1" lang="zh-CN" altLang="en-US" sz="2000" b="1" dirty="0" smtClean="0">
                  <a:solidFill>
                    <a:schemeClr val="tx2"/>
                  </a:solidFill>
                  <a:latin typeface="华文新魏" pitchFamily="2" charset="-122"/>
                  <a:ea typeface="华文新魏" pitchFamily="2" charset="-122"/>
                </a:rPr>
                <a:t>人体实验</a:t>
              </a:r>
              <a:endParaRPr kumimoji="1" lang="zh-CN" altLang="en-US" sz="2000" b="1" dirty="0">
                <a:solidFill>
                  <a:schemeClr val="tx2"/>
                </a:solidFill>
                <a:latin typeface="华文新魏" pitchFamily="2" charset="-122"/>
                <a:ea typeface="华文新魏" pitchFamily="2" charset="-122"/>
              </a:endParaRPr>
            </a:p>
          </p:txBody>
        </p:sp>
      </p:grpSp>
      <p:grpSp>
        <p:nvGrpSpPr>
          <p:cNvPr id="3" name="Group 8"/>
          <p:cNvGrpSpPr>
            <a:grpSpLocks/>
          </p:cNvGrpSpPr>
          <p:nvPr/>
        </p:nvGrpSpPr>
        <p:grpSpPr bwMode="auto">
          <a:xfrm>
            <a:off x="5868144" y="1916832"/>
            <a:ext cx="2845246" cy="4322246"/>
            <a:chOff x="3297" y="675"/>
            <a:chExt cx="2395" cy="3828"/>
          </a:xfrm>
        </p:grpSpPr>
        <p:pic>
          <p:nvPicPr>
            <p:cNvPr id="614409" name="Picture 9" descr="鼠疫患者尸体解剖"/>
            <p:cNvPicPr>
              <a:picLocks noChangeAspect="1" noChangeArrowheads="1"/>
            </p:cNvPicPr>
            <p:nvPr/>
          </p:nvPicPr>
          <p:blipFill>
            <a:blip r:embed="rId3" cstate="print"/>
            <a:srcRect/>
            <a:stretch>
              <a:fillRect/>
            </a:stretch>
          </p:blipFill>
          <p:spPr bwMode="auto">
            <a:xfrm>
              <a:off x="3297" y="675"/>
              <a:ext cx="2395" cy="3209"/>
            </a:xfrm>
            <a:prstGeom prst="rect">
              <a:avLst/>
            </a:prstGeom>
            <a:noFill/>
          </p:spPr>
        </p:pic>
        <p:sp>
          <p:nvSpPr>
            <p:cNvPr id="614410" name="Rectangle 10"/>
            <p:cNvSpPr>
              <a:spLocks noChangeArrowheads="1"/>
            </p:cNvSpPr>
            <p:nvPr/>
          </p:nvSpPr>
          <p:spPr bwMode="auto">
            <a:xfrm>
              <a:off x="3719" y="3931"/>
              <a:ext cx="1883" cy="572"/>
            </a:xfrm>
            <a:prstGeom prst="rect">
              <a:avLst/>
            </a:prstGeom>
            <a:noFill/>
            <a:ln w="9525">
              <a:noFill/>
              <a:miter lim="800000"/>
              <a:headEnd/>
              <a:tailEnd/>
            </a:ln>
            <a:effectLst/>
          </p:spPr>
          <p:txBody>
            <a:bodyPr>
              <a:spAutoFit/>
            </a:bodyPr>
            <a:lstStyle/>
            <a:p>
              <a:pPr algn="ctr">
                <a:spcBef>
                  <a:spcPct val="0"/>
                </a:spcBef>
              </a:pPr>
              <a:r>
                <a:rPr lang="zh-CN" altLang="en-US" b="1" dirty="0">
                  <a:latin typeface="华文新魏" pitchFamily="2" charset="-122"/>
                  <a:ea typeface="华文新魏" pitchFamily="2" charset="-122"/>
                </a:rPr>
                <a:t>日军</a:t>
              </a:r>
              <a:r>
                <a:rPr lang="en-US" altLang="zh-CN" b="1" dirty="0">
                  <a:latin typeface="华文新魏" pitchFamily="2" charset="-122"/>
                  <a:ea typeface="华文新魏" pitchFamily="2" charset="-122"/>
                </a:rPr>
                <a:t>731</a:t>
              </a:r>
              <a:r>
                <a:rPr lang="zh-CN" altLang="en-US" b="1" dirty="0">
                  <a:latin typeface="华文新魏" pitchFamily="2" charset="-122"/>
                  <a:ea typeface="华文新魏" pitchFamily="2" charset="-122"/>
                </a:rPr>
                <a:t>部队鼠疫患者尸体解剖</a:t>
              </a:r>
            </a:p>
          </p:txBody>
        </p:sp>
      </p:grpSp>
      <p:grpSp>
        <p:nvGrpSpPr>
          <p:cNvPr id="9" name="Group 2"/>
          <p:cNvGrpSpPr>
            <a:grpSpLocks/>
          </p:cNvGrpSpPr>
          <p:nvPr/>
        </p:nvGrpSpPr>
        <p:grpSpPr bwMode="auto">
          <a:xfrm>
            <a:off x="323528" y="260648"/>
            <a:ext cx="5400402" cy="2928441"/>
            <a:chOff x="480" y="336"/>
            <a:chExt cx="5040" cy="3596"/>
          </a:xfrm>
        </p:grpSpPr>
        <p:pic>
          <p:nvPicPr>
            <p:cNvPr id="10" name="Picture 3" descr="xinsrc_54134671ab4d4bfbb4c2cec8b0cfbb9e">
              <a:hlinkClick r:id="rId4"/>
            </p:cNvPr>
            <p:cNvPicPr>
              <a:picLocks noChangeAspect="1" noChangeArrowheads="1"/>
            </p:cNvPicPr>
            <p:nvPr/>
          </p:nvPicPr>
          <p:blipFill>
            <a:blip r:embed="rId5" cstate="print"/>
            <a:srcRect/>
            <a:stretch>
              <a:fillRect/>
            </a:stretch>
          </p:blipFill>
          <p:spPr bwMode="auto">
            <a:xfrm>
              <a:off x="480" y="336"/>
              <a:ext cx="5040" cy="3596"/>
            </a:xfrm>
            <a:prstGeom prst="rect">
              <a:avLst/>
            </a:prstGeom>
            <a:noFill/>
          </p:spPr>
        </p:pic>
        <p:sp>
          <p:nvSpPr>
            <p:cNvPr id="11" name="Rectangle 4"/>
            <p:cNvSpPr>
              <a:spLocks noChangeArrowheads="1"/>
            </p:cNvSpPr>
            <p:nvPr/>
          </p:nvSpPr>
          <p:spPr bwMode="auto">
            <a:xfrm>
              <a:off x="2897" y="2400"/>
              <a:ext cx="2623" cy="1029"/>
            </a:xfrm>
            <a:prstGeom prst="rect">
              <a:avLst/>
            </a:prstGeom>
            <a:noFill/>
            <a:ln w="9525">
              <a:noFill/>
              <a:miter lim="800000"/>
              <a:headEnd/>
              <a:tailEnd/>
            </a:ln>
            <a:effectLst/>
          </p:spPr>
          <p:txBody>
            <a:bodyPr wrap="square">
              <a:spAutoFit/>
            </a:bodyPr>
            <a:lstStyle/>
            <a:p>
              <a:r>
                <a:rPr kumimoji="1" lang="zh-CN" altLang="en-US" sz="2000" b="1" dirty="0">
                  <a:solidFill>
                    <a:srgbClr val="FF0000"/>
                  </a:solidFill>
                  <a:latin typeface="华文新魏" pitchFamily="2" charset="-122"/>
                  <a:ea typeface="华文新魏" pitchFamily="2" charset="-122"/>
                </a:rPr>
                <a:t>冻伤试验</a:t>
              </a:r>
            </a:p>
            <a:p>
              <a:r>
                <a:rPr kumimoji="1" lang="zh-CN" altLang="en-US" sz="2000" b="1" dirty="0">
                  <a:latin typeface="华文新魏" pitchFamily="2" charset="-122"/>
                  <a:ea typeface="华文新魏" pitchFamily="2" charset="-122"/>
                </a:rPr>
                <a:t>      试验目的是为了严寒地区作战的需要。</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86" name="Text Box 14"/>
          <p:cNvSpPr txBox="1">
            <a:spLocks noChangeArrowheads="1"/>
          </p:cNvSpPr>
          <p:nvPr/>
        </p:nvSpPr>
        <p:spPr bwMode="auto">
          <a:xfrm>
            <a:off x="323528" y="4293096"/>
            <a:ext cx="8569201" cy="1927225"/>
          </a:xfrm>
          <a:prstGeom prst="rect">
            <a:avLst/>
          </a:prstGeom>
          <a:solidFill>
            <a:srgbClr val="CCFFFF"/>
          </a:solidFill>
          <a:ln w="9525">
            <a:solidFill>
              <a:srgbClr val="FFFFFF"/>
            </a:solidFill>
            <a:miter lim="800000"/>
            <a:headEnd/>
            <a:tailEnd/>
          </a:ln>
          <a:effectLst/>
        </p:spPr>
        <p:txBody>
          <a:bodyPr wrap="square">
            <a:spAutoFit/>
          </a:bodyPr>
          <a:lstStyle/>
          <a:p>
            <a:pPr algn="l" eaLnBrk="0" hangingPunct="0"/>
            <a:r>
              <a:rPr lang="en-US" altLang="zh-CN" b="1" dirty="0">
                <a:solidFill>
                  <a:schemeClr val="tx2"/>
                </a:solidFill>
                <a:latin typeface="华文新魏" pitchFamily="2" charset="-122"/>
                <a:ea typeface="华文新魏" pitchFamily="2" charset="-122"/>
              </a:rPr>
              <a:t>      </a:t>
            </a:r>
            <a:r>
              <a:rPr lang="en-US" altLang="zh-CN" sz="2400" b="1" dirty="0">
                <a:solidFill>
                  <a:schemeClr val="tx2"/>
                </a:solidFill>
                <a:latin typeface="华文新魏" pitchFamily="2" charset="-122"/>
                <a:ea typeface="华文新魏" pitchFamily="2" charset="-122"/>
              </a:rPr>
              <a:t>1936</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11</a:t>
            </a:r>
            <a:r>
              <a:rPr lang="zh-CN" altLang="en-US" sz="2400" b="1" dirty="0">
                <a:solidFill>
                  <a:schemeClr val="tx2"/>
                </a:solidFill>
                <a:latin typeface="华文新魏" pitchFamily="2" charset="-122"/>
                <a:ea typeface="华文新魏" pitchFamily="2" charset="-122"/>
              </a:rPr>
              <a:t>月，关东军确定了</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满洲产业开发五年计划现地案</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，计划有重点地在东北开发与战争有密切关系的铁、煤、石油、电力等重工业和能源工业。到</a:t>
            </a:r>
            <a:r>
              <a:rPr lang="en-US" altLang="zh-CN" sz="2400" b="1" dirty="0">
                <a:solidFill>
                  <a:schemeClr val="tx2"/>
                </a:solidFill>
                <a:latin typeface="华文新魏" pitchFamily="2" charset="-122"/>
                <a:ea typeface="华文新魏" pitchFamily="2" charset="-122"/>
              </a:rPr>
              <a:t>1942</a:t>
            </a:r>
            <a:r>
              <a:rPr lang="zh-CN" altLang="en-US" sz="2400" b="1" dirty="0">
                <a:solidFill>
                  <a:schemeClr val="tx2"/>
                </a:solidFill>
                <a:latin typeface="华文新魏" pitchFamily="2" charset="-122"/>
                <a:ea typeface="华文新魏" pitchFamily="2" charset="-122"/>
              </a:rPr>
              <a:t>年，东北的钢产量占日本总产量的</a:t>
            </a:r>
            <a:r>
              <a:rPr lang="en-US" altLang="zh-CN" sz="2400" b="1" dirty="0">
                <a:solidFill>
                  <a:schemeClr val="tx2"/>
                </a:solidFill>
                <a:latin typeface="华文新魏" pitchFamily="2" charset="-122"/>
                <a:ea typeface="华文新魏" pitchFamily="2" charset="-122"/>
              </a:rPr>
              <a:t>1/3</a:t>
            </a:r>
            <a:r>
              <a:rPr lang="zh-CN" altLang="en-US" sz="2400" b="1" dirty="0">
                <a:solidFill>
                  <a:schemeClr val="tx2"/>
                </a:solidFill>
                <a:latin typeface="华文新魏" pitchFamily="2" charset="-122"/>
                <a:ea typeface="华文新魏" pitchFamily="2" charset="-122"/>
              </a:rPr>
              <a:t>，铝产量占日本总产量的</a:t>
            </a:r>
            <a:r>
              <a:rPr lang="en-US" altLang="zh-CN" sz="2400" b="1" dirty="0">
                <a:solidFill>
                  <a:schemeClr val="tx2"/>
                </a:solidFill>
                <a:latin typeface="华文新魏" pitchFamily="2" charset="-122"/>
                <a:ea typeface="华文新魏" pitchFamily="2" charset="-122"/>
              </a:rPr>
              <a:t>40%</a:t>
            </a:r>
            <a:r>
              <a:rPr lang="zh-CN" altLang="en-US" sz="2400" b="1" dirty="0">
                <a:solidFill>
                  <a:schemeClr val="tx2"/>
                </a:solidFill>
                <a:latin typeface="华文新魏" pitchFamily="2" charset="-122"/>
                <a:ea typeface="华文新魏" pitchFamily="2" charset="-122"/>
              </a:rPr>
              <a:t>，日本所需的</a:t>
            </a:r>
            <a:r>
              <a:rPr lang="en-US" altLang="zh-CN" sz="2400" b="1" dirty="0">
                <a:solidFill>
                  <a:schemeClr val="tx2"/>
                </a:solidFill>
                <a:latin typeface="华文新魏" pitchFamily="2" charset="-122"/>
                <a:ea typeface="华文新魏" pitchFamily="2" charset="-122"/>
              </a:rPr>
              <a:t>38</a:t>
            </a:r>
            <a:r>
              <a:rPr lang="zh-CN" altLang="en-US" sz="2400" b="1" dirty="0">
                <a:solidFill>
                  <a:schemeClr val="tx2"/>
                </a:solidFill>
                <a:latin typeface="华文新魏" pitchFamily="2" charset="-122"/>
                <a:ea typeface="华文新魏" pitchFamily="2" charset="-122"/>
              </a:rPr>
              <a:t>种军需物资有</a:t>
            </a:r>
            <a:r>
              <a:rPr lang="en-US" altLang="zh-CN" sz="2400" b="1" dirty="0">
                <a:solidFill>
                  <a:schemeClr val="tx2"/>
                </a:solidFill>
                <a:latin typeface="华文新魏" pitchFamily="2" charset="-122"/>
                <a:ea typeface="华文新魏" pitchFamily="2" charset="-122"/>
              </a:rPr>
              <a:t>14</a:t>
            </a:r>
            <a:r>
              <a:rPr lang="zh-CN" altLang="en-US" sz="2400" b="1" dirty="0">
                <a:solidFill>
                  <a:schemeClr val="tx2"/>
                </a:solidFill>
                <a:latin typeface="华文新魏" pitchFamily="2" charset="-122"/>
                <a:ea typeface="华文新魏" pitchFamily="2" charset="-122"/>
              </a:rPr>
              <a:t>种由东北供给。</a:t>
            </a:r>
          </a:p>
        </p:txBody>
      </p:sp>
      <p:sp>
        <p:nvSpPr>
          <p:cNvPr id="540688" name="Rectangle 16"/>
          <p:cNvSpPr>
            <a:spLocks noChangeArrowheads="1"/>
          </p:cNvSpPr>
          <p:nvPr/>
        </p:nvSpPr>
        <p:spPr bwMode="auto">
          <a:xfrm>
            <a:off x="251520" y="188640"/>
            <a:ext cx="8301608" cy="863600"/>
          </a:xfrm>
          <a:prstGeom prst="rect">
            <a:avLst/>
          </a:prstGeom>
          <a:noFill/>
          <a:ln w="9525">
            <a:noFill/>
            <a:miter lim="800000"/>
            <a:headEnd/>
            <a:tailEnd/>
          </a:ln>
          <a:effectLst/>
        </p:spPr>
        <p:txBody>
          <a:bodyPr/>
          <a:lstStyle/>
          <a:p>
            <a:pPr algn="l">
              <a:spcBef>
                <a:spcPct val="0"/>
              </a:spcBef>
            </a:pPr>
            <a:r>
              <a:rPr lang="zh-CN" altLang="en-US" sz="4200" b="1" dirty="0">
                <a:solidFill>
                  <a:schemeClr val="tx2"/>
                </a:solidFill>
                <a:latin typeface="华文新魏" pitchFamily="2" charset="-122"/>
                <a:ea typeface="华文新魏" pitchFamily="2" charset="-122"/>
              </a:rPr>
              <a:t>（</a:t>
            </a:r>
            <a:r>
              <a:rPr lang="en-US" altLang="zh-CN" sz="4200" b="1" dirty="0">
                <a:solidFill>
                  <a:schemeClr val="tx2"/>
                </a:solidFill>
                <a:latin typeface="华文新魏" pitchFamily="2" charset="-122"/>
                <a:ea typeface="华文新魏" pitchFamily="2" charset="-122"/>
              </a:rPr>
              <a:t>2</a:t>
            </a:r>
            <a:r>
              <a:rPr lang="zh-CN" altLang="en-US" sz="4200" b="1" dirty="0">
                <a:solidFill>
                  <a:schemeClr val="tx2"/>
                </a:solidFill>
                <a:latin typeface="华文新魏" pitchFamily="2" charset="-122"/>
                <a:ea typeface="华文新魏" pitchFamily="2" charset="-122"/>
              </a:rPr>
              <a:t>）疯狂掠夺中国的资源与财富</a:t>
            </a:r>
          </a:p>
        </p:txBody>
      </p:sp>
      <p:sp>
        <p:nvSpPr>
          <p:cNvPr id="540691" name="Rectangle 19"/>
          <p:cNvSpPr>
            <a:spLocks noChangeArrowheads="1"/>
          </p:cNvSpPr>
          <p:nvPr/>
        </p:nvSpPr>
        <p:spPr bwMode="auto">
          <a:xfrm>
            <a:off x="467544" y="2132856"/>
            <a:ext cx="2663825" cy="863600"/>
          </a:xfrm>
          <a:prstGeom prst="rect">
            <a:avLst/>
          </a:prstGeom>
          <a:noFill/>
          <a:ln w="9525">
            <a:noFill/>
            <a:miter lim="800000"/>
            <a:headEnd/>
            <a:tailEnd/>
          </a:ln>
          <a:effectLst/>
        </p:spPr>
        <p:txBody>
          <a:bodyPr/>
          <a:lstStyle/>
          <a:p>
            <a:pPr algn="l">
              <a:spcBef>
                <a:spcPct val="0"/>
              </a:spcBef>
            </a:pPr>
            <a:r>
              <a:rPr lang="en-US" altLang="zh-CN" sz="4200" b="1" dirty="0">
                <a:latin typeface="+mn-ea"/>
              </a:rPr>
              <a:t>【</a:t>
            </a:r>
            <a:r>
              <a:rPr lang="zh-CN" altLang="en-US" sz="4200" b="1" dirty="0">
                <a:latin typeface="+mn-ea"/>
              </a:rPr>
              <a:t>案例</a:t>
            </a:r>
            <a:r>
              <a:rPr lang="en-US" altLang="zh-CN" sz="4200" b="1" dirty="0">
                <a:latin typeface="+mn-ea"/>
              </a:rPr>
              <a:t>】</a:t>
            </a:r>
          </a:p>
        </p:txBody>
      </p:sp>
      <p:pic>
        <p:nvPicPr>
          <p:cNvPr id="540692" name="Picture 20" descr="掠夺物资"/>
          <p:cNvPicPr>
            <a:picLocks noChangeAspect="1" noChangeArrowheads="1"/>
          </p:cNvPicPr>
          <p:nvPr/>
        </p:nvPicPr>
        <p:blipFill>
          <a:blip r:embed="rId2" cstate="print"/>
          <a:srcRect/>
          <a:stretch>
            <a:fillRect/>
          </a:stretch>
        </p:blipFill>
        <p:spPr bwMode="auto">
          <a:xfrm>
            <a:off x="4211638" y="981075"/>
            <a:ext cx="4679950" cy="3228975"/>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70" name="Rectangle 10"/>
          <p:cNvSpPr>
            <a:spLocks noChangeArrowheads="1"/>
          </p:cNvSpPr>
          <p:nvPr/>
        </p:nvSpPr>
        <p:spPr bwMode="auto">
          <a:xfrm>
            <a:off x="179512" y="260350"/>
            <a:ext cx="8445376" cy="865188"/>
          </a:xfrm>
          <a:prstGeom prst="rect">
            <a:avLst/>
          </a:prstGeom>
          <a:noFill/>
          <a:ln w="9525">
            <a:noFill/>
            <a:miter lim="800000"/>
            <a:headEnd/>
            <a:tailEnd/>
          </a:ln>
          <a:effectLst/>
        </p:spPr>
        <p:txBody>
          <a:bodyPr/>
          <a:lstStyle/>
          <a:p>
            <a:pPr algn="l">
              <a:spcBef>
                <a:spcPct val="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）强制推行奴化教育</a:t>
            </a:r>
          </a:p>
        </p:txBody>
      </p:sp>
      <p:pic>
        <p:nvPicPr>
          <p:cNvPr id="39940" name="Picture 4" descr="http://p2.so.qhimgs1.com/bdr/_240_/t01153026a6f967dd9e.jpg"/>
          <p:cNvPicPr>
            <a:picLocks noChangeAspect="1" noChangeArrowheads="1"/>
          </p:cNvPicPr>
          <p:nvPr/>
        </p:nvPicPr>
        <p:blipFill>
          <a:blip r:embed="rId2" cstate="print"/>
          <a:srcRect/>
          <a:stretch>
            <a:fillRect/>
          </a:stretch>
        </p:blipFill>
        <p:spPr bwMode="auto">
          <a:xfrm>
            <a:off x="4860032" y="980728"/>
            <a:ext cx="3779912" cy="1955127"/>
          </a:xfrm>
          <a:prstGeom prst="rect">
            <a:avLst/>
          </a:prstGeom>
          <a:noFill/>
        </p:spPr>
      </p:pic>
      <p:pic>
        <p:nvPicPr>
          <p:cNvPr id="39942" name="Picture 6" descr="http://news.xinhuanet.com/mil/2012-03/02/122782049_91n.jpg"/>
          <p:cNvPicPr>
            <a:picLocks noChangeAspect="1" noChangeArrowheads="1"/>
          </p:cNvPicPr>
          <p:nvPr/>
        </p:nvPicPr>
        <p:blipFill>
          <a:blip r:embed="rId3" cstate="print"/>
          <a:srcRect/>
          <a:stretch>
            <a:fillRect/>
          </a:stretch>
        </p:blipFill>
        <p:spPr bwMode="auto">
          <a:xfrm>
            <a:off x="4716016" y="3717032"/>
            <a:ext cx="3848611" cy="2636912"/>
          </a:xfrm>
          <a:prstGeom prst="rect">
            <a:avLst/>
          </a:prstGeom>
          <a:noFill/>
        </p:spPr>
      </p:pic>
      <p:pic>
        <p:nvPicPr>
          <p:cNvPr id="39944" name="Picture 8" descr="http://p1.so.qhmsg.com/bdr/_240_/t01593d72b4d30445f6.jpg"/>
          <p:cNvPicPr>
            <a:picLocks noChangeAspect="1" noChangeArrowheads="1"/>
          </p:cNvPicPr>
          <p:nvPr/>
        </p:nvPicPr>
        <p:blipFill>
          <a:blip r:embed="rId4" cstate="print"/>
          <a:srcRect/>
          <a:stretch>
            <a:fillRect/>
          </a:stretch>
        </p:blipFill>
        <p:spPr bwMode="auto">
          <a:xfrm>
            <a:off x="683568" y="1340767"/>
            <a:ext cx="3168352" cy="4052543"/>
          </a:xfrm>
          <a:prstGeom prst="rect">
            <a:avLst/>
          </a:prstGeom>
          <a:noFill/>
        </p:spPr>
      </p:pic>
      <p:sp>
        <p:nvSpPr>
          <p:cNvPr id="16" name="矩形 15"/>
          <p:cNvSpPr/>
          <p:nvPr/>
        </p:nvSpPr>
        <p:spPr>
          <a:xfrm>
            <a:off x="611560" y="5445224"/>
            <a:ext cx="3168352" cy="646331"/>
          </a:xfrm>
          <a:prstGeom prst="rect">
            <a:avLst/>
          </a:prstGeom>
        </p:spPr>
        <p:txBody>
          <a:bodyPr wrap="square">
            <a:spAutoFit/>
          </a:bodyPr>
          <a:lstStyle/>
          <a:p>
            <a:pPr lvl="0"/>
            <a:r>
              <a:rPr lang="zh-CN" altLang="en-US" b="1" dirty="0" smtClean="0">
                <a:latin typeface="华文新魏" pitchFamily="2" charset="-122"/>
                <a:ea typeface="华文新魏" pitchFamily="2" charset="-122"/>
              </a:rPr>
              <a:t>日本强迫学生们在饭前祈祷，感谢“皇军的恩赐” 。</a:t>
            </a:r>
          </a:p>
        </p:txBody>
      </p:sp>
      <p:sp>
        <p:nvSpPr>
          <p:cNvPr id="17" name="矩形 16"/>
          <p:cNvSpPr/>
          <p:nvPr/>
        </p:nvSpPr>
        <p:spPr>
          <a:xfrm>
            <a:off x="4644008" y="2996952"/>
            <a:ext cx="4139952" cy="738664"/>
          </a:xfrm>
          <a:prstGeom prst="rect">
            <a:avLst/>
          </a:prstGeom>
        </p:spPr>
        <p:txBody>
          <a:bodyPr wrap="square">
            <a:spAutoFit/>
          </a:bodyPr>
          <a:lstStyle/>
          <a:p>
            <a:r>
              <a:rPr lang="zh-CN" altLang="en-US" b="1" dirty="0" smtClean="0">
                <a:latin typeface="华文新魏" pitchFamily="2" charset="-122"/>
                <a:ea typeface="华文新魏" pitchFamily="2" charset="-122"/>
              </a:rPr>
              <a:t>日军侵华时期把日语定为“国语”，强迫中国学生学习</a:t>
            </a:r>
            <a:r>
              <a:rPr lang="zh-CN" altLang="en-US" sz="2400" b="1" dirty="0" smtClean="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sp>
        <p:nvSpPr>
          <p:cNvPr id="18" name="矩形 17"/>
          <p:cNvSpPr/>
          <p:nvPr/>
        </p:nvSpPr>
        <p:spPr>
          <a:xfrm>
            <a:off x="4499992" y="6381328"/>
            <a:ext cx="4172937" cy="369332"/>
          </a:xfrm>
          <a:prstGeom prst="rect">
            <a:avLst/>
          </a:prstGeom>
        </p:spPr>
        <p:txBody>
          <a:bodyPr wrap="none">
            <a:spAutoFit/>
          </a:bodyPr>
          <a:lstStyle/>
          <a:p>
            <a:r>
              <a:rPr lang="zh-CN" altLang="en-US" b="1" dirty="0" smtClean="0">
                <a:latin typeface="华文新魏" pitchFamily="2" charset="-122"/>
                <a:ea typeface="华文新魏" pitchFamily="2" charset="-122"/>
              </a:rPr>
              <a:t>幼年军校学生，奴化教育，从小灌输。 </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AutoShape 2"/>
          <p:cNvSpPr>
            <a:spLocks noChangeArrowheads="1"/>
          </p:cNvSpPr>
          <p:nvPr/>
        </p:nvSpPr>
        <p:spPr bwMode="auto">
          <a:xfrm>
            <a:off x="4067944" y="692696"/>
            <a:ext cx="4536504" cy="1944216"/>
          </a:xfrm>
          <a:prstGeom prst="wedgeRoundRectCallout">
            <a:avLst>
              <a:gd name="adj1" fmla="val -47731"/>
              <a:gd name="adj2" fmla="val 1963"/>
              <a:gd name="adj3" fmla="val 16667"/>
            </a:avLst>
          </a:prstGeom>
          <a:solidFill>
            <a:schemeClr val="bg1"/>
          </a:solidFill>
          <a:ln w="25400">
            <a:solidFill>
              <a:srgbClr val="993366"/>
            </a:solidFill>
            <a:miter lim="800000"/>
            <a:headEnd/>
            <a:tailEnd/>
          </a:ln>
          <a:effectLst/>
        </p:spPr>
        <p:txBody>
          <a:bodyPr/>
          <a:lstStyle/>
          <a:p>
            <a:pPr algn="just" eaLnBrk="0" hangingPunct="0">
              <a:spcBef>
                <a:spcPct val="0"/>
              </a:spcBef>
            </a:pPr>
            <a:endParaRPr kumimoji="1" lang="en-US" altLang="zh-CN" sz="2800" dirty="0">
              <a:latin typeface="Times New Roman" pitchFamily="18" charset="0"/>
              <a:ea typeface="宋体" pitchFamily="2" charset="-122"/>
            </a:endParaRPr>
          </a:p>
          <a:p>
            <a:pPr algn="just" eaLnBrk="0" hangingPunct="0">
              <a:spcBef>
                <a:spcPct val="0"/>
              </a:spcBef>
            </a:pPr>
            <a:r>
              <a:rPr kumimoji="1" lang="zh-CN" altLang="en-US" sz="2800" b="1" dirty="0">
                <a:latin typeface="华文新魏" pitchFamily="2" charset="-122"/>
                <a:ea typeface="华文新魏" pitchFamily="2" charset="-122"/>
              </a:rPr>
              <a:t>日本帝国主义在中国殖民统治给中国人民带来了什么？</a:t>
            </a:r>
          </a:p>
        </p:txBody>
      </p:sp>
      <p:grpSp>
        <p:nvGrpSpPr>
          <p:cNvPr id="2" name="Group 3"/>
          <p:cNvGrpSpPr>
            <a:grpSpLocks/>
          </p:cNvGrpSpPr>
          <p:nvPr/>
        </p:nvGrpSpPr>
        <p:grpSpPr bwMode="auto">
          <a:xfrm>
            <a:off x="539552" y="260648"/>
            <a:ext cx="3240088" cy="1981200"/>
            <a:chOff x="975" y="618"/>
            <a:chExt cx="2041" cy="1248"/>
          </a:xfrm>
        </p:grpSpPr>
        <p:graphicFrame>
          <p:nvGraphicFramePr>
            <p:cNvPr id="803844" name="Object 4">
              <a:hlinkClick r:id="rId3" action="ppaction://hlinksldjump"/>
            </p:cNvPr>
            <p:cNvGraphicFramePr>
              <a:graphicFrameLocks noChangeAspect="1"/>
            </p:cNvGraphicFramePr>
            <p:nvPr/>
          </p:nvGraphicFramePr>
          <p:xfrm>
            <a:off x="975" y="618"/>
            <a:ext cx="946" cy="1248"/>
          </p:xfrm>
          <a:graphic>
            <a:graphicData uri="http://schemas.openxmlformats.org/presentationml/2006/ole">
              <p:oleObj spid="_x0000_s3076" name="位图图像" r:id="rId4" imgW="1514686" imgH="2219635" progId="PBrush">
                <p:embed/>
              </p:oleObj>
            </a:graphicData>
          </a:graphic>
        </p:graphicFrame>
        <p:sp>
          <p:nvSpPr>
            <p:cNvPr id="803845" name="AutoShape 5"/>
            <p:cNvSpPr>
              <a:spLocks noChangeArrowheads="1"/>
            </p:cNvSpPr>
            <p:nvPr/>
          </p:nvSpPr>
          <p:spPr bwMode="auto">
            <a:xfrm>
              <a:off x="1927" y="887"/>
              <a:ext cx="1089" cy="926"/>
            </a:xfrm>
            <a:prstGeom prst="irregularSeal1">
              <a:avLst/>
            </a:prstGeom>
            <a:solidFill>
              <a:srgbClr val="FFFFFF"/>
            </a:solidFill>
            <a:ln w="12700">
              <a:solidFill>
                <a:srgbClr val="0000FF"/>
              </a:solidFill>
              <a:miter lim="800000"/>
              <a:headEnd/>
              <a:tailEnd/>
            </a:ln>
            <a:effectLst/>
          </p:spPr>
          <p:txBody>
            <a:bodyPr anchor="ctr">
              <a:spAutoFit/>
            </a:bodyPr>
            <a:lstStyle/>
            <a:p>
              <a:pPr eaLnBrk="0" hangingPunct="0">
                <a:spcBef>
                  <a:spcPct val="0"/>
                </a:spcBef>
              </a:pPr>
              <a:r>
                <a:rPr kumimoji="1" lang="zh-CN" altLang="en-US" sz="2800" b="1" dirty="0">
                  <a:latin typeface="华文新魏" pitchFamily="2" charset="-122"/>
                  <a:ea typeface="华文新魏" pitchFamily="2" charset="-122"/>
                </a:rPr>
                <a:t>思考</a:t>
              </a:r>
            </a:p>
          </p:txBody>
        </p:sp>
      </p:grpSp>
      <p:sp>
        <p:nvSpPr>
          <p:cNvPr id="803851" name="Rectangle 11"/>
          <p:cNvSpPr>
            <a:spLocks noChangeArrowheads="1"/>
          </p:cNvSpPr>
          <p:nvPr/>
        </p:nvSpPr>
        <p:spPr bwMode="auto">
          <a:xfrm>
            <a:off x="395536" y="3284984"/>
            <a:ext cx="8373814" cy="2088232"/>
          </a:xfrm>
          <a:prstGeom prst="rect">
            <a:avLst/>
          </a:prstGeom>
          <a:noFill/>
          <a:ln w="9525">
            <a:noFill/>
            <a:miter lim="800000"/>
            <a:headEnd/>
            <a:tailEnd/>
          </a:ln>
          <a:effectLst/>
        </p:spPr>
        <p:txBody>
          <a:bodyPr/>
          <a:lstStyle/>
          <a:p>
            <a:pPr marL="342900" indent="-342900">
              <a:spcBef>
                <a:spcPct val="0"/>
              </a:spcBef>
            </a:pPr>
            <a:r>
              <a:rPr lang="en-US" altLang="zh-CN" sz="3000" dirty="0">
                <a:latin typeface="Arial" pitchFamily="34" charset="0"/>
                <a:ea typeface="宋体" pitchFamily="2" charset="-122"/>
              </a:rPr>
              <a:t>  </a:t>
            </a:r>
            <a:r>
              <a:rPr lang="zh-CN" altLang="en-US" sz="2400" b="1" dirty="0">
                <a:latin typeface="+mn-ea"/>
              </a:rPr>
              <a:t>据不完全统计</a:t>
            </a:r>
            <a:r>
              <a:rPr lang="zh-CN" altLang="en-US" sz="2400" b="1" dirty="0" smtClean="0">
                <a:latin typeface="+mn-ea"/>
              </a:rPr>
              <a:t>，</a:t>
            </a:r>
            <a:r>
              <a:rPr lang="en-US" altLang="zh-CN" sz="2400" b="1" dirty="0" smtClean="0">
                <a:latin typeface="+mn-ea"/>
              </a:rPr>
              <a:t>1931-1945</a:t>
            </a:r>
            <a:r>
              <a:rPr lang="zh-CN" altLang="en-US" sz="2400" b="1" dirty="0" smtClean="0">
                <a:latin typeface="+mn-ea"/>
              </a:rPr>
              <a:t>战争</a:t>
            </a:r>
            <a:r>
              <a:rPr lang="zh-CN" altLang="en-US" sz="2400" b="1" dirty="0">
                <a:latin typeface="+mn-ea"/>
              </a:rPr>
              <a:t>期间，中国军民伤亡</a:t>
            </a:r>
            <a:r>
              <a:rPr lang="en-US" altLang="zh-CN" sz="2400" b="1" dirty="0">
                <a:latin typeface="+mn-ea"/>
              </a:rPr>
              <a:t>3500</a:t>
            </a:r>
            <a:r>
              <a:rPr lang="zh-CN" altLang="en-US" sz="2400" b="1" dirty="0">
                <a:latin typeface="+mn-ea"/>
              </a:rPr>
              <a:t>多万人；按</a:t>
            </a:r>
            <a:r>
              <a:rPr lang="en-US" altLang="zh-CN" sz="2400" b="1" dirty="0">
                <a:latin typeface="+mn-ea"/>
              </a:rPr>
              <a:t>1937</a:t>
            </a:r>
            <a:r>
              <a:rPr lang="zh-CN" altLang="en-US" sz="2400" b="1" dirty="0">
                <a:latin typeface="+mn-ea"/>
              </a:rPr>
              <a:t>年的比值折算，中国直接经济损失</a:t>
            </a:r>
            <a:r>
              <a:rPr lang="en-US" altLang="zh-CN" sz="2400" b="1" dirty="0">
                <a:latin typeface="+mn-ea"/>
              </a:rPr>
              <a:t>1000</a:t>
            </a:r>
            <a:r>
              <a:rPr lang="zh-CN" altLang="en-US" sz="2400" b="1" dirty="0">
                <a:latin typeface="+mn-ea"/>
              </a:rPr>
              <a:t>多亿美元，间接经济损失</a:t>
            </a:r>
            <a:r>
              <a:rPr lang="en-US" altLang="zh-CN" sz="2400" b="1" dirty="0">
                <a:latin typeface="+mn-ea"/>
              </a:rPr>
              <a:t>5000</a:t>
            </a:r>
            <a:r>
              <a:rPr lang="zh-CN" altLang="en-US" sz="2400" b="1" dirty="0">
                <a:latin typeface="+mn-ea"/>
              </a:rPr>
              <a:t>多亿</a:t>
            </a:r>
            <a:r>
              <a:rPr lang="zh-CN" altLang="en-US" sz="2400" b="1" dirty="0" smtClean="0">
                <a:latin typeface="+mn-ea"/>
              </a:rPr>
              <a:t>美元，相当于国民政府</a:t>
            </a:r>
            <a:r>
              <a:rPr lang="en-US" altLang="zh-CN" sz="2400" b="1" dirty="0" smtClean="0">
                <a:latin typeface="+mn-ea"/>
              </a:rPr>
              <a:t>277</a:t>
            </a:r>
            <a:r>
              <a:rPr lang="zh-CN" altLang="en-US" sz="2400" b="1" dirty="0" smtClean="0">
                <a:latin typeface="+mn-ea"/>
              </a:rPr>
              <a:t>年的财政收入。</a:t>
            </a:r>
          </a:p>
          <a:p>
            <a:pPr marL="342900" indent="-342900" algn="l">
              <a:spcBef>
                <a:spcPct val="0"/>
              </a:spcBef>
            </a:pPr>
            <a:endParaRPr lang="zh-CN" altLang="en-US" sz="3000" b="1" dirty="0">
              <a:latin typeface="华文新魏" pitchFamily="2" charset="-122"/>
              <a:ea typeface="华文新魏" pitchFamily="2"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03842"/>
                                        </p:tgtEl>
                                        <p:attrNameLst>
                                          <p:attrName>style.visibility</p:attrName>
                                        </p:attrNameLst>
                                      </p:cBhvr>
                                      <p:to>
                                        <p:strVal val="visible"/>
                                      </p:to>
                                    </p:set>
                                    <p:animEffect transition="in" filter="slide(fromBottom)">
                                      <p:cBhvr>
                                        <p:cTn id="12" dur="500"/>
                                        <p:tgtEl>
                                          <p:spTgt spid="80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7" name="Rectangle 7"/>
          <p:cNvSpPr>
            <a:spLocks noGrp="1" noChangeArrowheads="1"/>
          </p:cNvSpPr>
          <p:nvPr>
            <p:ph type="title"/>
          </p:nvPr>
        </p:nvSpPr>
        <p:spPr>
          <a:xfrm>
            <a:off x="179512" y="1412874"/>
            <a:ext cx="8568952" cy="936005"/>
          </a:xfrm>
          <a:noFill/>
          <a:ln/>
        </p:spPr>
        <p:txBody>
          <a:bodyPr>
            <a:noAutofit/>
          </a:bodyPr>
          <a:lstStyle/>
          <a:p>
            <a:r>
              <a:rPr lang="zh-CN" altLang="en-US" sz="3600" b="1" dirty="0">
                <a:solidFill>
                  <a:schemeClr val="tx1"/>
                </a:solidFill>
                <a:latin typeface="华文新魏" pitchFamily="2" charset="-122"/>
                <a:ea typeface="华文新魏" pitchFamily="2" charset="-122"/>
                <a:cs typeface="+mn-cs"/>
              </a:rPr>
              <a:t>（一）中国共产党举起武装抗日的旗帜 </a:t>
            </a:r>
          </a:p>
        </p:txBody>
      </p:sp>
      <p:sp>
        <p:nvSpPr>
          <p:cNvPr id="542728" name="Rectangle 8"/>
          <p:cNvSpPr>
            <a:spLocks noChangeArrowheads="1"/>
          </p:cNvSpPr>
          <p:nvPr/>
        </p:nvSpPr>
        <p:spPr bwMode="auto">
          <a:xfrm>
            <a:off x="467544" y="2636912"/>
            <a:ext cx="8158361" cy="719138"/>
          </a:xfrm>
          <a:prstGeom prst="rect">
            <a:avLst/>
          </a:prstGeom>
          <a:solidFill>
            <a:schemeClr val="bg1"/>
          </a:solidFill>
          <a:ln w="9525">
            <a:noFill/>
            <a:miter lim="800000"/>
            <a:headEnd/>
            <a:tailEnd/>
          </a:ln>
          <a:effectLst/>
        </p:spPr>
        <p:txBody>
          <a:bodyPr/>
          <a:lstStyle/>
          <a:p>
            <a:pPr algn="l">
              <a:spcBef>
                <a:spcPct val="0"/>
              </a:spcBef>
            </a:pP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、九</a:t>
            </a:r>
            <a:r>
              <a:rPr lang="en-US" altLang="zh-CN" sz="3200" b="1" dirty="0">
                <a:latin typeface="华文新魏" pitchFamily="2" charset="-122"/>
                <a:ea typeface="华文新魏" pitchFamily="2" charset="-122"/>
              </a:rPr>
              <a:t>·</a:t>
            </a:r>
            <a:r>
              <a:rPr lang="zh-CN" altLang="en-US" sz="3200" b="1" dirty="0">
                <a:latin typeface="华文新魏" pitchFamily="2" charset="-122"/>
                <a:ea typeface="华文新魏" pitchFamily="2" charset="-122"/>
              </a:rPr>
              <a:t>一八事变后积极倡导民族自卫战争</a:t>
            </a:r>
          </a:p>
        </p:txBody>
      </p:sp>
      <p:sp>
        <p:nvSpPr>
          <p:cNvPr id="542742" name="Rectangle 22"/>
          <p:cNvSpPr>
            <a:spLocks noChangeArrowheads="1"/>
          </p:cNvSpPr>
          <p:nvPr/>
        </p:nvSpPr>
        <p:spPr bwMode="auto">
          <a:xfrm>
            <a:off x="395536" y="277813"/>
            <a:ext cx="8291264" cy="1139825"/>
          </a:xfrm>
          <a:prstGeom prst="rect">
            <a:avLst/>
          </a:prstGeom>
          <a:noFill/>
          <a:ln w="9525">
            <a:noFill/>
            <a:miter lim="800000"/>
            <a:headEnd/>
            <a:tailEnd/>
          </a:ln>
          <a:effectLst/>
        </p:spPr>
        <p:txBody>
          <a:bodyPr/>
          <a:lstStyle/>
          <a:p>
            <a:pPr algn="l">
              <a:spcBef>
                <a:spcPct val="0"/>
              </a:spcBef>
            </a:pPr>
            <a:r>
              <a:rPr lang="zh-CN" altLang="en-US" sz="4200" b="1" dirty="0">
                <a:latin typeface="华文新魏" pitchFamily="2" charset="-122"/>
                <a:ea typeface="华文新魏" pitchFamily="2" charset="-122"/>
              </a:rPr>
              <a:t>二</a:t>
            </a:r>
            <a:r>
              <a:rPr lang="zh-CN" altLang="en-US" sz="4200" b="1" dirty="0" smtClean="0">
                <a:latin typeface="华文新魏" pitchFamily="2" charset="-122"/>
                <a:ea typeface="华文新魏" pitchFamily="2" charset="-122"/>
              </a:rPr>
              <a:t>、中国人民奋起抗击日本侵略者</a:t>
            </a:r>
            <a:endParaRPr lang="zh-CN" altLang="en-US" sz="4200" b="1" dirty="0">
              <a:latin typeface="华文新魏" pitchFamily="2" charset="-122"/>
              <a:ea typeface="华文新魏" pitchFamily="2" charset="-122"/>
            </a:endParaRPr>
          </a:p>
        </p:txBody>
      </p:sp>
      <p:sp>
        <p:nvSpPr>
          <p:cNvPr id="542743" name="Rectangle 23"/>
          <p:cNvSpPr>
            <a:spLocks noChangeArrowheads="1"/>
          </p:cNvSpPr>
          <p:nvPr/>
        </p:nvSpPr>
        <p:spPr bwMode="auto">
          <a:xfrm>
            <a:off x="323528" y="3789040"/>
            <a:ext cx="8352928" cy="2520950"/>
          </a:xfrm>
          <a:prstGeom prst="rect">
            <a:avLst/>
          </a:prstGeom>
          <a:solidFill>
            <a:srgbClr val="FFFFFF"/>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1931.9.20</a:t>
            </a:r>
            <a:r>
              <a:rPr lang="zh-CN" altLang="en-US" sz="2800" b="1" dirty="0">
                <a:latin typeface="华文新魏" pitchFamily="2" charset="-122"/>
                <a:ea typeface="华文新魏" pitchFamily="2" charset="-122"/>
              </a:rPr>
              <a:t>，中共中央发表宣言，号召全国工农武装起来，进行民族自卫战争。</a:t>
            </a:r>
          </a:p>
          <a:p>
            <a:pPr marL="342900" indent="-342900" algn="l">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2</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1932.4.15</a:t>
            </a:r>
            <a:r>
              <a:rPr lang="zh-CN" altLang="en-US" sz="2800" b="1" dirty="0">
                <a:latin typeface="华文新魏" pitchFamily="2" charset="-122"/>
                <a:ea typeface="华文新魏" pitchFamily="2" charset="-122"/>
              </a:rPr>
              <a:t>，中华苏维埃临时中央政府宣布对日作战。</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467544" y="260350"/>
            <a:ext cx="8157344" cy="1223963"/>
          </a:xfrm>
          <a:noFill/>
          <a:ln>
            <a:solidFill>
              <a:schemeClr val="accent2"/>
            </a:solidFill>
          </a:ln>
        </p:spPr>
        <p:txBody>
          <a:bodyPr>
            <a:noAutofit/>
          </a:bodyPr>
          <a:lstStyle/>
          <a:p>
            <a:r>
              <a:rPr lang="en-US" altLang="zh-CN" sz="4000" b="1" dirty="0">
                <a:solidFill>
                  <a:schemeClr val="tx2"/>
                </a:solidFill>
                <a:ea typeface="华文新魏" pitchFamily="2" charset="-122"/>
              </a:rPr>
              <a:t>2</a:t>
            </a:r>
            <a:r>
              <a:rPr lang="zh-CN" altLang="en-US" sz="4000" b="1" dirty="0">
                <a:solidFill>
                  <a:schemeClr val="tx2"/>
                </a:solidFill>
                <a:ea typeface="华文新魏" pitchFamily="2" charset="-122"/>
              </a:rPr>
              <a:t>、直接</a:t>
            </a:r>
            <a:r>
              <a:rPr lang="zh-CN" altLang="en-US" sz="4000" b="1" dirty="0" smtClean="0">
                <a:solidFill>
                  <a:schemeClr val="tx2"/>
                </a:solidFill>
                <a:ea typeface="华文新魏" pitchFamily="2" charset="-122"/>
              </a:rPr>
              <a:t>领导东北</a:t>
            </a:r>
            <a:r>
              <a:rPr lang="zh-CN" altLang="en-US" sz="4000" b="1" dirty="0">
                <a:solidFill>
                  <a:schemeClr val="tx2"/>
                </a:solidFill>
                <a:ea typeface="华文新魏" pitchFamily="2" charset="-122"/>
              </a:rPr>
              <a:t>人民的抗日武装斗争</a:t>
            </a:r>
          </a:p>
        </p:txBody>
      </p:sp>
      <p:pic>
        <p:nvPicPr>
          <p:cNvPr id="748564" name="Picture 20" descr="b840549051673ab3a977a480"/>
          <p:cNvPicPr>
            <a:picLocks noChangeAspect="1" noChangeArrowheads="1"/>
          </p:cNvPicPr>
          <p:nvPr/>
        </p:nvPicPr>
        <p:blipFill>
          <a:blip r:embed="rId2" cstate="print"/>
          <a:srcRect/>
          <a:stretch>
            <a:fillRect/>
          </a:stretch>
        </p:blipFill>
        <p:spPr bwMode="auto">
          <a:xfrm>
            <a:off x="4860032" y="3573016"/>
            <a:ext cx="2088232" cy="2521843"/>
          </a:xfrm>
          <a:prstGeom prst="rect">
            <a:avLst/>
          </a:prstGeom>
          <a:noFill/>
        </p:spPr>
      </p:pic>
      <p:pic>
        <p:nvPicPr>
          <p:cNvPr id="748567" name="Picture 23" descr="a005b3347b548583d1a2d32f"/>
          <p:cNvPicPr>
            <a:picLocks noChangeAspect="1" noChangeArrowheads="1"/>
          </p:cNvPicPr>
          <p:nvPr/>
        </p:nvPicPr>
        <p:blipFill>
          <a:blip r:embed="rId3" cstate="print"/>
          <a:srcRect/>
          <a:stretch>
            <a:fillRect/>
          </a:stretch>
        </p:blipFill>
        <p:spPr bwMode="auto">
          <a:xfrm>
            <a:off x="2555776" y="3645024"/>
            <a:ext cx="2125663" cy="2520255"/>
          </a:xfrm>
          <a:prstGeom prst="rect">
            <a:avLst/>
          </a:prstGeom>
          <a:noFill/>
        </p:spPr>
      </p:pic>
      <p:sp>
        <p:nvSpPr>
          <p:cNvPr id="748569" name="Rectangle 25"/>
          <p:cNvSpPr>
            <a:spLocks noChangeArrowheads="1"/>
          </p:cNvSpPr>
          <p:nvPr/>
        </p:nvSpPr>
        <p:spPr bwMode="auto">
          <a:xfrm>
            <a:off x="4788024" y="6165304"/>
            <a:ext cx="2087563" cy="388937"/>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a:latin typeface="+mn-ea"/>
              </a:rPr>
              <a:t>周保中（</a:t>
            </a:r>
            <a:r>
              <a:rPr lang="en-US" altLang="zh-CN" sz="1200" b="1" dirty="0">
                <a:latin typeface="+mn-ea"/>
              </a:rPr>
              <a:t>1902--1964</a:t>
            </a:r>
            <a:r>
              <a:rPr lang="zh-CN" altLang="en-US" sz="1200" b="1" dirty="0">
                <a:latin typeface="+mn-ea"/>
              </a:rPr>
              <a:t>）</a:t>
            </a:r>
          </a:p>
        </p:txBody>
      </p:sp>
      <p:pic>
        <p:nvPicPr>
          <p:cNvPr id="748571" name="Picture 27" descr="u=4244898171,807900842&amp;fm=58"/>
          <p:cNvPicPr>
            <a:picLocks noChangeAspect="1" noChangeArrowheads="1"/>
          </p:cNvPicPr>
          <p:nvPr/>
        </p:nvPicPr>
        <p:blipFill>
          <a:blip r:embed="rId4" cstate="print"/>
          <a:srcRect/>
          <a:stretch>
            <a:fillRect/>
          </a:stretch>
        </p:blipFill>
        <p:spPr bwMode="auto">
          <a:xfrm>
            <a:off x="323528" y="3573016"/>
            <a:ext cx="2050357" cy="2521272"/>
          </a:xfrm>
          <a:prstGeom prst="rect">
            <a:avLst/>
          </a:prstGeom>
          <a:noFill/>
        </p:spPr>
      </p:pic>
      <p:sp>
        <p:nvSpPr>
          <p:cNvPr id="748572" name="Rectangle 28"/>
          <p:cNvSpPr>
            <a:spLocks noChangeArrowheads="1"/>
          </p:cNvSpPr>
          <p:nvPr/>
        </p:nvSpPr>
        <p:spPr bwMode="auto">
          <a:xfrm>
            <a:off x="251520" y="6165304"/>
            <a:ext cx="2054101" cy="216024"/>
          </a:xfrm>
          <a:prstGeom prst="rect">
            <a:avLst/>
          </a:prstGeom>
          <a:noFill/>
          <a:ln w="9525">
            <a:noFill/>
            <a:miter lim="800000"/>
            <a:headEnd/>
            <a:tailEnd/>
          </a:ln>
          <a:effectLst/>
        </p:spPr>
        <p:txBody>
          <a:bodyPr/>
          <a:lstStyle/>
          <a:p>
            <a:pPr marL="342900" indent="-342900" algn="ctr">
              <a:lnSpc>
                <a:spcPct val="80000"/>
              </a:lnSpc>
              <a:spcBef>
                <a:spcPct val="20000"/>
              </a:spcBef>
              <a:buClr>
                <a:schemeClr val="accent1"/>
              </a:buClr>
              <a:buSzPct val="65000"/>
              <a:buFont typeface="Wingdings" pitchFamily="2" charset="2"/>
              <a:buNone/>
            </a:pPr>
            <a:r>
              <a:rPr lang="zh-CN" altLang="en-US" sz="1200" b="1" dirty="0">
                <a:latin typeface="+mn-ea"/>
              </a:rPr>
              <a:t>罗登贤（</a:t>
            </a:r>
            <a:r>
              <a:rPr lang="en-US" altLang="zh-CN" sz="1200" b="1" dirty="0">
                <a:latin typeface="+mn-ea"/>
              </a:rPr>
              <a:t>1905--1933</a:t>
            </a:r>
            <a:r>
              <a:rPr lang="zh-CN" altLang="en-US" sz="1200" b="1" dirty="0">
                <a:latin typeface="+mn-ea"/>
              </a:rPr>
              <a:t>） </a:t>
            </a:r>
          </a:p>
        </p:txBody>
      </p:sp>
      <p:sp>
        <p:nvSpPr>
          <p:cNvPr id="748575" name="Rectangle 31"/>
          <p:cNvSpPr>
            <a:spLocks noChangeArrowheads="1"/>
          </p:cNvSpPr>
          <p:nvPr/>
        </p:nvSpPr>
        <p:spPr bwMode="auto">
          <a:xfrm>
            <a:off x="2339752" y="6165305"/>
            <a:ext cx="2160587" cy="288032"/>
          </a:xfrm>
          <a:prstGeom prst="rect">
            <a:avLst/>
          </a:prstGeom>
          <a:noFill/>
          <a:ln w="9525">
            <a:noFill/>
            <a:miter lim="800000"/>
            <a:headEnd/>
            <a:tailEnd/>
          </a:ln>
          <a:effectLst/>
        </p:spPr>
        <p:txBody>
          <a:bodyPr/>
          <a:lstStyle/>
          <a:p>
            <a:pPr marL="342900" indent="-342900" algn="ctr">
              <a:lnSpc>
                <a:spcPct val="80000"/>
              </a:lnSpc>
              <a:spcBef>
                <a:spcPct val="20000"/>
              </a:spcBef>
              <a:buClr>
                <a:schemeClr val="accent1"/>
              </a:buClr>
              <a:buSzPct val="65000"/>
            </a:pPr>
            <a:r>
              <a:rPr lang="zh-CN" altLang="en-US" sz="1200" b="1" dirty="0">
                <a:latin typeface="+mn-ea"/>
              </a:rPr>
              <a:t>杨靖宇（</a:t>
            </a:r>
            <a:r>
              <a:rPr lang="en-US" altLang="zh-CN" sz="1200" b="1" dirty="0">
                <a:latin typeface="+mn-ea"/>
              </a:rPr>
              <a:t>1905--1940</a:t>
            </a:r>
            <a:r>
              <a:rPr lang="zh-CN" altLang="en-US" sz="1200" b="1" dirty="0">
                <a:latin typeface="+mn-ea"/>
              </a:rPr>
              <a:t>） </a:t>
            </a:r>
          </a:p>
        </p:txBody>
      </p:sp>
      <p:pic>
        <p:nvPicPr>
          <p:cNvPr id="748577" name="Picture 33" descr="u=4062078263,3677718241&amp;fm=58"/>
          <p:cNvPicPr>
            <a:picLocks noChangeAspect="1" noChangeArrowheads="1"/>
          </p:cNvPicPr>
          <p:nvPr/>
        </p:nvPicPr>
        <p:blipFill>
          <a:blip r:embed="rId5" cstate="print"/>
          <a:srcRect/>
          <a:stretch>
            <a:fillRect/>
          </a:stretch>
        </p:blipFill>
        <p:spPr bwMode="auto">
          <a:xfrm>
            <a:off x="7019925" y="981075"/>
            <a:ext cx="1928813" cy="2232025"/>
          </a:xfrm>
          <a:prstGeom prst="rect">
            <a:avLst/>
          </a:prstGeom>
          <a:noFill/>
        </p:spPr>
      </p:pic>
      <p:sp>
        <p:nvSpPr>
          <p:cNvPr id="748578" name="Rectangle 34"/>
          <p:cNvSpPr>
            <a:spLocks noChangeArrowheads="1"/>
          </p:cNvSpPr>
          <p:nvPr/>
        </p:nvSpPr>
        <p:spPr bwMode="auto">
          <a:xfrm>
            <a:off x="7019925" y="3284538"/>
            <a:ext cx="2124075" cy="2889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1200" b="1" dirty="0">
                <a:latin typeface="+mn-ea"/>
              </a:rPr>
              <a:t>赵一曼（</a:t>
            </a:r>
            <a:r>
              <a:rPr lang="en-US" altLang="zh-CN" sz="1200" b="1" dirty="0">
                <a:latin typeface="+mn-ea"/>
              </a:rPr>
              <a:t>1905--1936</a:t>
            </a:r>
            <a:r>
              <a:rPr lang="zh-CN" altLang="en-US" sz="1200" b="1" dirty="0">
                <a:latin typeface="+mn-ea"/>
              </a:rPr>
              <a:t>）</a:t>
            </a:r>
          </a:p>
        </p:txBody>
      </p:sp>
      <p:pic>
        <p:nvPicPr>
          <p:cNvPr id="748582" name="Picture 38" descr="01300000327389123064702258005"/>
          <p:cNvPicPr>
            <a:picLocks noChangeAspect="1" noChangeArrowheads="1"/>
          </p:cNvPicPr>
          <p:nvPr/>
        </p:nvPicPr>
        <p:blipFill>
          <a:blip r:embed="rId6" cstate="print"/>
          <a:srcRect/>
          <a:stretch>
            <a:fillRect/>
          </a:stretch>
        </p:blipFill>
        <p:spPr bwMode="auto">
          <a:xfrm>
            <a:off x="6991588" y="3789040"/>
            <a:ext cx="2152412" cy="2417639"/>
          </a:xfrm>
          <a:prstGeom prst="rect">
            <a:avLst/>
          </a:prstGeom>
          <a:noFill/>
        </p:spPr>
      </p:pic>
      <p:sp>
        <p:nvSpPr>
          <p:cNvPr id="748583" name="Rectangle 39"/>
          <p:cNvSpPr>
            <a:spLocks noChangeArrowheads="1"/>
          </p:cNvSpPr>
          <p:nvPr/>
        </p:nvSpPr>
        <p:spPr bwMode="auto">
          <a:xfrm>
            <a:off x="6948487" y="6381328"/>
            <a:ext cx="2195513" cy="358775"/>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赵尚志（</a:t>
            </a:r>
            <a:r>
              <a:rPr lang="en-US" altLang="zh-CN" sz="1200" b="1" dirty="0" smtClean="0">
                <a:latin typeface="+mn-ea"/>
              </a:rPr>
              <a:t>1908--1942</a:t>
            </a:r>
            <a:r>
              <a:rPr lang="zh-CN" altLang="en-US" sz="1200" b="1" dirty="0">
                <a:latin typeface="+mn-ea"/>
              </a:rPr>
              <a:t>） </a:t>
            </a:r>
          </a:p>
        </p:txBody>
      </p:sp>
      <p:sp>
        <p:nvSpPr>
          <p:cNvPr id="16" name="内容占位符 2"/>
          <p:cNvSpPr txBox="1">
            <a:spLocks/>
          </p:cNvSpPr>
          <p:nvPr/>
        </p:nvSpPr>
        <p:spPr>
          <a:xfrm>
            <a:off x="179512" y="1700808"/>
            <a:ext cx="6696744" cy="151216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1933</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年初，中共领导的抗日游击队在东北崛起；</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1934</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年，各抗日游击队先后改编为东北人民革命军；</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1936</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月，陆续改建成东北抗日联军。</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Text Box 3"/>
          <p:cNvSpPr txBox="1">
            <a:spLocks noChangeArrowheads="1"/>
          </p:cNvSpPr>
          <p:nvPr/>
        </p:nvSpPr>
        <p:spPr bwMode="auto">
          <a:xfrm>
            <a:off x="539552" y="1556792"/>
            <a:ext cx="7057157" cy="863600"/>
          </a:xfrm>
          <a:prstGeom prst="rect">
            <a:avLst/>
          </a:prstGeom>
          <a:noFill/>
          <a:ln w="28575">
            <a:solidFill>
              <a:srgbClr val="FFFFFF"/>
            </a:solidFill>
            <a:miter lim="800000"/>
            <a:headEnd/>
            <a:tailEnd/>
          </a:ln>
          <a:effectLst/>
        </p:spPr>
        <p:txBody>
          <a:bodyPr anchor="ctr"/>
          <a:lstStyle/>
          <a:p>
            <a:pPr algn="l"/>
            <a:r>
              <a:rPr lang="en-US" altLang="zh-CN" sz="3600" b="1" dirty="0">
                <a:solidFill>
                  <a:schemeClr val="tx2"/>
                </a:solidFill>
                <a:latin typeface="华文新魏" pitchFamily="2" charset="-122"/>
                <a:ea typeface="华文新魏" pitchFamily="2" charset="-122"/>
              </a:rPr>
              <a:t>1</a:t>
            </a:r>
            <a:r>
              <a:rPr lang="zh-CN" altLang="en-US" sz="3600" b="1" dirty="0">
                <a:solidFill>
                  <a:schemeClr val="tx2"/>
                </a:solidFill>
                <a:latin typeface="华文新魏" pitchFamily="2" charset="-122"/>
                <a:ea typeface="华文新魏" pitchFamily="2" charset="-122"/>
              </a:rPr>
              <a:t>、抗日救亡运动的兴起</a:t>
            </a:r>
          </a:p>
        </p:txBody>
      </p:sp>
      <p:grpSp>
        <p:nvGrpSpPr>
          <p:cNvPr id="2" name="Group 8"/>
          <p:cNvGrpSpPr>
            <a:grpSpLocks/>
          </p:cNvGrpSpPr>
          <p:nvPr/>
        </p:nvGrpSpPr>
        <p:grpSpPr bwMode="auto">
          <a:xfrm>
            <a:off x="4932040" y="2924944"/>
            <a:ext cx="3958856" cy="3104709"/>
            <a:chOff x="2970" y="1525"/>
            <a:chExt cx="2500" cy="2298"/>
          </a:xfrm>
        </p:grpSpPr>
        <p:sp>
          <p:nvSpPr>
            <p:cNvPr id="804873" name="Rectangle 9"/>
            <p:cNvSpPr>
              <a:spLocks noChangeArrowheads="1"/>
            </p:cNvSpPr>
            <p:nvPr/>
          </p:nvSpPr>
          <p:spPr bwMode="auto">
            <a:xfrm>
              <a:off x="2970" y="3550"/>
              <a:ext cx="2500" cy="273"/>
            </a:xfrm>
            <a:prstGeom prst="rect">
              <a:avLst/>
            </a:prstGeom>
            <a:solidFill>
              <a:schemeClr val="bg1"/>
            </a:solidFill>
            <a:ln w="9525">
              <a:noFill/>
              <a:miter lim="800000"/>
              <a:headEnd/>
              <a:tailEnd/>
            </a:ln>
            <a:effectLst/>
          </p:spPr>
          <p:txBody>
            <a:bodyPr wrap="square">
              <a:spAutoFit/>
            </a:bodyPr>
            <a:lstStyle/>
            <a:p>
              <a:pPr algn="ctr">
                <a:spcBef>
                  <a:spcPct val="0"/>
                </a:spcBef>
              </a:pPr>
              <a:r>
                <a:rPr lang="zh-CN" altLang="en-US" sz="1800" b="1" dirty="0">
                  <a:solidFill>
                    <a:schemeClr val="tx2"/>
                  </a:solidFill>
                  <a:latin typeface="华文新魏" pitchFamily="2" charset="-122"/>
                  <a:ea typeface="华文新魏" pitchFamily="2" charset="-122"/>
                </a:rPr>
                <a:t>中共领导下的全民族的抗日救亡运动</a:t>
              </a:r>
            </a:p>
          </p:txBody>
        </p:sp>
        <p:pic>
          <p:nvPicPr>
            <p:cNvPr id="804874" name="Picture 10" descr="W020050813737973484366">
              <a:hlinkClick r:id="rId2"/>
            </p:cNvPr>
            <p:cNvPicPr>
              <a:picLocks noChangeAspect="1" noChangeArrowheads="1"/>
            </p:cNvPicPr>
            <p:nvPr/>
          </p:nvPicPr>
          <p:blipFill>
            <a:blip r:embed="rId3" cstate="print"/>
            <a:srcRect/>
            <a:stretch>
              <a:fillRect/>
            </a:stretch>
          </p:blipFill>
          <p:spPr bwMode="auto">
            <a:xfrm>
              <a:off x="2970" y="1525"/>
              <a:ext cx="2456" cy="2017"/>
            </a:xfrm>
            <a:prstGeom prst="rect">
              <a:avLst/>
            </a:prstGeom>
            <a:noFill/>
          </p:spPr>
        </p:pic>
      </p:grpSp>
      <p:sp>
        <p:nvSpPr>
          <p:cNvPr id="804878" name="Rectangle 14"/>
          <p:cNvSpPr>
            <a:spLocks noGrp="1" noChangeArrowheads="1"/>
          </p:cNvSpPr>
          <p:nvPr>
            <p:ph type="title"/>
          </p:nvPr>
        </p:nvSpPr>
        <p:spPr>
          <a:xfrm>
            <a:off x="323850" y="260350"/>
            <a:ext cx="8352606" cy="1152425"/>
          </a:xfrm>
          <a:noFill/>
          <a:ln/>
        </p:spPr>
        <p:txBody>
          <a:bodyPr>
            <a:normAutofit fontScale="90000"/>
          </a:bodyPr>
          <a:lstStyle/>
          <a:p>
            <a:r>
              <a:rPr kumimoji="1" lang="zh-CN" altLang="en-US" b="1" dirty="0">
                <a:effectLst>
                  <a:outerShdw blurRad="38100" dist="38100" dir="2700000" algn="tl">
                    <a:srgbClr val="C0C0C0"/>
                  </a:outerShdw>
                </a:effectLst>
              </a:rPr>
              <a:t>（二</a:t>
            </a:r>
            <a:r>
              <a:rPr kumimoji="1" lang="zh-CN" altLang="en-US" b="1" dirty="0" smtClean="0">
                <a:effectLst>
                  <a:outerShdw blurRad="38100" dist="38100" dir="2700000" algn="tl">
                    <a:srgbClr val="C0C0C0"/>
                  </a:outerShdw>
                </a:effectLst>
              </a:rPr>
              <a:t>）抗日救亡运动和共产党人与部分国民党人合作抗日</a:t>
            </a:r>
            <a:endParaRPr kumimoji="1" lang="zh-CN" altLang="en-US" b="1" dirty="0">
              <a:effectLst>
                <a:outerShdw blurRad="38100" dist="38100" dir="2700000" algn="tl">
                  <a:srgbClr val="C0C0C0"/>
                </a:outerShdw>
              </a:effectLst>
            </a:endParaRPr>
          </a:p>
        </p:txBody>
      </p:sp>
      <p:sp>
        <p:nvSpPr>
          <p:cNvPr id="804879" name="Rectangle 15"/>
          <p:cNvSpPr>
            <a:spLocks noGrp="1" noChangeArrowheads="1"/>
          </p:cNvSpPr>
          <p:nvPr>
            <p:ph sz="quarter" idx="1"/>
          </p:nvPr>
        </p:nvSpPr>
        <p:spPr>
          <a:xfrm>
            <a:off x="395536" y="2636912"/>
            <a:ext cx="4332238" cy="3422650"/>
          </a:xfrm>
          <a:noFill/>
          <a:ln/>
        </p:spPr>
        <p:txBody>
          <a:bodyPr/>
          <a:lstStyle/>
          <a:p>
            <a:r>
              <a:rPr lang="zh-CN" altLang="en-US" sz="2600" b="1" dirty="0"/>
              <a:t>中国共产党及其领导的工农红军和广大的工人、农民、学生是抗日救亡的中坚力量。</a:t>
            </a:r>
          </a:p>
          <a:p>
            <a:r>
              <a:rPr lang="zh-CN" altLang="en-US" sz="2600" b="1" dirty="0"/>
              <a:t>民族资产阶级及其政治代表也要求国民党当局“改弦更张”、“与民更始”、“一致对外”。</a:t>
            </a:r>
            <a:endParaRPr lang="zh-CN" altLang="en-US" sz="2600" dirty="0"/>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04867"/>
                                        </p:tgtEl>
                                        <p:attrNameLst>
                                          <p:attrName>style.visibility</p:attrName>
                                        </p:attrNameLst>
                                      </p:cBhvr>
                                      <p:to>
                                        <p:strVal val="visible"/>
                                      </p:to>
                                    </p:set>
                                    <p:animEffect transition="in" filter="box(in)">
                                      <p:cBhvr>
                                        <p:cTn id="7" dur="500"/>
                                        <p:tgtEl>
                                          <p:spTgt spid="80486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23528" y="274638"/>
            <a:ext cx="8363272" cy="1143000"/>
          </a:xfrm>
        </p:spPr>
        <p:txBody>
          <a:bodyPr>
            <a:noAutofit/>
          </a:bodyPr>
          <a:lstStyle/>
          <a:p>
            <a:r>
              <a:rPr lang="en-US" altLang="zh-CN" sz="4000" b="1" dirty="0">
                <a:solidFill>
                  <a:schemeClr val="tx1"/>
                </a:solidFill>
                <a:latin typeface="华文新魏" pitchFamily="2" charset="-122"/>
                <a:ea typeface="华文新魏" pitchFamily="2" charset="-122"/>
              </a:rPr>
              <a:t>2</a:t>
            </a:r>
            <a:r>
              <a:rPr lang="zh-CN" altLang="en-US" sz="4000" b="1" dirty="0">
                <a:solidFill>
                  <a:schemeClr val="tx1"/>
                </a:solidFill>
                <a:latin typeface="华文新魏" pitchFamily="2" charset="-122"/>
                <a:ea typeface="华文新魏" pitchFamily="2" charset="-122"/>
              </a:rPr>
              <a:t>、中国共产党人与部分国民党人合作抗日</a:t>
            </a:r>
          </a:p>
        </p:txBody>
      </p:sp>
      <p:sp>
        <p:nvSpPr>
          <p:cNvPr id="1162243" name="Rectangle 3"/>
          <p:cNvSpPr>
            <a:spLocks noGrp="1" noChangeArrowheads="1"/>
          </p:cNvSpPr>
          <p:nvPr>
            <p:ph sz="quarter" idx="1"/>
          </p:nvPr>
        </p:nvSpPr>
        <p:spPr>
          <a:xfrm>
            <a:off x="323528" y="1916832"/>
            <a:ext cx="3240360" cy="4032448"/>
          </a:xfrm>
        </p:spPr>
        <p:txBody>
          <a:bodyPr>
            <a:normAutofit/>
          </a:bodyPr>
          <a:lstStyle/>
          <a:p>
            <a:r>
              <a:rPr lang="zh-CN" altLang="en-US" sz="2800" b="1" dirty="0"/>
              <a:t>（</a:t>
            </a:r>
            <a:r>
              <a:rPr lang="en-US" altLang="zh-CN" sz="2800" b="1" dirty="0"/>
              <a:t>1</a:t>
            </a:r>
            <a:r>
              <a:rPr lang="zh-CN" altLang="en-US" sz="2800" b="1" dirty="0"/>
              <a:t>）在东北，中共满洲省委同以原东北军为主体的抗日义勇军进行合作。</a:t>
            </a:r>
          </a:p>
          <a:p>
            <a:pPr lvl="1"/>
            <a:r>
              <a:rPr lang="zh-CN" altLang="en-US" sz="2400" b="1" dirty="0"/>
              <a:t>领导人李杜后来加入了中国共产党。</a:t>
            </a:r>
          </a:p>
        </p:txBody>
      </p:sp>
      <p:sp>
        <p:nvSpPr>
          <p:cNvPr id="1162246" name="Rectangle 6"/>
          <p:cNvSpPr>
            <a:spLocks noChangeArrowheads="1"/>
          </p:cNvSpPr>
          <p:nvPr/>
        </p:nvSpPr>
        <p:spPr bwMode="auto">
          <a:xfrm>
            <a:off x="3923928" y="4437112"/>
            <a:ext cx="4978400" cy="1800225"/>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t>（</a:t>
            </a:r>
            <a:r>
              <a:rPr lang="en-US" altLang="zh-CN" sz="2400" b="1" dirty="0"/>
              <a:t>2</a:t>
            </a:r>
            <a:r>
              <a:rPr lang="zh-CN" altLang="en-US" sz="2400" b="1" dirty="0"/>
              <a:t>）</a:t>
            </a:r>
            <a:r>
              <a:rPr lang="en-US" altLang="zh-CN" sz="2400" b="1" dirty="0"/>
              <a:t>1932</a:t>
            </a:r>
            <a:r>
              <a:rPr lang="zh-CN" altLang="en-US" sz="2400" b="1" dirty="0"/>
              <a:t>年</a:t>
            </a:r>
            <a:r>
              <a:rPr lang="en-US" altLang="zh-CN" sz="2400" b="1" dirty="0"/>
              <a:t>1</a:t>
            </a:r>
            <a:r>
              <a:rPr lang="zh-CN" altLang="en-US" sz="2400" b="1" dirty="0"/>
              <a:t>月，国民党第十九路军在淞沪一带抗击日军，中共中央号召各界民众组织义勇军，并发动沪西日商纱厂工人罢工，以支援十九路军的抗日作战。</a:t>
            </a:r>
          </a:p>
        </p:txBody>
      </p:sp>
      <p:grpSp>
        <p:nvGrpSpPr>
          <p:cNvPr id="8" name="组合 7"/>
          <p:cNvGrpSpPr/>
          <p:nvPr/>
        </p:nvGrpSpPr>
        <p:grpSpPr>
          <a:xfrm>
            <a:off x="3851920" y="1340768"/>
            <a:ext cx="3962400" cy="3002850"/>
            <a:chOff x="3851920" y="1340768"/>
            <a:chExt cx="3962400" cy="3002850"/>
          </a:xfrm>
        </p:grpSpPr>
        <p:pic>
          <p:nvPicPr>
            <p:cNvPr id="1162244" name="Picture 4" descr="W020130312597902181498"/>
            <p:cNvPicPr>
              <a:picLocks noChangeAspect="1" noChangeArrowheads="1"/>
            </p:cNvPicPr>
            <p:nvPr/>
          </p:nvPicPr>
          <p:blipFill>
            <a:blip r:embed="rId2" cstate="print"/>
            <a:srcRect/>
            <a:stretch>
              <a:fillRect/>
            </a:stretch>
          </p:blipFill>
          <p:spPr bwMode="auto">
            <a:xfrm>
              <a:off x="3851920" y="1340768"/>
              <a:ext cx="3962400" cy="2676525"/>
            </a:xfrm>
            <a:prstGeom prst="rect">
              <a:avLst/>
            </a:prstGeom>
            <a:noFill/>
          </p:spPr>
        </p:pic>
        <p:sp>
          <p:nvSpPr>
            <p:cNvPr id="7" name="矩形 6"/>
            <p:cNvSpPr/>
            <p:nvPr/>
          </p:nvSpPr>
          <p:spPr>
            <a:xfrm>
              <a:off x="5580112" y="4005064"/>
              <a:ext cx="2232247" cy="338554"/>
            </a:xfrm>
            <a:prstGeom prst="rect">
              <a:avLst/>
            </a:prstGeom>
          </p:spPr>
          <p:txBody>
            <a:bodyPr wrap="square">
              <a:spAutoFit/>
            </a:bodyPr>
            <a:lstStyle/>
            <a:p>
              <a:pPr lvl="0" algn="r">
                <a:spcBef>
                  <a:spcPct val="0"/>
                </a:spcBef>
                <a:tabLst>
                  <a:tab pos="461963" algn="l"/>
                </a:tabLst>
              </a:pPr>
              <a:r>
                <a:rPr lang="zh-CN" altLang="en-US" sz="1600" b="1" dirty="0" smtClean="0">
                  <a:solidFill>
                    <a:srgbClr val="002060"/>
                  </a:solidFill>
                </a:rPr>
                <a:t>蔡廷锴巡视江湾前线</a:t>
              </a:r>
              <a:endParaRPr lang="zh-CN" altLang="en-US" sz="1600" b="1" dirty="0">
                <a:solidFill>
                  <a:srgbClr val="002060"/>
                </a:solidFill>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7772400"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251520" y="2132856"/>
            <a:ext cx="8496944" cy="3168352"/>
          </a:xfrm>
        </p:spPr>
        <p:txBody>
          <a:bodyPr>
            <a:noAutofit/>
          </a:bodyPr>
          <a:lstStyle/>
          <a:p>
            <a:pPr>
              <a:lnSpc>
                <a:spcPct val="90000"/>
              </a:lnSpc>
            </a:pP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认清日本军国主义侵华罪行，认识抗日民族统一战线的意义，了解国民党正面战场在抗战中的地位和作用。</a:t>
            </a:r>
            <a:endParaRPr lang="en-US" altLang="zh-CN" sz="2400" b="1" dirty="0" smtClean="0">
              <a:latin typeface="华文新魏" pitchFamily="2" charset="-122"/>
              <a:ea typeface="华文新魏" pitchFamily="2" charset="-122"/>
            </a:endParaRPr>
          </a:p>
          <a:p>
            <a:pPr>
              <a:lnSpc>
                <a:spcPct val="90000"/>
              </a:lnSpc>
            </a:pP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认识打败侵略者必须实行人民战争的路线，了解中共的全面抗战路线、纲领与方针、政策及敌后游击战争的地位和作用，懂得中共及其领导的人民抗日力量是中华民族抗战的中流砥柱。</a:t>
            </a:r>
            <a:endParaRPr lang="en-US" altLang="zh-CN" sz="2400" b="1" dirty="0" smtClean="0">
              <a:latin typeface="华文新魏" pitchFamily="2" charset="-122"/>
              <a:ea typeface="华文新魏" pitchFamily="2" charset="-122"/>
            </a:endParaRPr>
          </a:p>
          <a:p>
            <a:pPr>
              <a:lnSpc>
                <a:spcPct val="90000"/>
              </a:lnSpc>
            </a:pP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认识中国人民抗日战争胜利的主要原因和基本经验，了解它在世界反法西斯战争中的地位。</a:t>
            </a:r>
          </a:p>
          <a:p>
            <a:pPr>
              <a:lnSpc>
                <a:spcPct val="90000"/>
              </a:lnSpc>
            </a:pPr>
            <a:endParaRPr lang="zh-CN" altLang="en-US" sz="2400" b="1" dirty="0" smtClean="0">
              <a:latin typeface="华文新魏" pitchFamily="2" charset="-122"/>
              <a:ea typeface="华文新魏" pitchFamily="2" charset="-122"/>
            </a:endParaRP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236296" y="4875970"/>
            <a:ext cx="1907704" cy="198203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628" name="Picture 4" descr="凇沪抗战中中国军队战斗序列示意图"/>
          <p:cNvPicPr preferRelativeResize="0">
            <a:picLocks noGrp="1" noChangeAspect="1" noChangeArrowheads="1"/>
          </p:cNvPicPr>
          <p:nvPr>
            <p:ph sz="quarter" idx="1"/>
          </p:nvPr>
        </p:nvPicPr>
        <p:blipFill>
          <a:blip r:embed="rId2" cstate="print"/>
          <a:srcRect/>
          <a:stretch>
            <a:fillRect/>
          </a:stretch>
        </p:blipFill>
        <p:spPr>
          <a:xfrm>
            <a:off x="179512" y="798205"/>
            <a:ext cx="8964488" cy="5296208"/>
          </a:xfrm>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3000"/>
                                  </p:stCondLst>
                                  <p:childTnLst>
                                    <p:set>
                                      <p:cBhvr>
                                        <p:cTn id="6" dur="1" fill="hold">
                                          <p:stCondLst>
                                            <p:cond delay="0"/>
                                          </p:stCondLst>
                                        </p:cTn>
                                        <p:tgtEl>
                                          <p:spTgt spid="1050628"/>
                                        </p:tgtEl>
                                        <p:attrNameLst>
                                          <p:attrName>style.visibility</p:attrName>
                                        </p:attrNameLst>
                                      </p:cBhvr>
                                      <p:to>
                                        <p:strVal val="visible"/>
                                      </p:to>
                                    </p:set>
                                    <p:animEffect transition="in" filter="blinds(vertical)">
                                      <p:cBhvr>
                                        <p:cTn id="7" dur="500"/>
                                        <p:tgtEl>
                                          <p:spTgt spid="1050628"/>
                                        </p:tgtEl>
                                      </p:cBhvr>
                                    </p:animEffect>
                                  </p:childTnLst>
                                  <p:subTnLst>
                                    <p:set>
                                      <p:cBhvr override="childStyle">
                                        <p:cTn dur="1" fill="hold" display="0" masterRel="nextClick" afterEffect="1"/>
                                        <p:tgtEl>
                                          <p:spTgt spid="10506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2" name="Rectangle 4"/>
          <p:cNvSpPr>
            <a:spLocks noChangeArrowheads="1"/>
          </p:cNvSpPr>
          <p:nvPr/>
        </p:nvSpPr>
        <p:spPr bwMode="auto">
          <a:xfrm>
            <a:off x="467544" y="836713"/>
            <a:ext cx="3816424" cy="460851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200" b="1" dirty="0">
                <a:solidFill>
                  <a:schemeClr val="tx2"/>
                </a:solidFill>
                <a:latin typeface="+mn-ea"/>
              </a:rPr>
              <a:t>（</a:t>
            </a:r>
            <a:r>
              <a:rPr lang="en-US" altLang="zh-CN" sz="3200" b="1" dirty="0">
                <a:solidFill>
                  <a:schemeClr val="tx2"/>
                </a:solidFill>
                <a:latin typeface="+mn-ea"/>
              </a:rPr>
              <a:t>3</a:t>
            </a:r>
            <a:r>
              <a:rPr lang="zh-CN" altLang="en-US" sz="3200" b="1" dirty="0">
                <a:solidFill>
                  <a:schemeClr val="tx2"/>
                </a:solidFill>
                <a:latin typeface="+mn-ea"/>
              </a:rPr>
              <a:t>）</a:t>
            </a:r>
            <a:r>
              <a:rPr lang="en-US" altLang="zh-CN" sz="3200" b="1" dirty="0">
                <a:solidFill>
                  <a:schemeClr val="tx2"/>
                </a:solidFill>
                <a:latin typeface="+mn-ea"/>
              </a:rPr>
              <a:t>1933</a:t>
            </a:r>
            <a:r>
              <a:rPr lang="zh-CN" altLang="en-US" sz="3200" b="1" dirty="0">
                <a:solidFill>
                  <a:schemeClr val="tx2"/>
                </a:solidFill>
                <a:latin typeface="+mn-ea"/>
              </a:rPr>
              <a:t>年</a:t>
            </a:r>
            <a:r>
              <a:rPr lang="en-US" altLang="zh-CN" sz="3200" b="1" dirty="0">
                <a:solidFill>
                  <a:schemeClr val="tx2"/>
                </a:solidFill>
                <a:latin typeface="+mn-ea"/>
              </a:rPr>
              <a:t>5</a:t>
            </a:r>
            <a:r>
              <a:rPr lang="zh-CN" altLang="en-US" sz="3200" b="1" dirty="0">
                <a:solidFill>
                  <a:schemeClr val="tx2"/>
                </a:solidFill>
                <a:latin typeface="+mn-ea"/>
              </a:rPr>
              <a:t>月，原西北军将领冯玉祥在张家口成立察哈尔民众抗日同盟军，并谋求同共产党合作。</a:t>
            </a:r>
          </a:p>
          <a:p>
            <a:pPr marL="669925" lvl="1" indent="-325438" algn="l">
              <a:spcBef>
                <a:spcPct val="20000"/>
              </a:spcBef>
              <a:buClr>
                <a:schemeClr val="accent2"/>
              </a:buClr>
              <a:buSzPct val="60000"/>
              <a:buFont typeface="Wingdings" pitchFamily="2" charset="2"/>
              <a:buChar char="q"/>
            </a:pPr>
            <a:r>
              <a:rPr lang="zh-CN" altLang="en-US" sz="2800" b="1" dirty="0">
                <a:solidFill>
                  <a:schemeClr val="tx2"/>
                </a:solidFill>
                <a:latin typeface="+mn-ea"/>
              </a:rPr>
              <a:t>北路军前敌总指挥吉鸿昌不久加入了中国共产党</a:t>
            </a:r>
            <a:r>
              <a:rPr lang="zh-CN" altLang="en-US" sz="2800" b="1" dirty="0">
                <a:latin typeface="+mn-ea"/>
              </a:rPr>
              <a:t>。</a:t>
            </a:r>
            <a:r>
              <a:rPr lang="zh-CN" altLang="en-US" b="1" dirty="0">
                <a:latin typeface="+mn-ea"/>
              </a:rPr>
              <a:t> </a:t>
            </a:r>
          </a:p>
        </p:txBody>
      </p:sp>
      <p:sp>
        <p:nvSpPr>
          <p:cNvPr id="949253" name="Rectangle 5"/>
          <p:cNvSpPr>
            <a:spLocks noChangeArrowheads="1"/>
          </p:cNvSpPr>
          <p:nvPr/>
        </p:nvSpPr>
        <p:spPr bwMode="auto">
          <a:xfrm>
            <a:off x="539750" y="5589588"/>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sp>
        <p:nvSpPr>
          <p:cNvPr id="949254" name="Rectangle 6"/>
          <p:cNvSpPr>
            <a:spLocks noChangeArrowheads="1"/>
          </p:cNvSpPr>
          <p:nvPr/>
        </p:nvSpPr>
        <p:spPr bwMode="auto">
          <a:xfrm>
            <a:off x="4427538" y="5157788"/>
            <a:ext cx="4465637" cy="100806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恨不抗日死，留作今日羞。国破尚如此，我何惜此头”</a:t>
            </a:r>
          </a:p>
        </p:txBody>
      </p:sp>
      <p:grpSp>
        <p:nvGrpSpPr>
          <p:cNvPr id="7" name="组合 6"/>
          <p:cNvGrpSpPr/>
          <p:nvPr/>
        </p:nvGrpSpPr>
        <p:grpSpPr>
          <a:xfrm>
            <a:off x="5076825" y="1124743"/>
            <a:ext cx="2952750" cy="3805219"/>
            <a:chOff x="5076825" y="1124743"/>
            <a:chExt cx="2952750" cy="3805219"/>
          </a:xfrm>
        </p:grpSpPr>
        <p:sp>
          <p:nvSpPr>
            <p:cNvPr id="949250" name="Text Box 2"/>
            <p:cNvSpPr txBox="1">
              <a:spLocks noChangeArrowheads="1"/>
            </p:cNvSpPr>
            <p:nvPr/>
          </p:nvSpPr>
          <p:spPr bwMode="auto">
            <a:xfrm>
              <a:off x="5508104" y="4652963"/>
              <a:ext cx="2016224" cy="276999"/>
            </a:xfrm>
            <a:prstGeom prst="rect">
              <a:avLst/>
            </a:prstGeom>
            <a:noFill/>
            <a:ln w="9525">
              <a:noFill/>
              <a:miter lim="800000"/>
              <a:headEnd/>
              <a:tailEnd/>
            </a:ln>
          </p:spPr>
          <p:txBody>
            <a:bodyPr wrap="square">
              <a:spAutoFit/>
            </a:bodyPr>
            <a:lstStyle/>
            <a:p>
              <a:pPr algn="ctr"/>
              <a:r>
                <a:rPr kumimoji="1" lang="zh-CN" altLang="en-US" sz="1200" b="1" dirty="0">
                  <a:solidFill>
                    <a:schemeClr val="tx2"/>
                  </a:solidFill>
                  <a:latin typeface="华文新魏" pitchFamily="2" charset="-122"/>
                  <a:ea typeface="华文新魏" pitchFamily="2" charset="-122"/>
                </a:rPr>
                <a:t>吉鸿昌（</a:t>
              </a:r>
              <a:r>
                <a:rPr kumimoji="1" lang="en-US" altLang="zh-CN" sz="1200" b="1" dirty="0">
                  <a:solidFill>
                    <a:schemeClr val="tx2"/>
                  </a:solidFill>
                  <a:latin typeface="华文新魏" pitchFamily="2" charset="-122"/>
                  <a:ea typeface="华文新魏" pitchFamily="2" charset="-122"/>
                </a:rPr>
                <a:t>1895--1934</a:t>
              </a:r>
              <a:r>
                <a:rPr kumimoji="1" lang="zh-CN" altLang="en-US" sz="1200" b="1" dirty="0">
                  <a:solidFill>
                    <a:schemeClr val="tx2"/>
                  </a:solidFill>
                  <a:latin typeface="华文新魏" pitchFamily="2" charset="-122"/>
                  <a:ea typeface="华文新魏" pitchFamily="2" charset="-122"/>
                </a:rPr>
                <a:t>）</a:t>
              </a:r>
            </a:p>
          </p:txBody>
        </p:sp>
        <p:pic>
          <p:nvPicPr>
            <p:cNvPr id="949256" name="Picture 8" descr="2014032211034876659"/>
            <p:cNvPicPr>
              <a:picLocks noChangeAspect="1" noChangeArrowheads="1"/>
            </p:cNvPicPr>
            <p:nvPr/>
          </p:nvPicPr>
          <p:blipFill>
            <a:blip r:embed="rId2" cstate="print"/>
            <a:srcRect/>
            <a:stretch>
              <a:fillRect/>
            </a:stretch>
          </p:blipFill>
          <p:spPr bwMode="auto">
            <a:xfrm>
              <a:off x="5076825" y="1124743"/>
              <a:ext cx="2952750" cy="3420269"/>
            </a:xfrm>
            <a:prstGeom prst="rect">
              <a:avLst/>
            </a:prstGeom>
            <a:noFill/>
          </p:spPr>
        </p:pic>
      </p:gr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a:xfrm>
            <a:off x="395536" y="188640"/>
            <a:ext cx="8146152" cy="954360"/>
          </a:xfrm>
        </p:spPr>
        <p:txBody>
          <a:bodyPr/>
          <a:lstStyle/>
          <a:p>
            <a:r>
              <a:rPr lang="zh-CN" altLang="en-US" b="1" dirty="0"/>
              <a:t>（</a:t>
            </a:r>
            <a:r>
              <a:rPr lang="en-US" altLang="zh-CN" b="1" dirty="0"/>
              <a:t>4</a:t>
            </a:r>
            <a:r>
              <a:rPr lang="zh-CN" altLang="en-US" b="1" dirty="0"/>
              <a:t>）福州事变</a:t>
            </a:r>
          </a:p>
        </p:txBody>
      </p:sp>
      <p:sp>
        <p:nvSpPr>
          <p:cNvPr id="959491" name="Rectangle 3"/>
          <p:cNvSpPr>
            <a:spLocks noGrp="1" noChangeArrowheads="1"/>
          </p:cNvSpPr>
          <p:nvPr>
            <p:ph sz="quarter" idx="1"/>
          </p:nvPr>
        </p:nvSpPr>
        <p:spPr>
          <a:xfrm>
            <a:off x="107504" y="1412777"/>
            <a:ext cx="9036495" cy="1224136"/>
          </a:xfrm>
        </p:spPr>
        <p:txBody>
          <a:bodyPr/>
          <a:lstStyle/>
          <a:p>
            <a:pPr>
              <a:lnSpc>
                <a:spcPct val="80000"/>
              </a:lnSpc>
            </a:pPr>
            <a:r>
              <a:rPr lang="en-US" altLang="zh-CN" sz="2400" b="1" dirty="0"/>
              <a:t>1933</a:t>
            </a:r>
            <a:r>
              <a:rPr lang="zh-CN" altLang="en-US" sz="2400" b="1" dirty="0"/>
              <a:t>年十九路军代表和红军代表签订</a:t>
            </a:r>
            <a:r>
              <a:rPr lang="en-US" altLang="zh-CN" sz="2400" b="1" dirty="0"/>
              <a:t>《</a:t>
            </a:r>
            <a:r>
              <a:rPr lang="zh-CN" altLang="en-US" sz="2400" b="1" dirty="0"/>
              <a:t>反日反蒋的初步协定</a:t>
            </a:r>
            <a:r>
              <a:rPr lang="en-US" altLang="zh-CN" sz="2400" b="1" dirty="0"/>
              <a:t>》</a:t>
            </a:r>
            <a:r>
              <a:rPr lang="zh-CN" altLang="en-US" sz="2400" b="1" dirty="0"/>
              <a:t>。 　</a:t>
            </a:r>
          </a:p>
          <a:p>
            <a:pPr>
              <a:lnSpc>
                <a:spcPct val="80000"/>
              </a:lnSpc>
            </a:pPr>
            <a:r>
              <a:rPr lang="en-US" altLang="zh-CN" sz="2400" b="1" dirty="0">
                <a:hlinkClick r:id="rId2"/>
              </a:rPr>
              <a:t>1933</a:t>
            </a:r>
            <a:r>
              <a:rPr lang="zh-CN" altLang="en-US" sz="2400" b="1" dirty="0">
                <a:hlinkClick r:id="rId2"/>
              </a:rPr>
              <a:t>年</a:t>
            </a:r>
            <a:r>
              <a:rPr lang="en-US" altLang="zh-CN" sz="2400" b="1" dirty="0"/>
              <a:t>11</a:t>
            </a:r>
            <a:r>
              <a:rPr lang="zh-CN" altLang="en-US" sz="2400" b="1" dirty="0"/>
              <a:t>月</a:t>
            </a:r>
            <a:r>
              <a:rPr lang="en-US" altLang="zh-CN" sz="2400" b="1" dirty="0"/>
              <a:t>20</a:t>
            </a:r>
            <a:r>
              <a:rPr lang="zh-CN" altLang="en-US" sz="2400" b="1" dirty="0"/>
              <a:t>日，第</a:t>
            </a:r>
            <a:r>
              <a:rPr lang="zh-CN" altLang="en-US" sz="2400" b="1" dirty="0">
                <a:hlinkClick r:id="rId3"/>
              </a:rPr>
              <a:t>十九路军</a:t>
            </a:r>
            <a:r>
              <a:rPr lang="zh-CN" altLang="en-US" sz="2400" b="1" dirty="0"/>
              <a:t>将领</a:t>
            </a:r>
            <a:r>
              <a:rPr lang="zh-CN" altLang="en-US" sz="2400" b="1" dirty="0">
                <a:hlinkClick r:id="rId4"/>
              </a:rPr>
              <a:t>蔡廷锴</a:t>
            </a:r>
            <a:r>
              <a:rPr lang="zh-CN" altLang="en-US" sz="2400" b="1" dirty="0"/>
              <a:t>、</a:t>
            </a:r>
            <a:r>
              <a:rPr lang="zh-CN" altLang="en-US" sz="2400" b="1" dirty="0">
                <a:hlinkClick r:id="rId5"/>
              </a:rPr>
              <a:t>蒋光鼐</a:t>
            </a:r>
            <a:r>
              <a:rPr lang="zh-CN" altLang="en-US" sz="2400" b="1" dirty="0"/>
              <a:t>以及国民党内爱国人士</a:t>
            </a:r>
            <a:r>
              <a:rPr lang="zh-CN" altLang="en-US" sz="2400" b="1" dirty="0">
                <a:hlinkClick r:id="rId6"/>
              </a:rPr>
              <a:t>李济深</a:t>
            </a:r>
            <a:r>
              <a:rPr lang="zh-CN" altLang="en-US" sz="2400" b="1" dirty="0"/>
              <a:t>、</a:t>
            </a:r>
            <a:r>
              <a:rPr lang="zh-CN" altLang="en-US" sz="2400" b="1" dirty="0">
                <a:hlinkClick r:id="rId7"/>
              </a:rPr>
              <a:t>陈铭枢</a:t>
            </a:r>
            <a:r>
              <a:rPr lang="zh-CN" altLang="en-US" sz="2400" b="1" dirty="0"/>
              <a:t>等在</a:t>
            </a:r>
            <a:r>
              <a:rPr lang="zh-CN" altLang="en-US" sz="2400" b="1" dirty="0">
                <a:hlinkClick r:id="rId8"/>
              </a:rPr>
              <a:t>福建</a:t>
            </a:r>
            <a:r>
              <a:rPr lang="zh-CN" altLang="en-US" sz="2400" b="1" dirty="0"/>
              <a:t>福州发动的抗日反蒋事件。</a:t>
            </a:r>
          </a:p>
        </p:txBody>
      </p:sp>
      <p:grpSp>
        <p:nvGrpSpPr>
          <p:cNvPr id="13" name="组合 12"/>
          <p:cNvGrpSpPr/>
          <p:nvPr/>
        </p:nvGrpSpPr>
        <p:grpSpPr>
          <a:xfrm>
            <a:off x="2483768" y="2708920"/>
            <a:ext cx="2281237" cy="3096344"/>
            <a:chOff x="2483768" y="2708920"/>
            <a:chExt cx="2281237" cy="3096344"/>
          </a:xfrm>
        </p:grpSpPr>
        <p:pic>
          <p:nvPicPr>
            <p:cNvPr id="959500" name="Picture 12" descr="024"/>
            <p:cNvPicPr>
              <a:picLocks noChangeAspect="1" noChangeArrowheads="1"/>
            </p:cNvPicPr>
            <p:nvPr/>
          </p:nvPicPr>
          <p:blipFill>
            <a:blip r:embed="rId9" cstate="print"/>
            <a:srcRect/>
            <a:stretch>
              <a:fillRect/>
            </a:stretch>
          </p:blipFill>
          <p:spPr bwMode="auto">
            <a:xfrm>
              <a:off x="2483768" y="2708920"/>
              <a:ext cx="2281237" cy="2879725"/>
            </a:xfrm>
            <a:prstGeom prst="rect">
              <a:avLst/>
            </a:prstGeom>
            <a:noFill/>
          </p:spPr>
        </p:pic>
        <p:sp>
          <p:nvSpPr>
            <p:cNvPr id="959508" name="Rectangle 20"/>
            <p:cNvSpPr>
              <a:spLocks noChangeArrowheads="1"/>
            </p:cNvSpPr>
            <p:nvPr/>
          </p:nvSpPr>
          <p:spPr bwMode="auto">
            <a:xfrm>
              <a:off x="2555776" y="5589240"/>
              <a:ext cx="1944216" cy="216024"/>
            </a:xfrm>
            <a:prstGeom prst="rect">
              <a:avLst/>
            </a:prstGeom>
            <a:noFill/>
            <a:ln w="9525">
              <a:noFill/>
              <a:miter lim="800000"/>
              <a:headEnd/>
              <a:tailEnd/>
            </a:ln>
            <a:effectLst/>
          </p:spPr>
          <p:txBody>
            <a:bodyPr/>
            <a:lstStyle/>
            <a:p>
              <a:pPr marL="342900" indent="-342900" algn="l">
                <a:lnSpc>
                  <a:spcPct val="80000"/>
                </a:lnSpc>
                <a:spcBef>
                  <a:spcPct val="0"/>
                </a:spcBef>
              </a:pPr>
              <a:r>
                <a:rPr lang="zh-CN" altLang="en-US" sz="1400" b="1" dirty="0">
                  <a:latin typeface="华文新魏" pitchFamily="2" charset="-122"/>
                  <a:ea typeface="华文新魏" pitchFamily="2" charset="-122"/>
                </a:rPr>
                <a:t>蒋光鼐（</a:t>
              </a:r>
              <a:r>
                <a:rPr lang="en-US" altLang="zh-CN" sz="1400" b="1" dirty="0">
                  <a:latin typeface="华文新魏" pitchFamily="2" charset="-122"/>
                  <a:ea typeface="华文新魏" pitchFamily="2" charset="-122"/>
                </a:rPr>
                <a:t>1888--1967</a:t>
              </a:r>
              <a:r>
                <a:rPr lang="zh-CN" altLang="en-US" sz="1400" b="1" dirty="0">
                  <a:latin typeface="华文新魏" pitchFamily="2" charset="-122"/>
                  <a:ea typeface="华文新魏" pitchFamily="2" charset="-122"/>
                </a:rPr>
                <a:t>）</a:t>
              </a:r>
            </a:p>
          </p:txBody>
        </p:sp>
      </p:grpSp>
      <p:grpSp>
        <p:nvGrpSpPr>
          <p:cNvPr id="12" name="组合 11"/>
          <p:cNvGrpSpPr/>
          <p:nvPr/>
        </p:nvGrpSpPr>
        <p:grpSpPr>
          <a:xfrm>
            <a:off x="251520" y="3356992"/>
            <a:ext cx="1944216" cy="2952328"/>
            <a:chOff x="251520" y="3356992"/>
            <a:chExt cx="1944216" cy="2952328"/>
          </a:xfrm>
        </p:grpSpPr>
        <p:pic>
          <p:nvPicPr>
            <p:cNvPr id="959502" name="Picture 14" descr="406118"/>
            <p:cNvPicPr>
              <a:picLocks noChangeAspect="1" noChangeArrowheads="1"/>
            </p:cNvPicPr>
            <p:nvPr/>
          </p:nvPicPr>
          <p:blipFill>
            <a:blip r:embed="rId10" cstate="print"/>
            <a:srcRect/>
            <a:stretch>
              <a:fillRect/>
            </a:stretch>
          </p:blipFill>
          <p:spPr bwMode="auto">
            <a:xfrm>
              <a:off x="251520" y="3356992"/>
              <a:ext cx="1905000" cy="2592388"/>
            </a:xfrm>
            <a:prstGeom prst="rect">
              <a:avLst/>
            </a:prstGeom>
            <a:noFill/>
          </p:spPr>
        </p:pic>
        <p:sp>
          <p:nvSpPr>
            <p:cNvPr id="959509" name="Rectangle 21"/>
            <p:cNvSpPr>
              <a:spLocks noChangeArrowheads="1"/>
            </p:cNvSpPr>
            <p:nvPr/>
          </p:nvSpPr>
          <p:spPr bwMode="auto">
            <a:xfrm>
              <a:off x="251520" y="6021288"/>
              <a:ext cx="1944216" cy="288032"/>
            </a:xfrm>
            <a:prstGeom prst="rect">
              <a:avLst/>
            </a:prstGeom>
            <a:noFill/>
            <a:ln w="9525">
              <a:noFill/>
              <a:miter lim="800000"/>
              <a:headEnd/>
              <a:tailEnd/>
            </a:ln>
            <a:effectLst/>
          </p:spPr>
          <p:txBody>
            <a:bodyPr/>
            <a:lstStyle/>
            <a:p>
              <a:pPr marL="342900" indent="-342900" algn="l">
                <a:lnSpc>
                  <a:spcPct val="80000"/>
                </a:lnSpc>
                <a:spcBef>
                  <a:spcPct val="0"/>
                </a:spcBef>
              </a:pPr>
              <a:r>
                <a:rPr lang="zh-CN" altLang="en-US" sz="1400" b="1" dirty="0">
                  <a:latin typeface="华文新魏" pitchFamily="2" charset="-122"/>
                  <a:ea typeface="华文新魏" pitchFamily="2" charset="-122"/>
                </a:rPr>
                <a:t>蔡廷锴（</a:t>
              </a:r>
              <a:r>
                <a:rPr lang="en-US" altLang="zh-CN" sz="1400" b="1" dirty="0">
                  <a:latin typeface="华文新魏" pitchFamily="2" charset="-122"/>
                  <a:ea typeface="华文新魏" pitchFamily="2" charset="-122"/>
                </a:rPr>
                <a:t>1892--1968</a:t>
              </a:r>
              <a:r>
                <a:rPr lang="zh-CN" altLang="en-US" sz="1400" b="1" dirty="0">
                  <a:latin typeface="华文新魏" pitchFamily="2" charset="-122"/>
                  <a:ea typeface="华文新魏" pitchFamily="2" charset="-122"/>
                </a:rPr>
                <a:t>）</a:t>
              </a:r>
            </a:p>
          </p:txBody>
        </p:sp>
      </p:grpSp>
      <p:grpSp>
        <p:nvGrpSpPr>
          <p:cNvPr id="15" name="组合 14"/>
          <p:cNvGrpSpPr/>
          <p:nvPr/>
        </p:nvGrpSpPr>
        <p:grpSpPr>
          <a:xfrm>
            <a:off x="7038976" y="3357563"/>
            <a:ext cx="2010894" cy="2880220"/>
            <a:chOff x="7038976" y="3357563"/>
            <a:chExt cx="2010894" cy="2880220"/>
          </a:xfrm>
        </p:grpSpPr>
        <p:sp>
          <p:nvSpPr>
            <p:cNvPr id="959507" name="Rectangle 19"/>
            <p:cNvSpPr>
              <a:spLocks noChangeArrowheads="1"/>
            </p:cNvSpPr>
            <p:nvPr/>
          </p:nvSpPr>
          <p:spPr bwMode="auto">
            <a:xfrm>
              <a:off x="7092280" y="5949280"/>
              <a:ext cx="1872208" cy="288503"/>
            </a:xfrm>
            <a:prstGeom prst="rect">
              <a:avLst/>
            </a:prstGeom>
            <a:noFill/>
            <a:ln w="9525">
              <a:noFill/>
              <a:miter lim="800000"/>
              <a:headEnd/>
              <a:tailEnd/>
            </a:ln>
            <a:effectLst/>
          </p:spPr>
          <p:txBody>
            <a:bodyPr/>
            <a:lstStyle/>
            <a:p>
              <a:pPr marL="342900" indent="-342900">
                <a:lnSpc>
                  <a:spcPct val="80000"/>
                </a:lnSpc>
                <a:spcBef>
                  <a:spcPct val="0"/>
                </a:spcBef>
                <a:buClr>
                  <a:schemeClr val="accent1"/>
                </a:buClr>
                <a:buSzPct val="65000"/>
              </a:pPr>
              <a:r>
                <a:rPr lang="zh-CN" altLang="en-US" sz="1400" b="1" dirty="0">
                  <a:latin typeface="华文新魏" pitchFamily="2" charset="-122"/>
                  <a:ea typeface="华文新魏" pitchFamily="2" charset="-122"/>
                </a:rPr>
                <a:t>陈铭枢（</a:t>
              </a:r>
              <a:r>
                <a:rPr lang="en-US" altLang="zh-CN" sz="1400" b="1" dirty="0">
                  <a:latin typeface="华文新魏" pitchFamily="2" charset="-122"/>
                  <a:ea typeface="华文新魏" pitchFamily="2" charset="-122"/>
                </a:rPr>
                <a:t>1889--1965</a:t>
              </a:r>
              <a:r>
                <a:rPr lang="zh-CN" altLang="en-US" sz="1400" b="1" dirty="0">
                  <a:latin typeface="华文新魏" pitchFamily="2" charset="-122"/>
                  <a:ea typeface="华文新魏" pitchFamily="2" charset="-122"/>
                </a:rPr>
                <a:t>）</a:t>
              </a:r>
            </a:p>
          </p:txBody>
        </p:sp>
        <p:pic>
          <p:nvPicPr>
            <p:cNvPr id="959513" name="Picture 25" descr="u=2123668609,3157884955&amp;fm=23&amp;gp=0"/>
            <p:cNvPicPr>
              <a:picLocks noChangeAspect="1" noChangeArrowheads="1"/>
            </p:cNvPicPr>
            <p:nvPr/>
          </p:nvPicPr>
          <p:blipFill>
            <a:blip r:embed="rId11" cstate="print"/>
            <a:srcRect/>
            <a:stretch>
              <a:fillRect/>
            </a:stretch>
          </p:blipFill>
          <p:spPr bwMode="auto">
            <a:xfrm>
              <a:off x="7038976" y="3357563"/>
              <a:ext cx="2010894" cy="2591717"/>
            </a:xfrm>
            <a:prstGeom prst="rect">
              <a:avLst/>
            </a:prstGeom>
            <a:noFill/>
          </p:spPr>
        </p:pic>
      </p:grpSp>
      <p:grpSp>
        <p:nvGrpSpPr>
          <p:cNvPr id="14" name="组合 13"/>
          <p:cNvGrpSpPr/>
          <p:nvPr/>
        </p:nvGrpSpPr>
        <p:grpSpPr>
          <a:xfrm>
            <a:off x="4788024" y="3356992"/>
            <a:ext cx="2037656" cy="2980308"/>
            <a:chOff x="4788024" y="3356992"/>
            <a:chExt cx="2037656" cy="2980308"/>
          </a:xfrm>
        </p:grpSpPr>
        <p:sp>
          <p:nvSpPr>
            <p:cNvPr id="959506" name="Rectangle 18"/>
            <p:cNvSpPr>
              <a:spLocks noChangeArrowheads="1"/>
            </p:cNvSpPr>
            <p:nvPr/>
          </p:nvSpPr>
          <p:spPr bwMode="auto">
            <a:xfrm>
              <a:off x="4860032" y="6021388"/>
              <a:ext cx="1955106" cy="315912"/>
            </a:xfrm>
            <a:prstGeom prst="rect">
              <a:avLst/>
            </a:prstGeom>
            <a:noFill/>
            <a:ln w="9525">
              <a:noFill/>
              <a:miter lim="800000"/>
              <a:headEnd/>
              <a:tailEnd/>
            </a:ln>
            <a:effectLst/>
          </p:spPr>
          <p:txBody>
            <a:bodyPr/>
            <a:lstStyle/>
            <a:p>
              <a:pPr marL="342900" indent="-342900">
                <a:lnSpc>
                  <a:spcPct val="80000"/>
                </a:lnSpc>
                <a:spcBef>
                  <a:spcPct val="0"/>
                </a:spcBef>
                <a:buClr>
                  <a:schemeClr val="accent1"/>
                </a:buClr>
                <a:buSzPct val="65000"/>
                <a:buFont typeface="Wingdings" pitchFamily="2" charset="2"/>
                <a:buNone/>
              </a:pPr>
              <a:r>
                <a:rPr lang="zh-CN" altLang="en-US" sz="1400" b="1" dirty="0">
                  <a:latin typeface="华文新魏" pitchFamily="2" charset="-122"/>
                  <a:ea typeface="华文新魏" pitchFamily="2" charset="-122"/>
                </a:rPr>
                <a:t>李济深 （</a:t>
              </a:r>
              <a:r>
                <a:rPr lang="en-US" altLang="zh-CN" sz="1400" b="1" dirty="0">
                  <a:latin typeface="华文新魏" pitchFamily="2" charset="-122"/>
                  <a:ea typeface="华文新魏" pitchFamily="2" charset="-122"/>
                </a:rPr>
                <a:t>1885--1959</a:t>
              </a:r>
              <a:r>
                <a:rPr lang="zh-CN" altLang="en-US" sz="1400" b="1" dirty="0">
                  <a:latin typeface="华文新魏" pitchFamily="2" charset="-122"/>
                  <a:ea typeface="华文新魏" pitchFamily="2" charset="-122"/>
                </a:rPr>
                <a:t>）</a:t>
              </a:r>
            </a:p>
          </p:txBody>
        </p:sp>
        <p:pic>
          <p:nvPicPr>
            <p:cNvPr id="959515" name="Picture 27" descr="8cf0d513d1f2fa77dc540158"/>
            <p:cNvPicPr>
              <a:picLocks noChangeAspect="1" noChangeArrowheads="1"/>
            </p:cNvPicPr>
            <p:nvPr/>
          </p:nvPicPr>
          <p:blipFill>
            <a:blip r:embed="rId12" cstate="print"/>
            <a:srcRect/>
            <a:stretch>
              <a:fillRect/>
            </a:stretch>
          </p:blipFill>
          <p:spPr bwMode="auto">
            <a:xfrm>
              <a:off x="4788024" y="3356992"/>
              <a:ext cx="2037656" cy="2587058"/>
            </a:xfrm>
            <a:prstGeom prst="rect">
              <a:avLst/>
            </a:prstGeom>
            <a:noFill/>
          </p:spPr>
        </p:pic>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5" name="Text Box 3"/>
          <p:cNvSpPr txBox="1">
            <a:spLocks noChangeArrowheads="1"/>
          </p:cNvSpPr>
          <p:nvPr/>
        </p:nvSpPr>
        <p:spPr bwMode="auto">
          <a:xfrm>
            <a:off x="251520" y="1412875"/>
            <a:ext cx="8352730" cy="1079500"/>
          </a:xfrm>
          <a:prstGeom prst="rect">
            <a:avLst/>
          </a:prstGeom>
          <a:noFill/>
          <a:ln w="28575">
            <a:solidFill>
              <a:srgbClr val="FFFFFF"/>
            </a:solidFill>
            <a:miter lim="800000"/>
            <a:headEnd/>
            <a:tailEnd/>
          </a:ln>
          <a:effectLst/>
        </p:spPr>
        <p:txBody>
          <a:bodyPr anchor="ctr"/>
          <a:lstStyle/>
          <a:p>
            <a:pPr algn="l">
              <a:spcBef>
                <a:spcPct val="0"/>
              </a:spcBef>
            </a:pP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、一二九运动与中共的抗日民族统一战线新政策</a:t>
            </a:r>
          </a:p>
        </p:txBody>
      </p:sp>
      <p:grpSp>
        <p:nvGrpSpPr>
          <p:cNvPr id="2" name="Group 12"/>
          <p:cNvGrpSpPr>
            <a:grpSpLocks/>
          </p:cNvGrpSpPr>
          <p:nvPr/>
        </p:nvGrpSpPr>
        <p:grpSpPr bwMode="auto">
          <a:xfrm>
            <a:off x="395536" y="3284984"/>
            <a:ext cx="4176712" cy="2879725"/>
            <a:chOff x="2971" y="2478"/>
            <a:chExt cx="1678" cy="1491"/>
          </a:xfrm>
        </p:grpSpPr>
        <p:pic>
          <p:nvPicPr>
            <p:cNvPr id="806925" name="Picture 13" descr="“一二九”运动中不为人知的详情(图)"/>
            <p:cNvPicPr>
              <a:picLocks noChangeAspect="1" noChangeArrowheads="1"/>
            </p:cNvPicPr>
            <p:nvPr/>
          </p:nvPicPr>
          <p:blipFill>
            <a:blip r:embed="rId2" cstate="print"/>
            <a:srcRect/>
            <a:stretch>
              <a:fillRect/>
            </a:stretch>
          </p:blipFill>
          <p:spPr bwMode="auto">
            <a:xfrm>
              <a:off x="2971" y="2478"/>
              <a:ext cx="1399" cy="1491"/>
            </a:xfrm>
            <a:prstGeom prst="rect">
              <a:avLst/>
            </a:prstGeom>
            <a:noFill/>
          </p:spPr>
        </p:pic>
        <p:sp>
          <p:nvSpPr>
            <p:cNvPr id="806926" name="Rectangle 14"/>
            <p:cNvSpPr>
              <a:spLocks noChangeArrowheads="1"/>
            </p:cNvSpPr>
            <p:nvPr/>
          </p:nvSpPr>
          <p:spPr bwMode="auto">
            <a:xfrm>
              <a:off x="4377" y="2614"/>
              <a:ext cx="272" cy="621"/>
            </a:xfrm>
            <a:prstGeom prst="rect">
              <a:avLst/>
            </a:prstGeom>
            <a:solidFill>
              <a:srgbClr val="CCFFFF"/>
            </a:solidFill>
            <a:ln w="9525">
              <a:noFill/>
              <a:miter lim="800000"/>
              <a:headEnd/>
              <a:tailEnd/>
            </a:ln>
            <a:effectLst/>
          </p:spPr>
          <p:txBody>
            <a:bodyPr>
              <a:spAutoFit/>
            </a:bodyPr>
            <a:lstStyle/>
            <a:p>
              <a:pPr algn="l">
                <a:spcBef>
                  <a:spcPct val="0"/>
                </a:spcBef>
              </a:pPr>
              <a:r>
                <a:rPr lang="zh-CN" altLang="en-US" b="1" dirty="0">
                  <a:solidFill>
                    <a:schemeClr val="tx2"/>
                  </a:solidFill>
                  <a:latin typeface="华文新魏" pitchFamily="2" charset="-122"/>
                  <a:ea typeface="华文新魏" pitchFamily="2" charset="-122"/>
                </a:rPr>
                <a:t>北平学生游行队伍</a:t>
              </a:r>
            </a:p>
          </p:txBody>
        </p:sp>
      </p:grpSp>
      <p:sp>
        <p:nvSpPr>
          <p:cNvPr id="806932" name="Rectangle 20"/>
          <p:cNvSpPr>
            <a:spLocks noGrp="1" noChangeArrowheads="1"/>
          </p:cNvSpPr>
          <p:nvPr>
            <p:ph type="title"/>
          </p:nvPr>
        </p:nvSpPr>
        <p:spPr>
          <a:xfrm>
            <a:off x="251520" y="116632"/>
            <a:ext cx="7581280" cy="1139825"/>
          </a:xfrm>
          <a:noFill/>
          <a:ln/>
        </p:spPr>
        <p:txBody>
          <a:bodyPr/>
          <a:lstStyle/>
          <a:p>
            <a:r>
              <a:rPr kumimoji="1" lang="zh-CN" altLang="en-US" b="1" dirty="0">
                <a:effectLst>
                  <a:outerShdw blurRad="38100" dist="38100" dir="2700000" algn="tl">
                    <a:srgbClr val="C0C0C0"/>
                  </a:outerShdw>
                </a:effectLst>
              </a:rPr>
              <a:t>（三）停止内战，一致对外</a:t>
            </a:r>
          </a:p>
        </p:txBody>
      </p:sp>
      <p:sp>
        <p:nvSpPr>
          <p:cNvPr id="806934" name="Rectangle 22"/>
          <p:cNvSpPr>
            <a:spLocks noGrp="1" noChangeArrowheads="1"/>
          </p:cNvSpPr>
          <p:nvPr>
            <p:ph sz="quarter" idx="1"/>
          </p:nvPr>
        </p:nvSpPr>
        <p:spPr>
          <a:xfrm>
            <a:off x="4860032" y="2420888"/>
            <a:ext cx="3960440" cy="3959101"/>
          </a:xfrm>
          <a:noFill/>
          <a:ln/>
        </p:spPr>
        <p:txBody>
          <a:bodyPr>
            <a:normAutofit fontScale="92500"/>
          </a:bodyPr>
          <a:lstStyle/>
          <a:p>
            <a:r>
              <a:rPr lang="en-US" altLang="zh-CN" sz="2600" b="1" dirty="0"/>
              <a:t>1935</a:t>
            </a:r>
            <a:r>
              <a:rPr lang="zh-CN" altLang="en-US" sz="2600" b="1" dirty="0"/>
              <a:t>年</a:t>
            </a:r>
            <a:r>
              <a:rPr lang="en-US" altLang="zh-CN" sz="2600" b="1" dirty="0"/>
              <a:t>12</a:t>
            </a:r>
            <a:r>
              <a:rPr lang="zh-CN" altLang="en-US" sz="2600" b="1" dirty="0"/>
              <a:t>月</a:t>
            </a:r>
            <a:r>
              <a:rPr lang="en-US" altLang="zh-CN" sz="2600" b="1" dirty="0"/>
              <a:t>9</a:t>
            </a:r>
            <a:r>
              <a:rPr lang="zh-CN" altLang="en-US" sz="2600" b="1" dirty="0"/>
              <a:t>日，北平学生举行抗日示威游行，喊出“反对华北自治运动”、“打倒日本帝国主义” ”、“停止内战，一致对外”等口号，遭到国民党军警镇压。</a:t>
            </a:r>
          </a:p>
          <a:p>
            <a:r>
              <a:rPr lang="zh-CN" altLang="en-US" sz="2600" b="1" dirty="0"/>
              <a:t>一二</a:t>
            </a:r>
            <a:r>
              <a:rPr lang="en-US" altLang="zh-CN" sz="2600" b="1" dirty="0"/>
              <a:t>·</a:t>
            </a:r>
            <a:r>
              <a:rPr lang="zh-CN" altLang="en-US" sz="2600" b="1" dirty="0"/>
              <a:t>九运动促进了中华民族的觉醒，标志着抗日救亡运动新高潮的到来。</a:t>
            </a:r>
          </a:p>
        </p:txBody>
      </p:sp>
      <p:sp>
        <p:nvSpPr>
          <p:cNvPr id="806933" name="Rectangle 21"/>
          <p:cNvSpPr>
            <a:spLocks noChangeArrowheads="1"/>
          </p:cNvSpPr>
          <p:nvPr/>
        </p:nvSpPr>
        <p:spPr bwMode="auto">
          <a:xfrm>
            <a:off x="251520" y="2708920"/>
            <a:ext cx="3970288" cy="630238"/>
          </a:xfrm>
          <a:prstGeom prst="rect">
            <a:avLst/>
          </a:prstGeom>
          <a:noFill/>
          <a:ln w="9525">
            <a:noFill/>
            <a:miter lim="800000"/>
            <a:headEnd/>
            <a:tailEnd/>
          </a:ln>
          <a:effectLst/>
        </p:spPr>
        <p:txBody>
          <a:bodyPr/>
          <a:lstStyle/>
          <a:p>
            <a:pPr algn="l">
              <a:spcBef>
                <a:spcPct val="0"/>
              </a:spcBef>
            </a:pP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）一二</a:t>
            </a:r>
            <a:r>
              <a:rPr lang="en-US" altLang="zh-CN" sz="3200" b="1" dirty="0">
                <a:solidFill>
                  <a:schemeClr val="tx2"/>
                </a:solidFill>
                <a:latin typeface="华文新魏" pitchFamily="2" charset="-122"/>
                <a:ea typeface="华文新魏" pitchFamily="2" charset="-122"/>
              </a:rPr>
              <a:t>·</a:t>
            </a:r>
            <a:r>
              <a:rPr lang="zh-CN" altLang="en-US" sz="3200" b="1" dirty="0">
                <a:solidFill>
                  <a:schemeClr val="tx2"/>
                </a:solidFill>
                <a:latin typeface="华文新魏" pitchFamily="2" charset="-122"/>
                <a:ea typeface="华文新魏" pitchFamily="2" charset="-122"/>
              </a:rPr>
              <a:t>九运动</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06915"/>
                                        </p:tgtEl>
                                        <p:attrNameLst>
                                          <p:attrName>style.visibility</p:attrName>
                                        </p:attrNameLst>
                                      </p:cBhvr>
                                      <p:to>
                                        <p:strVal val="visible"/>
                                      </p:to>
                                    </p:set>
                                    <p:animEffect transition="in" filter="checkerboard(across)">
                                      <p:cBhvr>
                                        <p:cTn id="7" dur="500"/>
                                        <p:tgtEl>
                                          <p:spTgt spid="8069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50" name="Rectangle 14"/>
          <p:cNvSpPr>
            <a:spLocks noGrp="1" noChangeArrowheads="1"/>
          </p:cNvSpPr>
          <p:nvPr>
            <p:ph type="title"/>
          </p:nvPr>
        </p:nvSpPr>
        <p:spPr>
          <a:xfrm>
            <a:off x="395536" y="188640"/>
            <a:ext cx="7725544" cy="1567011"/>
          </a:xfrm>
          <a:noFill/>
          <a:ln/>
        </p:spPr>
        <p:txBody>
          <a:bodyPr>
            <a:noAutofit/>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）中共的抗日民族统一战线新政策</a:t>
            </a:r>
          </a:p>
        </p:txBody>
      </p:sp>
      <p:sp>
        <p:nvSpPr>
          <p:cNvPr id="807951" name="Rectangle 15"/>
          <p:cNvSpPr>
            <a:spLocks noChangeArrowheads="1"/>
          </p:cNvSpPr>
          <p:nvPr/>
        </p:nvSpPr>
        <p:spPr bwMode="auto">
          <a:xfrm>
            <a:off x="467544" y="2132857"/>
            <a:ext cx="3609975" cy="410445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en-US" sz="3000" b="1" dirty="0">
                <a:latin typeface="华文新魏" pitchFamily="2" charset="-122"/>
                <a:ea typeface="华文新魏" pitchFamily="2" charset="-122"/>
              </a:rPr>
              <a:t>①</a:t>
            </a:r>
            <a:r>
              <a:rPr lang="zh-CN" altLang="en-US" sz="3000" b="1" dirty="0">
                <a:latin typeface="华文新魏" pitchFamily="2" charset="-122"/>
                <a:ea typeface="华文新魏" pitchFamily="2" charset="-122"/>
              </a:rPr>
              <a:t>中共八一宣言</a:t>
            </a:r>
          </a:p>
          <a:p>
            <a:pPr marL="669925" lvl="1" indent="-325438" algn="l">
              <a:spcBef>
                <a:spcPct val="20000"/>
              </a:spcBef>
              <a:buClr>
                <a:schemeClr val="accent2"/>
              </a:buClr>
              <a:buSzPct val="60000"/>
              <a:buFont typeface="Wingdings" pitchFamily="2" charset="2"/>
              <a:buChar char="q"/>
            </a:pPr>
            <a:r>
              <a:rPr kumimoji="1" lang="en-US" altLang="zh-CN" sz="2600" b="1" dirty="0">
                <a:latin typeface="华文新魏" pitchFamily="2" charset="-122"/>
                <a:ea typeface="华文新魏" pitchFamily="2" charset="-122"/>
              </a:rPr>
              <a:t>1935</a:t>
            </a:r>
            <a:r>
              <a:rPr kumimoji="1" lang="zh-CN" altLang="en-US" sz="2600" b="1" dirty="0">
                <a:latin typeface="华文新魏" pitchFamily="2" charset="-122"/>
                <a:ea typeface="华文新魏" pitchFamily="2" charset="-122"/>
              </a:rPr>
              <a:t>年</a:t>
            </a:r>
            <a:r>
              <a:rPr kumimoji="1" lang="en-US" altLang="zh-CN" sz="2600" b="1" dirty="0">
                <a:latin typeface="华文新魏" pitchFamily="2" charset="-122"/>
                <a:ea typeface="华文新魏" pitchFamily="2" charset="-122"/>
              </a:rPr>
              <a:t>8</a:t>
            </a:r>
            <a:r>
              <a:rPr kumimoji="1" lang="zh-CN" altLang="en-US" sz="2600" b="1" dirty="0">
                <a:latin typeface="华文新魏" pitchFamily="2" charset="-122"/>
                <a:ea typeface="华文新魏" pitchFamily="2" charset="-122"/>
              </a:rPr>
              <a:t>月</a:t>
            </a:r>
            <a:r>
              <a:rPr kumimoji="1" lang="en-US" altLang="zh-CN" sz="2600" b="1" dirty="0">
                <a:latin typeface="华文新魏" pitchFamily="2" charset="-122"/>
                <a:ea typeface="华文新魏" pitchFamily="2" charset="-122"/>
              </a:rPr>
              <a:t>1</a:t>
            </a:r>
            <a:r>
              <a:rPr kumimoji="1" lang="zh-CN" altLang="en-US" sz="2600" b="1" dirty="0">
                <a:latin typeface="华文新魏" pitchFamily="2" charset="-122"/>
                <a:ea typeface="华文新魏" pitchFamily="2" charset="-122"/>
              </a:rPr>
              <a:t>日，中共发表</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为抗日救国告全国同胞书</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，号召停止内战，集中一切国力，为抗日救国的神圣事业而奋斗。</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pic>
        <p:nvPicPr>
          <p:cNvPr id="74754" name="Picture 2" descr="【中国抗日战争大事记连载】长城C30论坛论"/>
          <p:cNvPicPr>
            <a:picLocks noChangeAspect="1" noChangeArrowheads="1"/>
          </p:cNvPicPr>
          <p:nvPr/>
        </p:nvPicPr>
        <p:blipFill>
          <a:blip r:embed="rId2" cstate="print"/>
          <a:srcRect/>
          <a:stretch>
            <a:fillRect/>
          </a:stretch>
        </p:blipFill>
        <p:spPr bwMode="auto">
          <a:xfrm>
            <a:off x="4355976" y="1484784"/>
            <a:ext cx="4536504" cy="4176464"/>
          </a:xfrm>
          <a:prstGeom prst="rect">
            <a:avLst/>
          </a:prstGeom>
          <a:noFill/>
        </p:spPr>
      </p:pic>
    </p:spTree>
  </p:cSld>
  <p:clrMapOvr>
    <a:masterClrMapping/>
  </p:clrMapOvr>
  <p:transition>
    <p:pull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a:xfrm>
            <a:off x="395536" y="188640"/>
            <a:ext cx="7498080" cy="1143000"/>
          </a:xfrm>
        </p:spPr>
        <p:txBody>
          <a:bodyPr/>
          <a:lstStyle/>
          <a:p>
            <a:r>
              <a:rPr lang="en-US" altLang="en-US" b="1" dirty="0">
                <a:solidFill>
                  <a:schemeClr val="tx1"/>
                </a:solidFill>
              </a:rPr>
              <a:t>②</a:t>
            </a:r>
            <a:r>
              <a:rPr lang="zh-CN" altLang="en-US" b="1" dirty="0">
                <a:solidFill>
                  <a:schemeClr val="tx1"/>
                </a:solidFill>
              </a:rPr>
              <a:t>瓦窑堡会议</a:t>
            </a:r>
          </a:p>
        </p:txBody>
      </p:sp>
      <p:sp>
        <p:nvSpPr>
          <p:cNvPr id="1096707" name="Rectangle 3"/>
          <p:cNvSpPr>
            <a:spLocks noGrp="1" noChangeArrowheads="1"/>
          </p:cNvSpPr>
          <p:nvPr>
            <p:ph sz="quarter" idx="1"/>
          </p:nvPr>
        </p:nvSpPr>
        <p:spPr>
          <a:xfrm>
            <a:off x="323528" y="1628800"/>
            <a:ext cx="3251200" cy="4530725"/>
          </a:xfrm>
        </p:spPr>
        <p:txBody>
          <a:bodyPr/>
          <a:lstStyle/>
          <a:p>
            <a:pPr>
              <a:lnSpc>
                <a:spcPct val="90000"/>
              </a:lnSpc>
            </a:pPr>
            <a:r>
              <a:rPr kumimoji="1" lang="en-US" altLang="zh-CN" sz="2400" b="1" dirty="0"/>
              <a:t>1935</a:t>
            </a:r>
            <a:r>
              <a:rPr kumimoji="1" lang="zh-CN" altLang="en-US" sz="2400" b="1" dirty="0"/>
              <a:t>年</a:t>
            </a:r>
            <a:r>
              <a:rPr kumimoji="1" lang="en-US" altLang="zh-CN" sz="2400" b="1" dirty="0"/>
              <a:t>12</a:t>
            </a:r>
            <a:r>
              <a:rPr kumimoji="1" lang="zh-CN" altLang="en-US" sz="2400" b="1" dirty="0"/>
              <a:t>月瓦窑堡会议，中共提出了在抗日的条件下与民族资产阶级重建统一战线的新政策。批评了党内长期存在的“左”倾冒险主义、关门主义的错误倾向。</a:t>
            </a:r>
          </a:p>
          <a:p>
            <a:pPr>
              <a:lnSpc>
                <a:spcPct val="90000"/>
              </a:lnSpc>
            </a:pPr>
            <a:r>
              <a:rPr kumimoji="1" lang="zh-CN" altLang="en-US" sz="2400" b="1" dirty="0"/>
              <a:t>中国共产党在新的历史时期即将到来时掌握了政治上的主动权。</a:t>
            </a:r>
            <a:endParaRPr lang="zh-CN" altLang="en-US" dirty="0"/>
          </a:p>
        </p:txBody>
      </p:sp>
      <p:pic>
        <p:nvPicPr>
          <p:cNvPr id="1096709" name="Picture 5" descr="Site_880"/>
          <p:cNvPicPr>
            <a:picLocks noChangeAspect="1" noChangeArrowheads="1"/>
          </p:cNvPicPr>
          <p:nvPr/>
        </p:nvPicPr>
        <p:blipFill>
          <a:blip r:embed="rId2" cstate="print"/>
          <a:srcRect/>
          <a:stretch>
            <a:fillRect/>
          </a:stretch>
        </p:blipFill>
        <p:spPr bwMode="auto">
          <a:xfrm>
            <a:off x="3851275" y="1773238"/>
            <a:ext cx="5105400" cy="3829050"/>
          </a:xfrm>
          <a:prstGeom prst="rect">
            <a:avLst/>
          </a:prstGeom>
          <a:noFill/>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251520" y="188640"/>
            <a:ext cx="8147695" cy="1296987"/>
          </a:xfrm>
        </p:spPr>
        <p:txBody>
          <a:bodyPr>
            <a:normAutofit fontScale="90000"/>
          </a:bodyPr>
          <a:lstStyle/>
          <a:p>
            <a:r>
              <a:rPr lang="en-US" altLang="zh-CN" b="1" dirty="0">
                <a:solidFill>
                  <a:schemeClr val="tx2"/>
                </a:solidFill>
                <a:latin typeface="华文新魏" pitchFamily="2" charset="-122"/>
                <a:ea typeface="华文新魏" pitchFamily="2" charset="-122"/>
              </a:rPr>
              <a:t> </a:t>
            </a:r>
            <a:r>
              <a:rPr lang="zh-CN" altLang="en-US" b="1" dirty="0">
                <a:solidFill>
                  <a:schemeClr val="tx2"/>
                </a:solidFill>
                <a:latin typeface="华文新魏" pitchFamily="2" charset="-122"/>
                <a:ea typeface="华文新魏" pitchFamily="2" charset="-122"/>
              </a:rPr>
              <a:t>（</a:t>
            </a:r>
            <a:r>
              <a:rPr lang="en-US" altLang="zh-CN" b="1" dirty="0">
                <a:solidFill>
                  <a:schemeClr val="tx2"/>
                </a:solidFill>
                <a:latin typeface="华文新魏" pitchFamily="2" charset="-122"/>
                <a:ea typeface="华文新魏" pitchFamily="2" charset="-122"/>
              </a:rPr>
              <a:t>3</a:t>
            </a:r>
            <a:r>
              <a:rPr lang="zh-CN" altLang="en-US" b="1" dirty="0">
                <a:solidFill>
                  <a:schemeClr val="tx2"/>
                </a:solidFill>
                <a:latin typeface="华文新魏" pitchFamily="2" charset="-122"/>
                <a:ea typeface="华文新魏" pitchFamily="2" charset="-122"/>
              </a:rPr>
              <a:t>）中共中央发布</a:t>
            </a:r>
            <a:r>
              <a:rPr lang="en-US" altLang="zh-CN" b="1" dirty="0">
                <a:solidFill>
                  <a:schemeClr val="tx2"/>
                </a:solidFill>
                <a:latin typeface="华文新魏" pitchFamily="2" charset="-122"/>
                <a:ea typeface="华文新魏" pitchFamily="2" charset="-122"/>
              </a:rPr>
              <a:t>《</a:t>
            </a:r>
            <a:r>
              <a:rPr lang="zh-CN" altLang="en-US" b="1" dirty="0">
                <a:solidFill>
                  <a:schemeClr val="tx2"/>
                </a:solidFill>
                <a:latin typeface="华文新魏" pitchFamily="2" charset="-122"/>
                <a:ea typeface="华文新魏" pitchFamily="2" charset="-122"/>
              </a:rPr>
              <a:t>停战议和一致抗日</a:t>
            </a:r>
            <a:r>
              <a:rPr lang="en-US" altLang="zh-CN" b="1" dirty="0">
                <a:solidFill>
                  <a:schemeClr val="tx2"/>
                </a:solidFill>
                <a:latin typeface="华文新魏" pitchFamily="2" charset="-122"/>
                <a:ea typeface="华文新魏" pitchFamily="2" charset="-122"/>
              </a:rPr>
              <a:t>》</a:t>
            </a:r>
            <a:r>
              <a:rPr lang="zh-CN" altLang="en-US" b="1" dirty="0">
                <a:solidFill>
                  <a:schemeClr val="tx2"/>
                </a:solidFill>
                <a:latin typeface="华文新魏" pitchFamily="2" charset="-122"/>
                <a:ea typeface="华文新魏" pitchFamily="2" charset="-122"/>
              </a:rPr>
              <a:t>通电</a:t>
            </a:r>
          </a:p>
        </p:txBody>
      </p:sp>
      <p:sp>
        <p:nvSpPr>
          <p:cNvPr id="553987" name="Rectangle 3"/>
          <p:cNvSpPr>
            <a:spLocks noGrp="1" noChangeArrowheads="1"/>
          </p:cNvSpPr>
          <p:nvPr>
            <p:ph sz="quarter" idx="1"/>
          </p:nvPr>
        </p:nvSpPr>
        <p:spPr>
          <a:xfrm>
            <a:off x="395536" y="1916832"/>
            <a:ext cx="3888631" cy="3672681"/>
          </a:xfrm>
          <a:solidFill>
            <a:srgbClr val="CCFFFF"/>
          </a:solidFill>
        </p:spPr>
        <p:txBody>
          <a:bodyPr>
            <a:normAutofit fontScale="92500"/>
          </a:bodyPr>
          <a:lstStyle/>
          <a:p>
            <a:r>
              <a:rPr lang="en-US" altLang="zh-CN" sz="2600" b="1" dirty="0">
                <a:latin typeface="华文新魏" pitchFamily="2" charset="-122"/>
                <a:ea typeface="华文新魏" pitchFamily="2" charset="-122"/>
              </a:rPr>
              <a:t>1936</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5</a:t>
            </a:r>
            <a:r>
              <a:rPr lang="zh-CN" altLang="en-US" sz="2600" b="1" dirty="0">
                <a:latin typeface="华文新魏" pitchFamily="2" charset="-122"/>
                <a:ea typeface="华文新魏" pitchFamily="2" charset="-122"/>
              </a:rPr>
              <a:t>月，中共中央发布</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停战议和一致抗日</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通电，放弃了反蒋抗日的口号，第一次公开把蒋介石作为联合的对象。</a:t>
            </a:r>
          </a:p>
          <a:p>
            <a:r>
              <a:rPr lang="en-US" altLang="zh-CN" sz="2600" b="1" dirty="0">
                <a:latin typeface="华文新魏" pitchFamily="2" charset="-122"/>
                <a:ea typeface="华文新魏" pitchFamily="2" charset="-122"/>
              </a:rPr>
              <a:t>9</a:t>
            </a:r>
            <a:r>
              <a:rPr lang="zh-CN" altLang="en-US" sz="2600" b="1" dirty="0">
                <a:latin typeface="华文新魏" pitchFamily="2" charset="-122"/>
                <a:ea typeface="华文新魏" pitchFamily="2" charset="-122"/>
              </a:rPr>
              <a:t>月</a:t>
            </a:r>
            <a:r>
              <a:rPr lang="en-US" altLang="zh-CN" sz="2600" b="1" dirty="0">
                <a:latin typeface="华文新魏" pitchFamily="2" charset="-122"/>
                <a:ea typeface="华文新魏" pitchFamily="2" charset="-122"/>
              </a:rPr>
              <a:t>1</a:t>
            </a:r>
            <a:r>
              <a:rPr lang="zh-CN" altLang="en-US" sz="2600" b="1" dirty="0">
                <a:latin typeface="华文新魏" pitchFamily="2" charset="-122"/>
                <a:ea typeface="华文新魏" pitchFamily="2" charset="-122"/>
              </a:rPr>
              <a:t>日，中共中央发出党内指示，明确提出党的总方针是</a:t>
            </a:r>
            <a:r>
              <a:rPr lang="zh-CN" altLang="en-US" sz="2600" b="1" dirty="0">
                <a:latin typeface="Arial"/>
                <a:ea typeface="华文新魏" pitchFamily="2" charset="-122"/>
              </a:rPr>
              <a:t>“</a:t>
            </a:r>
            <a:r>
              <a:rPr lang="zh-CN" altLang="en-US" sz="2600" b="1" dirty="0">
                <a:latin typeface="华文新魏" pitchFamily="2" charset="-122"/>
                <a:ea typeface="华文新魏" pitchFamily="2" charset="-122"/>
              </a:rPr>
              <a:t>逼蒋抗日</a:t>
            </a:r>
            <a:r>
              <a:rPr lang="zh-CN" altLang="en-US" sz="2600" b="1" dirty="0">
                <a:latin typeface="Arial"/>
                <a:ea typeface="华文新魏" pitchFamily="2" charset="-122"/>
              </a:rPr>
              <a:t>”</a:t>
            </a:r>
            <a:r>
              <a:rPr lang="zh-CN" altLang="en-US" sz="2600" b="1" dirty="0">
                <a:latin typeface="华文新魏" pitchFamily="2" charset="-122"/>
                <a:ea typeface="华文新魏" pitchFamily="2" charset="-122"/>
              </a:rPr>
              <a:t>。 </a:t>
            </a:r>
          </a:p>
        </p:txBody>
      </p:sp>
      <p:pic>
        <p:nvPicPr>
          <p:cNvPr id="553989" name="Picture 5" descr="u=2590163820,3764093593&amp;fm=23&amp;gp=0"/>
          <p:cNvPicPr>
            <a:picLocks noChangeAspect="1" noChangeArrowheads="1"/>
          </p:cNvPicPr>
          <p:nvPr/>
        </p:nvPicPr>
        <p:blipFill>
          <a:blip r:embed="rId2" cstate="print"/>
          <a:srcRect/>
          <a:stretch>
            <a:fillRect/>
          </a:stretch>
        </p:blipFill>
        <p:spPr bwMode="auto">
          <a:xfrm>
            <a:off x="4283968" y="1772816"/>
            <a:ext cx="4591794" cy="3887788"/>
          </a:xfrm>
          <a:prstGeom prst="rect">
            <a:avLst/>
          </a:prstGeom>
          <a:noFill/>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02" name="Rectangle 6"/>
          <p:cNvSpPr>
            <a:spLocks noChangeArrowheads="1"/>
          </p:cNvSpPr>
          <p:nvPr/>
        </p:nvSpPr>
        <p:spPr bwMode="auto">
          <a:xfrm>
            <a:off x="251520" y="1196752"/>
            <a:ext cx="3815730" cy="579438"/>
          </a:xfrm>
          <a:prstGeom prst="rect">
            <a:avLst/>
          </a:prstGeom>
          <a:noFill/>
          <a:ln w="9525">
            <a:noFill/>
            <a:miter lim="800000"/>
            <a:headEnd/>
            <a:tailEnd/>
          </a:ln>
          <a:effectLst/>
        </p:spPr>
        <p:txBody>
          <a:bodyPr wrap="square" anchor="ctr">
            <a:spAutoFit/>
          </a:bodyPr>
          <a:lstStyle/>
          <a:p>
            <a:pPr algn="l">
              <a:spcBef>
                <a:spcPct val="0"/>
              </a:spcBef>
            </a:pPr>
            <a:r>
              <a:rPr lang="zh-CN" altLang="en-US" sz="3200" b="1" dirty="0">
                <a:latin typeface="Arial" pitchFamily="34" charset="0"/>
              </a:rPr>
              <a:t>（</a:t>
            </a:r>
            <a:r>
              <a:rPr lang="en-US" altLang="zh-CN" sz="3200" b="1" dirty="0">
                <a:latin typeface="Arial" pitchFamily="34" charset="0"/>
              </a:rPr>
              <a:t>1</a:t>
            </a:r>
            <a:r>
              <a:rPr lang="zh-CN" altLang="en-US" sz="3200" b="1" dirty="0">
                <a:latin typeface="Arial" pitchFamily="34" charset="0"/>
              </a:rPr>
              <a:t>）西安事变</a:t>
            </a:r>
          </a:p>
        </p:txBody>
      </p:sp>
      <p:sp>
        <p:nvSpPr>
          <p:cNvPr id="976910" name="Rectangle 14"/>
          <p:cNvSpPr>
            <a:spLocks noChangeArrowheads="1"/>
          </p:cNvSpPr>
          <p:nvPr/>
        </p:nvSpPr>
        <p:spPr bwMode="auto">
          <a:xfrm>
            <a:off x="323528" y="260648"/>
            <a:ext cx="7653288" cy="735013"/>
          </a:xfrm>
          <a:prstGeom prst="rect">
            <a:avLst/>
          </a:prstGeom>
          <a:noFill/>
          <a:ln w="9525">
            <a:noFill/>
            <a:miter lim="800000"/>
            <a:headEnd/>
            <a:tailEnd/>
          </a:ln>
          <a:effectLst/>
        </p:spPr>
        <p:txBody>
          <a:bodyPr/>
          <a:lstStyle/>
          <a:p>
            <a:pPr algn="l">
              <a:spcBef>
                <a:spcPct val="0"/>
              </a:spcBef>
            </a:pPr>
            <a:r>
              <a:rPr lang="en-US" altLang="zh-CN" sz="4200" b="1" dirty="0">
                <a:latin typeface="华文新魏" pitchFamily="2" charset="-122"/>
                <a:ea typeface="华文新魏" pitchFamily="2" charset="-122"/>
              </a:rPr>
              <a:t>2</a:t>
            </a:r>
            <a:r>
              <a:rPr lang="zh-CN" altLang="en-US" sz="4200" b="1" dirty="0">
                <a:latin typeface="华文新魏" pitchFamily="2" charset="-122"/>
                <a:ea typeface="华文新魏" pitchFamily="2" charset="-122"/>
              </a:rPr>
              <a:t>、西安事变及其和平解决</a:t>
            </a:r>
          </a:p>
        </p:txBody>
      </p:sp>
      <p:sp>
        <p:nvSpPr>
          <p:cNvPr id="976912" name="Rectangle 16"/>
          <p:cNvSpPr>
            <a:spLocks noGrp="1" noChangeArrowheads="1"/>
          </p:cNvSpPr>
          <p:nvPr>
            <p:ph sz="quarter" idx="1"/>
          </p:nvPr>
        </p:nvSpPr>
        <p:spPr>
          <a:xfrm>
            <a:off x="3851920" y="1844824"/>
            <a:ext cx="4619625" cy="2376264"/>
          </a:xfrm>
          <a:noFill/>
          <a:ln/>
        </p:spPr>
        <p:txBody>
          <a:bodyPr>
            <a:normAutofit/>
          </a:bodyPr>
          <a:lstStyle/>
          <a:p>
            <a:r>
              <a:rPr lang="en-US" altLang="zh-CN" sz="2400" b="1" dirty="0"/>
              <a:t>1936.12.12</a:t>
            </a:r>
            <a:r>
              <a:rPr lang="zh-CN" altLang="en-US" sz="2400" b="1" dirty="0"/>
              <a:t>，张学良、杨虎城在西安实行“兵谏”，扣留蒋介石，要求停止内战，一致抗日；</a:t>
            </a:r>
          </a:p>
          <a:p>
            <a:r>
              <a:rPr lang="zh-CN" altLang="en-US" sz="2400" b="1" dirty="0"/>
              <a:t>中共中央派周恩来为首的代表团赴西安谈判，蒋介石作出停止剿共、联合红军抗日等条件。</a:t>
            </a:r>
          </a:p>
        </p:txBody>
      </p:sp>
      <p:sp>
        <p:nvSpPr>
          <p:cNvPr id="976913" name="Rectangle 17"/>
          <p:cNvSpPr>
            <a:spLocks noChangeArrowheads="1"/>
          </p:cNvSpPr>
          <p:nvPr/>
        </p:nvSpPr>
        <p:spPr bwMode="auto">
          <a:xfrm>
            <a:off x="4067175" y="4581525"/>
            <a:ext cx="4630738" cy="1468438"/>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标志：西安事变的和平解决成为时局转换的枢纽，标志着十年内战的基本结束，为国共两党的再次合作创造了条件。</a:t>
            </a:r>
          </a:p>
        </p:txBody>
      </p:sp>
      <p:pic>
        <p:nvPicPr>
          <p:cNvPr id="976915" name="Picture 19" descr="thumb_1_175_250_230555159"/>
          <p:cNvPicPr>
            <a:picLocks noChangeAspect="1" noChangeArrowheads="1"/>
          </p:cNvPicPr>
          <p:nvPr/>
        </p:nvPicPr>
        <p:blipFill>
          <a:blip r:embed="rId2" cstate="print"/>
          <a:srcRect/>
          <a:stretch>
            <a:fillRect/>
          </a:stretch>
        </p:blipFill>
        <p:spPr bwMode="auto">
          <a:xfrm>
            <a:off x="395536" y="1988840"/>
            <a:ext cx="2822575" cy="40322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6902"/>
                                        </p:tgtEl>
                                        <p:attrNameLst>
                                          <p:attrName>style.visibility</p:attrName>
                                        </p:attrNameLst>
                                      </p:cBhvr>
                                      <p:to>
                                        <p:strVal val="visible"/>
                                      </p:to>
                                    </p:set>
                                    <p:animEffect transition="in" filter="blinds(horizontal)">
                                      <p:cBhvr>
                                        <p:cTn id="7" dur="500"/>
                                        <p:tgtEl>
                                          <p:spTgt spid="976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8759" name="Picture 7" descr="2009041319524137"/>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4211960" y="1772816"/>
            <a:ext cx="4392612" cy="3769876"/>
            <a:chOff x="3061" y="709"/>
            <a:chExt cx="2314" cy="1743"/>
          </a:xfrm>
        </p:grpSpPr>
        <p:pic>
          <p:nvPicPr>
            <p:cNvPr id="809991" name="Picture 7" descr="101634_19"/>
            <p:cNvPicPr>
              <a:picLocks noChangeAspect="1" noChangeArrowheads="1"/>
            </p:cNvPicPr>
            <p:nvPr/>
          </p:nvPicPr>
          <p:blipFill>
            <a:blip r:embed="rId2" cstate="print"/>
            <a:srcRect/>
            <a:stretch>
              <a:fillRect/>
            </a:stretch>
          </p:blipFill>
          <p:spPr bwMode="auto">
            <a:xfrm>
              <a:off x="3061" y="709"/>
              <a:ext cx="2314" cy="1587"/>
            </a:xfrm>
            <a:prstGeom prst="rect">
              <a:avLst/>
            </a:prstGeom>
            <a:noFill/>
            <a:ln/>
            <a:effectLst/>
          </p:spPr>
        </p:pic>
        <p:sp>
          <p:nvSpPr>
            <p:cNvPr id="809992" name="Text Box 8"/>
            <p:cNvSpPr txBox="1">
              <a:spLocks noChangeArrowheads="1"/>
            </p:cNvSpPr>
            <p:nvPr/>
          </p:nvSpPr>
          <p:spPr bwMode="auto">
            <a:xfrm>
              <a:off x="3061" y="2295"/>
              <a:ext cx="2313" cy="157"/>
            </a:xfrm>
            <a:prstGeom prst="rect">
              <a:avLst/>
            </a:prstGeom>
            <a:solidFill>
              <a:schemeClr val="bg1"/>
            </a:solidFill>
            <a:ln w="9525">
              <a:noFill/>
              <a:miter lim="800000"/>
              <a:headEnd/>
              <a:tailEnd/>
            </a:ln>
            <a:effectLst/>
          </p:spPr>
          <p:txBody>
            <a:bodyPr>
              <a:spAutoFit/>
            </a:bodyPr>
            <a:lstStyle/>
            <a:p>
              <a:pPr algn="ctr"/>
              <a:r>
                <a:rPr lang="zh-CN" altLang="en-US" sz="1600" b="1" dirty="0">
                  <a:solidFill>
                    <a:schemeClr val="tx2"/>
                  </a:solidFill>
                  <a:latin typeface="华文新魏" pitchFamily="2" charset="-122"/>
                  <a:ea typeface="华文新魏" pitchFamily="2" charset="-122"/>
                </a:rPr>
                <a:t>国民党五届三中全会代表在中山陵合影</a:t>
              </a:r>
            </a:p>
          </p:txBody>
        </p:sp>
      </p:grpSp>
      <p:sp>
        <p:nvSpPr>
          <p:cNvPr id="809998" name="Rectangle 14"/>
          <p:cNvSpPr>
            <a:spLocks noGrp="1" noChangeArrowheads="1"/>
          </p:cNvSpPr>
          <p:nvPr>
            <p:ph type="title"/>
          </p:nvPr>
        </p:nvSpPr>
        <p:spPr>
          <a:xfrm>
            <a:off x="457200" y="277813"/>
            <a:ext cx="8229600" cy="847725"/>
          </a:xfrm>
          <a:noFill/>
          <a:ln/>
        </p:spPr>
        <p:txBody>
          <a:bodyPr/>
          <a:lstStyle/>
          <a:p>
            <a:r>
              <a:rPr lang="en-US" altLang="zh-CN" sz="4000" b="1"/>
              <a:t>3</a:t>
            </a:r>
            <a:r>
              <a:rPr lang="zh-CN" altLang="en-US" sz="4000" b="1"/>
              <a:t>、停止内战，一致对外</a:t>
            </a:r>
          </a:p>
        </p:txBody>
      </p:sp>
      <p:sp>
        <p:nvSpPr>
          <p:cNvPr id="809999" name="Rectangle 15"/>
          <p:cNvSpPr>
            <a:spLocks noChangeArrowheads="1"/>
          </p:cNvSpPr>
          <p:nvPr/>
        </p:nvSpPr>
        <p:spPr bwMode="auto">
          <a:xfrm>
            <a:off x="395536" y="1484784"/>
            <a:ext cx="3529087" cy="4530725"/>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1937</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2</a:t>
            </a:r>
            <a:r>
              <a:rPr lang="zh-CN" altLang="en-US" sz="3000" b="1" dirty="0">
                <a:latin typeface="华文新魏" pitchFamily="2" charset="-122"/>
                <a:ea typeface="华文新魏" pitchFamily="2" charset="-122"/>
              </a:rPr>
              <a:t>月</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中共致电国民党五届三中全会，提出“五项要求”和“</a:t>
            </a:r>
            <a:r>
              <a:rPr lang="zh-CN" altLang="en-US" sz="3000" b="1" dirty="0">
                <a:solidFill>
                  <a:srgbClr val="660066"/>
                </a:solidFill>
                <a:latin typeface="华文新魏" pitchFamily="2" charset="-122"/>
                <a:ea typeface="华文新魏" pitchFamily="2" charset="-122"/>
              </a:rPr>
              <a:t>四项保证</a:t>
            </a:r>
            <a:r>
              <a:rPr lang="zh-CN" altLang="en-US" sz="3000" b="1" dirty="0">
                <a:latin typeface="华文新魏" pitchFamily="2" charset="-122"/>
                <a:ea typeface="华文新魏" pitchFamily="2" charset="-122"/>
              </a:rPr>
              <a:t>”。国民党五届三中全会表示同意国共两党进行谈判，并在会议文件中第一次写上“</a:t>
            </a:r>
            <a:r>
              <a:rPr lang="zh-CN" altLang="en-US" sz="3000" b="1" dirty="0">
                <a:solidFill>
                  <a:srgbClr val="660066"/>
                </a:solidFill>
                <a:latin typeface="华文新魏" pitchFamily="2" charset="-122"/>
                <a:ea typeface="华文新魏" pitchFamily="2" charset="-122"/>
              </a:rPr>
              <a:t>抗日</a:t>
            </a:r>
            <a:r>
              <a:rPr lang="zh-CN" altLang="en-US" sz="3000" b="1" dirty="0">
                <a:latin typeface="华文新魏" pitchFamily="2" charset="-122"/>
                <a:ea typeface="华文新魏" pitchFamily="2" charset="-122"/>
              </a:rPr>
              <a:t>”字样。</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7498080"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395536" y="2060848"/>
            <a:ext cx="8496944" cy="2592288"/>
          </a:xfrm>
        </p:spPr>
        <p:txBody>
          <a:bodyPr>
            <a:noAutofit/>
          </a:bodyPr>
          <a:lstStyle/>
          <a:p>
            <a:pPr marL="342900" indent="-342900">
              <a:spcBef>
                <a:spcPct val="20000"/>
              </a:spcBef>
              <a:buSzPct val="65000"/>
              <a:buFont typeface="Wingdings" pitchFamily="2" charset="2"/>
              <a:buChar char="n"/>
            </a:pPr>
            <a:r>
              <a:rPr lang="zh-CN" altLang="en-US" b="1" dirty="0" smtClean="0">
                <a:latin typeface="华文新魏" pitchFamily="2" charset="-122"/>
                <a:ea typeface="华文新魏" pitchFamily="2" charset="-122"/>
              </a:rPr>
              <a:t>日本发动灭亡中国的侵略战争</a:t>
            </a:r>
          </a:p>
          <a:p>
            <a:pPr marL="342900" indent="-342900">
              <a:spcBef>
                <a:spcPct val="20000"/>
              </a:spcBef>
              <a:buSzPct val="65000"/>
              <a:buFont typeface="Wingdings" pitchFamily="2" charset="2"/>
              <a:buChar char="n"/>
            </a:pPr>
            <a:r>
              <a:rPr lang="zh-CN" altLang="en-US" b="1" dirty="0" smtClean="0">
                <a:latin typeface="华文新魏" pitchFamily="2" charset="-122"/>
                <a:ea typeface="华文新魏" pitchFamily="2" charset="-122"/>
              </a:rPr>
              <a:t>中国人民奋起抗击日本侵略者</a:t>
            </a:r>
            <a:endParaRPr lang="en-US" altLang="zh-CN" b="1" dirty="0" smtClean="0">
              <a:latin typeface="华文新魏" pitchFamily="2" charset="-122"/>
              <a:ea typeface="华文新魏" pitchFamily="2" charset="-122"/>
            </a:endParaRPr>
          </a:p>
          <a:p>
            <a:pPr marL="342900" indent="-342900">
              <a:spcBef>
                <a:spcPct val="20000"/>
              </a:spcBef>
              <a:buSzPct val="65000"/>
              <a:buFont typeface="Wingdings" pitchFamily="2" charset="2"/>
              <a:buChar char="n"/>
            </a:pPr>
            <a:r>
              <a:rPr lang="zh-CN" altLang="en-US" b="1" dirty="0" smtClean="0">
                <a:latin typeface="华文新魏" pitchFamily="2" charset="-122"/>
                <a:ea typeface="华文新魏" pitchFamily="2" charset="-122"/>
              </a:rPr>
              <a:t>国民党与抗日的正面战场</a:t>
            </a:r>
          </a:p>
          <a:p>
            <a:pPr marL="342900" indent="-342900">
              <a:spcBef>
                <a:spcPct val="20000"/>
              </a:spcBef>
              <a:buSzPct val="65000"/>
              <a:buFont typeface="Wingdings" pitchFamily="2" charset="2"/>
              <a:buChar char="n"/>
            </a:pPr>
            <a:r>
              <a:rPr lang="zh-CN" altLang="en-US" b="1" dirty="0" smtClean="0">
                <a:latin typeface="华文新魏" pitchFamily="2" charset="-122"/>
                <a:ea typeface="华文新魏" pitchFamily="2" charset="-122"/>
              </a:rPr>
              <a:t>中国共产党成为抗日战争的中流砥柱</a:t>
            </a:r>
          </a:p>
          <a:p>
            <a:pPr marL="342900" indent="-342900">
              <a:spcBef>
                <a:spcPct val="20000"/>
              </a:spcBef>
              <a:buSzPct val="65000"/>
              <a:buFont typeface="Wingdings" pitchFamily="2" charset="2"/>
              <a:buChar char="n"/>
            </a:pPr>
            <a:r>
              <a:rPr lang="zh-CN" altLang="en-US" b="1" dirty="0" smtClean="0">
                <a:latin typeface="华文新魏" pitchFamily="2" charset="-122"/>
                <a:ea typeface="华文新魏" pitchFamily="2" charset="-122"/>
              </a:rPr>
              <a:t>抗日战争的胜利及其原因和意义</a:t>
            </a:r>
          </a:p>
          <a:p>
            <a:endParaRPr lang="zh-CN" altLang="en-US" b="1" dirty="0" smtClean="0">
              <a:solidFill>
                <a:schemeClr val="tx2"/>
              </a:solidFill>
            </a:endParaRP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588224" y="116632"/>
            <a:ext cx="2302768" cy="2031854"/>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79512" y="1124744"/>
            <a:ext cx="5544616" cy="990600"/>
          </a:xfrm>
        </p:spPr>
        <p:txBody>
          <a:bodyPr/>
          <a:lstStyle/>
          <a:p>
            <a:r>
              <a:rPr lang="en-US" altLang="zh-CN" b="1" dirty="0">
                <a:solidFill>
                  <a:schemeClr val="tx2"/>
                </a:solidFill>
                <a:latin typeface="华文新魏" pitchFamily="2" charset="-122"/>
                <a:ea typeface="华文新魏" pitchFamily="2" charset="-122"/>
              </a:rPr>
              <a:t>1</a:t>
            </a:r>
            <a:r>
              <a:rPr lang="zh-CN" altLang="en-US" b="1" dirty="0">
                <a:solidFill>
                  <a:schemeClr val="tx2"/>
                </a:solidFill>
                <a:latin typeface="华文新魏" pitchFamily="2" charset="-122"/>
                <a:ea typeface="华文新魏" pitchFamily="2" charset="-122"/>
              </a:rPr>
              <a:t>、国共合作，共赴国难</a:t>
            </a:r>
          </a:p>
        </p:txBody>
      </p:sp>
      <p:sp>
        <p:nvSpPr>
          <p:cNvPr id="778243" name="Rectangle 3"/>
          <p:cNvSpPr>
            <a:spLocks noGrp="1" noChangeArrowheads="1"/>
          </p:cNvSpPr>
          <p:nvPr>
            <p:ph sz="quarter" idx="1"/>
          </p:nvPr>
        </p:nvSpPr>
        <p:spPr>
          <a:xfrm>
            <a:off x="323528" y="2204864"/>
            <a:ext cx="3672408" cy="4320480"/>
          </a:xfrm>
          <a:solidFill>
            <a:schemeClr val="bg1"/>
          </a:solidFill>
        </p:spPr>
        <p:txBody>
          <a:bodyPr>
            <a:normAutofit fontScale="92500"/>
          </a:bodyPr>
          <a:lstStyle/>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7</a:t>
            </a:r>
            <a:r>
              <a:rPr kumimoji="1" lang="zh-CN" altLang="en-US" sz="2600" b="1" dirty="0">
                <a:solidFill>
                  <a:schemeClr val="tx2"/>
                </a:solidFill>
                <a:latin typeface="华文新魏" pitchFamily="2" charset="-122"/>
                <a:ea typeface="华文新魏" pitchFamily="2" charset="-122"/>
              </a:rPr>
              <a:t>月</a:t>
            </a:r>
            <a:r>
              <a:rPr kumimoji="1" lang="en-US" altLang="zh-CN" sz="2600" b="1" dirty="0">
                <a:solidFill>
                  <a:schemeClr val="tx2"/>
                </a:solidFill>
                <a:latin typeface="华文新魏" pitchFamily="2" charset="-122"/>
                <a:ea typeface="华文新魏" pitchFamily="2" charset="-122"/>
              </a:rPr>
              <a:t>8</a:t>
            </a:r>
            <a:r>
              <a:rPr kumimoji="1" lang="zh-CN" altLang="en-US" sz="2600" b="1" dirty="0">
                <a:solidFill>
                  <a:schemeClr val="tx2"/>
                </a:solidFill>
                <a:latin typeface="华文新魏" pitchFamily="2" charset="-122"/>
                <a:ea typeface="华文新魏" pitchFamily="2" charset="-122"/>
              </a:rPr>
              <a:t>日，中共中央即发表</a:t>
            </a:r>
            <a:r>
              <a:rPr kumimoji="1" lang="en-US" altLang="zh-CN" sz="2600" b="1" dirty="0">
                <a:solidFill>
                  <a:schemeClr val="tx2"/>
                </a:solidFill>
                <a:latin typeface="华文新魏" pitchFamily="2" charset="-122"/>
                <a:ea typeface="华文新魏" pitchFamily="2" charset="-122"/>
              </a:rPr>
              <a:t>《</a:t>
            </a:r>
            <a:r>
              <a:rPr kumimoji="1" lang="zh-CN" altLang="en-US" sz="2600" b="1" dirty="0">
                <a:solidFill>
                  <a:schemeClr val="tx2"/>
                </a:solidFill>
                <a:latin typeface="华文新魏" pitchFamily="2" charset="-122"/>
                <a:ea typeface="华文新魏" pitchFamily="2" charset="-122"/>
              </a:rPr>
              <a:t>为日军进攻卢沟桥通电</a:t>
            </a:r>
            <a:r>
              <a:rPr kumimoji="1" lang="en-US" altLang="zh-CN" sz="2600" b="1" dirty="0">
                <a:solidFill>
                  <a:schemeClr val="tx2"/>
                </a:solidFill>
                <a:latin typeface="华文新魏" pitchFamily="2" charset="-122"/>
                <a:ea typeface="华文新魏" pitchFamily="2" charset="-122"/>
              </a:rPr>
              <a:t>》</a:t>
            </a:r>
            <a:r>
              <a:rPr kumimoji="1" lang="zh-CN" altLang="en-US" sz="2600" b="1" dirty="0">
                <a:solidFill>
                  <a:schemeClr val="tx2"/>
                </a:solidFill>
                <a:latin typeface="华文新魏" pitchFamily="2" charset="-122"/>
                <a:ea typeface="华文新魏" pitchFamily="2" charset="-122"/>
              </a:rPr>
              <a:t>，号召抗日。</a:t>
            </a:r>
          </a:p>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2</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7</a:t>
            </a:r>
            <a:r>
              <a:rPr kumimoji="1" lang="zh-CN" altLang="en-US" sz="2600" b="1" dirty="0">
                <a:solidFill>
                  <a:schemeClr val="tx2"/>
                </a:solidFill>
                <a:latin typeface="华文新魏" pitchFamily="2" charset="-122"/>
                <a:ea typeface="华文新魏" pitchFamily="2" charset="-122"/>
              </a:rPr>
              <a:t>月</a:t>
            </a:r>
            <a:r>
              <a:rPr kumimoji="1" lang="en-US" altLang="zh-CN" sz="2600" b="1" dirty="0">
                <a:solidFill>
                  <a:schemeClr val="tx2"/>
                </a:solidFill>
                <a:latin typeface="华文新魏" pitchFamily="2" charset="-122"/>
                <a:ea typeface="华文新魏" pitchFamily="2" charset="-122"/>
              </a:rPr>
              <a:t>17</a:t>
            </a:r>
            <a:r>
              <a:rPr kumimoji="1" lang="zh-CN" altLang="en-US" sz="2600" b="1" dirty="0">
                <a:solidFill>
                  <a:schemeClr val="tx2"/>
                </a:solidFill>
                <a:latin typeface="华文新魏" pitchFamily="2" charset="-122"/>
                <a:ea typeface="华文新魏" pitchFamily="2" charset="-122"/>
              </a:rPr>
              <a:t>日，蒋介石在庐山发表谈话。</a:t>
            </a:r>
          </a:p>
          <a:p>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3</a:t>
            </a:r>
            <a:r>
              <a:rPr kumimoji="1" lang="zh-CN" altLang="en-US" sz="2600" b="1" dirty="0">
                <a:solidFill>
                  <a:schemeClr val="tx2"/>
                </a:solidFill>
                <a:latin typeface="华文新魏" pitchFamily="2" charset="-122"/>
                <a:ea typeface="华文新魏" pitchFamily="2" charset="-122"/>
              </a:rPr>
              <a:t>）</a:t>
            </a:r>
            <a:r>
              <a:rPr kumimoji="1" lang="en-US" altLang="zh-CN" sz="2600" b="1" dirty="0">
                <a:solidFill>
                  <a:schemeClr val="tx2"/>
                </a:solidFill>
                <a:latin typeface="华文新魏" pitchFamily="2" charset="-122"/>
                <a:ea typeface="华文新魏" pitchFamily="2" charset="-122"/>
              </a:rPr>
              <a:t>1937</a:t>
            </a:r>
            <a:r>
              <a:rPr kumimoji="1" lang="zh-CN" altLang="en-US" sz="2600" b="1" dirty="0">
                <a:solidFill>
                  <a:schemeClr val="tx2"/>
                </a:solidFill>
                <a:latin typeface="华文新魏" pitchFamily="2" charset="-122"/>
                <a:ea typeface="华文新魏" pitchFamily="2" charset="-122"/>
              </a:rPr>
              <a:t>年</a:t>
            </a:r>
            <a:r>
              <a:rPr kumimoji="1" lang="en-US" altLang="zh-CN" sz="2600" b="1" dirty="0">
                <a:solidFill>
                  <a:schemeClr val="tx2"/>
                </a:solidFill>
                <a:latin typeface="华文新魏" pitchFamily="2" charset="-122"/>
                <a:ea typeface="华文新魏" pitchFamily="2" charset="-122"/>
              </a:rPr>
              <a:t>8</a:t>
            </a:r>
            <a:r>
              <a:rPr kumimoji="1" lang="zh-CN" altLang="en-US" sz="2600" b="1" dirty="0">
                <a:solidFill>
                  <a:schemeClr val="tx2"/>
                </a:solidFill>
                <a:latin typeface="华文新魏" pitchFamily="2" charset="-122"/>
                <a:ea typeface="华文新魏" pitchFamily="2" charset="-122"/>
              </a:rPr>
              <a:t>月，国共两党达成将红军主力改编为八路军等协议；南方的红军和游击队，改编为新四军等。</a:t>
            </a:r>
          </a:p>
        </p:txBody>
      </p:sp>
      <p:pic>
        <p:nvPicPr>
          <p:cNvPr id="5" name="Picture 4" descr="https://timgsa.baidu.com/timg?image&amp;quality=80&amp;size=b9999_10000&amp;sec=1514206240&amp;di=7fa26022cd8dd608012ae514de3374e4&amp;imgtype=jpg&amp;er=1&amp;src=http%3A%2F%2Fimg.ycwb.com%2Fnews%2Fattachement%2Fjpg%2Fsite2%2F20150717%2Ff07959de887f1712a0ae05.jpg"/>
          <p:cNvPicPr>
            <a:picLocks noChangeAspect="1" noChangeArrowheads="1"/>
          </p:cNvPicPr>
          <p:nvPr/>
        </p:nvPicPr>
        <p:blipFill>
          <a:blip r:embed="rId2" cstate="print"/>
          <a:srcRect/>
          <a:stretch>
            <a:fillRect/>
          </a:stretch>
        </p:blipFill>
        <p:spPr bwMode="auto">
          <a:xfrm>
            <a:off x="5724128" y="476672"/>
            <a:ext cx="3144505" cy="2092723"/>
          </a:xfrm>
          <a:prstGeom prst="rect">
            <a:avLst/>
          </a:prstGeom>
          <a:noFill/>
        </p:spPr>
      </p:pic>
      <p:sp>
        <p:nvSpPr>
          <p:cNvPr id="6" name="云形标注 5"/>
          <p:cNvSpPr/>
          <p:nvPr/>
        </p:nvSpPr>
        <p:spPr>
          <a:xfrm>
            <a:off x="3923928" y="3140968"/>
            <a:ext cx="3960440" cy="3024336"/>
          </a:xfrm>
          <a:prstGeom prst="cloudCallout">
            <a:avLst>
              <a:gd name="adj1" fmla="val 30775"/>
              <a:gd name="adj2" fmla="val -1160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华文新魏" pitchFamily="2" charset="-122"/>
                <a:ea typeface="华文新魏" pitchFamily="2" charset="-122"/>
              </a:rPr>
              <a:t>“</a:t>
            </a:r>
            <a:r>
              <a:rPr lang="zh-CN" altLang="en-US" b="1" dirty="0" smtClean="0">
                <a:solidFill>
                  <a:schemeClr val="tx1"/>
                </a:solidFill>
                <a:latin typeface="华文新魏" pitchFamily="2" charset="-122"/>
                <a:ea typeface="华文新魏" pitchFamily="2" charset="-122"/>
              </a:rPr>
              <a:t>政府对于卢沟桥事件，已确定始终一贯的方针和立场。我们知道全国应战以后之局势，就只有牺牲到底，无丝毫侥幸求免之理。如果战端一开，那就地无分南北，人无分老幼，无论何人皆有守土抗战之责任。” </a:t>
            </a:r>
          </a:p>
          <a:p>
            <a:pPr algn="ctr"/>
            <a:endParaRPr lang="zh-CN" altLang="en-US" dirty="0">
              <a:solidFill>
                <a:schemeClr val="tx1"/>
              </a:solidFill>
            </a:endParaRPr>
          </a:p>
        </p:txBody>
      </p:sp>
      <p:sp>
        <p:nvSpPr>
          <p:cNvPr id="7" name="Rectangle 6"/>
          <p:cNvSpPr>
            <a:spLocks noChangeArrowheads="1"/>
          </p:cNvSpPr>
          <p:nvPr/>
        </p:nvSpPr>
        <p:spPr bwMode="auto">
          <a:xfrm>
            <a:off x="179512" y="188640"/>
            <a:ext cx="8157344" cy="1139825"/>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effectLst>
                  <a:outerShdw blurRad="38100" dist="38100" dir="2700000" algn="tl">
                    <a:srgbClr val="C0C0C0"/>
                  </a:outerShdw>
                </a:effectLst>
                <a:latin typeface="华文新魏" pitchFamily="2" charset="-122"/>
                <a:ea typeface="华文新魏" pitchFamily="2" charset="-122"/>
              </a:rPr>
              <a:t>（四）全国性抗战的开始</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685800" y="1676400"/>
            <a:ext cx="1295400" cy="822325"/>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西北工农红军</a:t>
            </a:r>
          </a:p>
        </p:txBody>
      </p:sp>
      <p:sp>
        <p:nvSpPr>
          <p:cNvPr id="230403" name="Line 3"/>
          <p:cNvSpPr>
            <a:spLocks noChangeShapeType="1"/>
          </p:cNvSpPr>
          <p:nvPr/>
        </p:nvSpPr>
        <p:spPr bwMode="auto">
          <a:xfrm>
            <a:off x="2133600" y="2057400"/>
            <a:ext cx="5334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230404" name="Text Box 4"/>
          <p:cNvSpPr txBox="1">
            <a:spLocks noChangeArrowheads="1"/>
          </p:cNvSpPr>
          <p:nvPr/>
        </p:nvSpPr>
        <p:spPr bwMode="auto">
          <a:xfrm>
            <a:off x="2667000" y="1676400"/>
            <a:ext cx="1600200" cy="579438"/>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3200">
                <a:effectLst>
                  <a:outerShdw blurRad="38100" dist="38100" dir="2700000" algn="tl">
                    <a:srgbClr val="000000"/>
                  </a:outerShdw>
                </a:effectLst>
                <a:latin typeface="Times New Roman" pitchFamily="18" charset="0"/>
                <a:ea typeface="宋体" pitchFamily="2" charset="-122"/>
              </a:rPr>
              <a:t>八路军</a:t>
            </a:r>
          </a:p>
        </p:txBody>
      </p:sp>
      <p:sp>
        <p:nvSpPr>
          <p:cNvPr id="230405" name="Text Box 5"/>
          <p:cNvSpPr txBox="1">
            <a:spLocks noChangeArrowheads="1"/>
          </p:cNvSpPr>
          <p:nvPr/>
        </p:nvSpPr>
        <p:spPr bwMode="auto">
          <a:xfrm>
            <a:off x="2438400" y="2362200"/>
            <a:ext cx="23622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effectLst>
                  <a:outerShdw blurRad="38100" dist="38100" dir="2700000" algn="tl">
                    <a:srgbClr val="000000"/>
                  </a:outerShdw>
                </a:effectLst>
                <a:latin typeface="Times New Roman" pitchFamily="18" charset="0"/>
                <a:ea typeface="宋体" pitchFamily="2" charset="-122"/>
              </a:rPr>
              <a:t>（第</a:t>
            </a:r>
            <a:r>
              <a:rPr kumimoji="1" lang="en-US" altLang="zh-CN" sz="2400">
                <a:effectLst>
                  <a:outerShdw blurRad="38100" dist="38100" dir="2700000" algn="tl">
                    <a:srgbClr val="000000"/>
                  </a:outerShdw>
                </a:effectLst>
                <a:latin typeface="Times New Roman" pitchFamily="18" charset="0"/>
                <a:ea typeface="宋体" pitchFamily="2" charset="-122"/>
              </a:rPr>
              <a:t>18</a:t>
            </a:r>
            <a:r>
              <a:rPr kumimoji="1" lang="zh-CN" altLang="en-US" sz="2400">
                <a:effectLst>
                  <a:outerShdw blurRad="38100" dist="38100" dir="2700000" algn="tl">
                    <a:srgbClr val="000000"/>
                  </a:outerShdw>
                </a:effectLst>
                <a:latin typeface="Times New Roman" pitchFamily="18" charset="0"/>
                <a:ea typeface="宋体" pitchFamily="2" charset="-122"/>
              </a:rPr>
              <a:t>集团军）</a:t>
            </a:r>
          </a:p>
        </p:txBody>
      </p:sp>
      <p:sp>
        <p:nvSpPr>
          <p:cNvPr id="230406" name="Text Box 6"/>
          <p:cNvSpPr txBox="1">
            <a:spLocks noChangeArrowheads="1"/>
          </p:cNvSpPr>
          <p:nvPr/>
        </p:nvSpPr>
        <p:spPr bwMode="auto">
          <a:xfrm>
            <a:off x="2743200" y="2971800"/>
            <a:ext cx="28956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effectLst>
                  <a:outerShdw blurRad="38100" dist="38100" dir="2700000" algn="tl">
                    <a:srgbClr val="000000"/>
                  </a:outerShdw>
                </a:effectLst>
                <a:latin typeface="Times New Roman" pitchFamily="18" charset="0"/>
                <a:ea typeface="宋体" pitchFamily="2" charset="-122"/>
              </a:rPr>
              <a:t>总  指  挥：朱    德</a:t>
            </a:r>
          </a:p>
        </p:txBody>
      </p:sp>
      <p:sp>
        <p:nvSpPr>
          <p:cNvPr id="230407" name="Text Box 7"/>
          <p:cNvSpPr txBox="1">
            <a:spLocks noChangeArrowheads="1"/>
          </p:cNvSpPr>
          <p:nvPr/>
        </p:nvSpPr>
        <p:spPr bwMode="auto">
          <a:xfrm>
            <a:off x="2743200" y="3505200"/>
            <a:ext cx="28956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effectLst>
                  <a:outerShdw blurRad="38100" dist="38100" dir="2700000" algn="tl">
                    <a:srgbClr val="000000"/>
                  </a:outerShdw>
                </a:effectLst>
                <a:latin typeface="Times New Roman" pitchFamily="18" charset="0"/>
                <a:ea typeface="宋体" pitchFamily="2" charset="-122"/>
              </a:rPr>
              <a:t>副总指挥：彭德怀</a:t>
            </a:r>
          </a:p>
        </p:txBody>
      </p:sp>
      <p:sp>
        <p:nvSpPr>
          <p:cNvPr id="230408" name="Text Box 8"/>
          <p:cNvSpPr txBox="1">
            <a:spLocks noChangeArrowheads="1"/>
          </p:cNvSpPr>
          <p:nvPr/>
        </p:nvSpPr>
        <p:spPr bwMode="auto">
          <a:xfrm>
            <a:off x="2743200" y="4038600"/>
            <a:ext cx="28956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effectLst>
                  <a:outerShdw blurRad="38100" dist="38100" dir="2700000" algn="tl">
                    <a:srgbClr val="000000"/>
                  </a:outerShdw>
                </a:effectLst>
                <a:latin typeface="Times New Roman" pitchFamily="18" charset="0"/>
                <a:ea typeface="宋体" pitchFamily="2" charset="-122"/>
              </a:rPr>
              <a:t>参  谋  长：叶剑英</a:t>
            </a:r>
            <a:r>
              <a:rPr kumimoji="1" lang="zh-CN" altLang="en-US" sz="2400">
                <a:solidFill>
                  <a:schemeClr val="tx2"/>
                </a:solidFill>
                <a:effectLst>
                  <a:outerShdw blurRad="38100" dist="38100" dir="2700000" algn="tl">
                    <a:srgbClr val="000000"/>
                  </a:outerShdw>
                </a:effectLst>
                <a:latin typeface="Times New Roman" pitchFamily="18" charset="0"/>
                <a:ea typeface="宋体" pitchFamily="2" charset="-122"/>
              </a:rPr>
              <a:t>  </a:t>
            </a:r>
          </a:p>
        </p:txBody>
      </p:sp>
      <p:grpSp>
        <p:nvGrpSpPr>
          <p:cNvPr id="2" name="Group 9"/>
          <p:cNvGrpSpPr>
            <a:grpSpLocks/>
          </p:cNvGrpSpPr>
          <p:nvPr/>
        </p:nvGrpSpPr>
        <p:grpSpPr bwMode="auto">
          <a:xfrm>
            <a:off x="4267200" y="1371600"/>
            <a:ext cx="1981200" cy="1219200"/>
            <a:chOff x="2688" y="848"/>
            <a:chExt cx="1181" cy="786"/>
          </a:xfrm>
        </p:grpSpPr>
        <p:sp>
          <p:nvSpPr>
            <p:cNvPr id="230410" name="Line 10"/>
            <p:cNvSpPr>
              <a:spLocks noChangeShapeType="1"/>
            </p:cNvSpPr>
            <p:nvPr/>
          </p:nvSpPr>
          <p:spPr bwMode="auto">
            <a:xfrm>
              <a:off x="2688" y="1248"/>
              <a:ext cx="912" cy="0"/>
            </a:xfrm>
            <a:prstGeom prst="line">
              <a:avLst/>
            </a:prstGeom>
            <a:noFill/>
            <a:ln w="76200">
              <a:solidFill>
                <a:srgbClr val="FF6600"/>
              </a:solidFill>
              <a:round/>
              <a:headEnd/>
              <a:tailEnd/>
            </a:ln>
          </p:spPr>
          <p:txBody>
            <a:bodyPr wrap="none" anchor="ctr"/>
            <a:lstStyle/>
            <a:p>
              <a:endParaRPr lang="zh-CN" altLang="en-US"/>
            </a:p>
          </p:txBody>
        </p:sp>
        <p:sp>
          <p:nvSpPr>
            <p:cNvPr id="230411" name="Freeform 11"/>
            <p:cNvSpPr>
              <a:spLocks/>
            </p:cNvSpPr>
            <p:nvPr/>
          </p:nvSpPr>
          <p:spPr bwMode="auto">
            <a:xfrm>
              <a:off x="3631" y="848"/>
              <a:ext cx="238" cy="786"/>
            </a:xfrm>
            <a:custGeom>
              <a:avLst/>
              <a:gdLst/>
              <a:ahLst/>
              <a:cxnLst>
                <a:cxn ang="0">
                  <a:pos x="227" y="0"/>
                </a:cxn>
                <a:cxn ang="0">
                  <a:pos x="0" y="10"/>
                </a:cxn>
                <a:cxn ang="0">
                  <a:pos x="0" y="393"/>
                </a:cxn>
                <a:cxn ang="0">
                  <a:pos x="0" y="786"/>
                </a:cxn>
                <a:cxn ang="0">
                  <a:pos x="238" y="786"/>
                </a:cxn>
              </a:cxnLst>
              <a:rect l="0" t="0" r="r" b="b"/>
              <a:pathLst>
                <a:path w="238" h="786">
                  <a:moveTo>
                    <a:pt x="227" y="0"/>
                  </a:moveTo>
                  <a:lnTo>
                    <a:pt x="0" y="10"/>
                  </a:lnTo>
                  <a:lnTo>
                    <a:pt x="0" y="393"/>
                  </a:lnTo>
                  <a:lnTo>
                    <a:pt x="0" y="786"/>
                  </a:lnTo>
                  <a:lnTo>
                    <a:pt x="238" y="786"/>
                  </a:lnTo>
                </a:path>
              </a:pathLst>
            </a:custGeom>
            <a:gradFill rotWithShape="1">
              <a:gsLst>
                <a:gs pos="0">
                  <a:srgbClr val="FFEFD1"/>
                </a:gs>
                <a:gs pos="64999">
                  <a:srgbClr val="F0EBD5"/>
                </a:gs>
                <a:gs pos="100000">
                  <a:srgbClr val="D1C39F"/>
                </a:gs>
              </a:gsLst>
              <a:path path="rect">
                <a:fillToRect l="50000" t="50000" r="50000" b="50000"/>
              </a:path>
            </a:gradFill>
            <a:ln w="76200" cmpd="sng">
              <a:solidFill>
                <a:srgbClr val="FF6600"/>
              </a:solidFill>
              <a:round/>
              <a:headEnd type="none" w="med" len="med"/>
              <a:tailEnd type="none" w="med" len="med"/>
            </a:ln>
          </p:spPr>
          <p:txBody>
            <a:bodyPr wrap="none" anchor="ctr"/>
            <a:lstStyle/>
            <a:p>
              <a:endParaRPr lang="zh-CN" altLang="en-US"/>
            </a:p>
          </p:txBody>
        </p:sp>
      </p:grpSp>
      <p:sp>
        <p:nvSpPr>
          <p:cNvPr id="230412" name="Line 12"/>
          <p:cNvSpPr>
            <a:spLocks noChangeShapeType="1"/>
          </p:cNvSpPr>
          <p:nvPr/>
        </p:nvSpPr>
        <p:spPr bwMode="auto">
          <a:xfrm>
            <a:off x="5791200" y="1981200"/>
            <a:ext cx="381000" cy="0"/>
          </a:xfrm>
          <a:prstGeom prst="line">
            <a:avLst/>
          </a:prstGeom>
          <a:noFill/>
          <a:ln w="76200">
            <a:solidFill>
              <a:srgbClr val="FF0000"/>
            </a:solidFill>
            <a:round/>
            <a:headEnd/>
            <a:tailEnd/>
          </a:ln>
        </p:spPr>
        <p:txBody>
          <a:bodyPr wrap="none" anchor="ctr"/>
          <a:lstStyle/>
          <a:p>
            <a:endParaRPr lang="zh-CN" altLang="en-US"/>
          </a:p>
        </p:txBody>
      </p:sp>
      <p:sp>
        <p:nvSpPr>
          <p:cNvPr id="230413" name="Text Box 13"/>
          <p:cNvSpPr txBox="1">
            <a:spLocks noChangeArrowheads="1"/>
          </p:cNvSpPr>
          <p:nvPr/>
        </p:nvSpPr>
        <p:spPr bwMode="auto">
          <a:xfrm>
            <a:off x="6172200" y="1143000"/>
            <a:ext cx="1066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en-US" altLang="zh-CN" sz="2400">
                <a:solidFill>
                  <a:srgbClr val="FF0000"/>
                </a:solidFill>
                <a:effectLst>
                  <a:outerShdw blurRad="38100" dist="38100" dir="2700000" algn="tl">
                    <a:srgbClr val="000000"/>
                  </a:outerShdw>
                </a:effectLst>
                <a:latin typeface="Times New Roman" pitchFamily="18" charset="0"/>
                <a:ea typeface="宋体" pitchFamily="2" charset="-122"/>
              </a:rPr>
              <a:t>115</a:t>
            </a:r>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师</a:t>
            </a:r>
          </a:p>
        </p:txBody>
      </p:sp>
      <p:sp>
        <p:nvSpPr>
          <p:cNvPr id="230414" name="Text Box 14"/>
          <p:cNvSpPr txBox="1">
            <a:spLocks noChangeArrowheads="1"/>
          </p:cNvSpPr>
          <p:nvPr/>
        </p:nvSpPr>
        <p:spPr bwMode="auto">
          <a:xfrm>
            <a:off x="6172200" y="1752600"/>
            <a:ext cx="1066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en-US" altLang="zh-CN" sz="2400">
                <a:solidFill>
                  <a:srgbClr val="FF0000"/>
                </a:solidFill>
                <a:effectLst>
                  <a:outerShdw blurRad="38100" dist="38100" dir="2700000" algn="tl">
                    <a:srgbClr val="000000"/>
                  </a:outerShdw>
                </a:effectLst>
                <a:latin typeface="Times New Roman" pitchFamily="18" charset="0"/>
                <a:ea typeface="宋体" pitchFamily="2" charset="-122"/>
              </a:rPr>
              <a:t>120</a:t>
            </a:r>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师</a:t>
            </a:r>
          </a:p>
        </p:txBody>
      </p:sp>
      <p:sp>
        <p:nvSpPr>
          <p:cNvPr id="230415" name="Text Box 15"/>
          <p:cNvSpPr txBox="1">
            <a:spLocks noChangeArrowheads="1"/>
          </p:cNvSpPr>
          <p:nvPr/>
        </p:nvSpPr>
        <p:spPr bwMode="auto">
          <a:xfrm>
            <a:off x="6172200" y="2362200"/>
            <a:ext cx="1066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en-US" altLang="zh-CN" sz="2400">
                <a:solidFill>
                  <a:srgbClr val="FF0000"/>
                </a:solidFill>
                <a:effectLst>
                  <a:outerShdw blurRad="38100" dist="38100" dir="2700000" algn="tl">
                    <a:srgbClr val="000000"/>
                  </a:outerShdw>
                </a:effectLst>
                <a:latin typeface="Times New Roman" pitchFamily="18" charset="0"/>
                <a:ea typeface="宋体" pitchFamily="2" charset="-122"/>
              </a:rPr>
              <a:t>129</a:t>
            </a:r>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师</a:t>
            </a:r>
          </a:p>
        </p:txBody>
      </p:sp>
      <p:sp>
        <p:nvSpPr>
          <p:cNvPr id="230416" name="Text Box 16"/>
          <p:cNvSpPr txBox="1">
            <a:spLocks noChangeArrowheads="1"/>
          </p:cNvSpPr>
          <p:nvPr/>
        </p:nvSpPr>
        <p:spPr bwMode="auto">
          <a:xfrm>
            <a:off x="7315200" y="1143000"/>
            <a:ext cx="1828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师长 林  彪</a:t>
            </a:r>
          </a:p>
        </p:txBody>
      </p:sp>
      <p:sp>
        <p:nvSpPr>
          <p:cNvPr id="230417" name="Text Box 17"/>
          <p:cNvSpPr txBox="1">
            <a:spLocks noChangeArrowheads="1"/>
          </p:cNvSpPr>
          <p:nvPr/>
        </p:nvSpPr>
        <p:spPr bwMode="auto">
          <a:xfrm>
            <a:off x="7315200" y="1773238"/>
            <a:ext cx="1828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师长贺   龙</a:t>
            </a:r>
          </a:p>
        </p:txBody>
      </p:sp>
      <p:sp>
        <p:nvSpPr>
          <p:cNvPr id="230418" name="Text Box 18"/>
          <p:cNvSpPr txBox="1">
            <a:spLocks noChangeArrowheads="1"/>
          </p:cNvSpPr>
          <p:nvPr/>
        </p:nvSpPr>
        <p:spPr bwMode="auto">
          <a:xfrm>
            <a:off x="7315200" y="2362200"/>
            <a:ext cx="17526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师长刘伯承</a:t>
            </a:r>
          </a:p>
        </p:txBody>
      </p:sp>
      <p:sp>
        <p:nvSpPr>
          <p:cNvPr id="230419" name="Text Box 19"/>
          <p:cNvSpPr txBox="1">
            <a:spLocks noChangeArrowheads="1"/>
          </p:cNvSpPr>
          <p:nvPr/>
        </p:nvSpPr>
        <p:spPr bwMode="auto">
          <a:xfrm>
            <a:off x="679450" y="5054600"/>
            <a:ext cx="1516063" cy="822325"/>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r>
              <a:rPr kumimoji="1" lang="zh-CN" altLang="en-US" sz="2400">
                <a:solidFill>
                  <a:srgbClr val="FF0000"/>
                </a:solidFill>
                <a:effectLst>
                  <a:outerShdw blurRad="38100" dist="38100" dir="2700000" algn="tl">
                    <a:srgbClr val="000000"/>
                  </a:outerShdw>
                </a:effectLst>
                <a:latin typeface="Times New Roman" pitchFamily="18" charset="0"/>
                <a:ea typeface="宋体" pitchFamily="2" charset="-122"/>
              </a:rPr>
              <a:t>南方八省游击队</a:t>
            </a:r>
          </a:p>
        </p:txBody>
      </p:sp>
      <p:sp>
        <p:nvSpPr>
          <p:cNvPr id="230420" name="Line 20"/>
          <p:cNvSpPr>
            <a:spLocks noChangeShapeType="1"/>
          </p:cNvSpPr>
          <p:nvPr/>
        </p:nvSpPr>
        <p:spPr bwMode="auto">
          <a:xfrm>
            <a:off x="2268538" y="5516563"/>
            <a:ext cx="4572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230421" name="Text Box 21"/>
          <p:cNvSpPr txBox="1">
            <a:spLocks noChangeArrowheads="1"/>
          </p:cNvSpPr>
          <p:nvPr/>
        </p:nvSpPr>
        <p:spPr bwMode="auto">
          <a:xfrm>
            <a:off x="2819400" y="5181600"/>
            <a:ext cx="1524000" cy="579438"/>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3200">
                <a:effectLst>
                  <a:outerShdw blurRad="38100" dist="38100" dir="2700000" algn="tl">
                    <a:srgbClr val="000000"/>
                  </a:outerShdw>
                </a:effectLst>
                <a:latin typeface="Times New Roman" pitchFamily="18" charset="0"/>
                <a:ea typeface="宋体" pitchFamily="2" charset="-122"/>
              </a:rPr>
              <a:t>新四军</a:t>
            </a:r>
          </a:p>
        </p:txBody>
      </p:sp>
      <p:sp>
        <p:nvSpPr>
          <p:cNvPr id="230422" name="Line 22"/>
          <p:cNvSpPr>
            <a:spLocks noChangeShapeType="1"/>
          </p:cNvSpPr>
          <p:nvPr/>
        </p:nvSpPr>
        <p:spPr bwMode="auto">
          <a:xfrm>
            <a:off x="4343400" y="5486400"/>
            <a:ext cx="1219200" cy="0"/>
          </a:xfrm>
          <a:prstGeom prst="line">
            <a:avLst/>
          </a:prstGeom>
          <a:noFill/>
          <a:ln w="76200">
            <a:solidFill>
              <a:srgbClr val="FF6600"/>
            </a:solidFill>
            <a:round/>
            <a:headEnd/>
            <a:tailEnd type="triangle" w="med" len="med"/>
          </a:ln>
        </p:spPr>
        <p:txBody>
          <a:bodyPr wrap="none" anchor="ctr"/>
          <a:lstStyle/>
          <a:p>
            <a:endParaRPr lang="zh-CN" altLang="en-US"/>
          </a:p>
        </p:txBody>
      </p:sp>
      <p:sp>
        <p:nvSpPr>
          <p:cNvPr id="230423" name="Text Box 23"/>
          <p:cNvSpPr txBox="1">
            <a:spLocks noChangeArrowheads="1"/>
          </p:cNvSpPr>
          <p:nvPr/>
        </p:nvSpPr>
        <p:spPr bwMode="auto">
          <a:xfrm>
            <a:off x="5562600" y="5246688"/>
            <a:ext cx="25908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军长 ：     叶   挺</a:t>
            </a:r>
          </a:p>
        </p:txBody>
      </p:sp>
      <p:sp>
        <p:nvSpPr>
          <p:cNvPr id="230424" name="Text Box 24"/>
          <p:cNvSpPr txBox="1">
            <a:spLocks noChangeArrowheads="1"/>
          </p:cNvSpPr>
          <p:nvPr/>
        </p:nvSpPr>
        <p:spPr bwMode="auto">
          <a:xfrm>
            <a:off x="5638800" y="5780088"/>
            <a:ext cx="2438400" cy="457200"/>
          </a:xfrm>
          <a:prstGeom prst="rect">
            <a:avLst/>
          </a:prstGeom>
          <a:gradFill rotWithShape="1">
            <a:gsLst>
              <a:gs pos="0">
                <a:srgbClr val="FFEFD1"/>
              </a:gs>
              <a:gs pos="64999">
                <a:srgbClr val="F0EBD5"/>
              </a:gs>
              <a:gs pos="100000">
                <a:srgbClr val="D1C39F"/>
              </a:gs>
            </a:gsLst>
            <a:path path="shape">
              <a:fillToRect l="50000" t="50000" r="50000" b="50000"/>
            </a:path>
          </a:gradFill>
          <a:ln w="9525">
            <a:noFill/>
            <a:miter lim="800000"/>
            <a:headEnd/>
            <a:tailEnd/>
          </a:ln>
        </p:spPr>
        <p:txBody>
          <a:bodyPr>
            <a:spAutoFit/>
          </a:bodyPr>
          <a:lstStyle/>
          <a:p>
            <a:pPr algn="l"/>
            <a:r>
              <a:rPr kumimoji="1" lang="zh-CN" altLang="en-US" sz="2400">
                <a:solidFill>
                  <a:srgbClr val="FF00FF"/>
                </a:solidFill>
                <a:effectLst>
                  <a:outerShdw blurRad="38100" dist="38100" dir="2700000" algn="tl">
                    <a:srgbClr val="000000"/>
                  </a:outerShdw>
                </a:effectLst>
                <a:latin typeface="Times New Roman" pitchFamily="18" charset="0"/>
                <a:ea typeface="宋体" pitchFamily="2" charset="-122"/>
              </a:rPr>
              <a:t>副军长 ：项   英</a:t>
            </a:r>
          </a:p>
        </p:txBody>
      </p:sp>
      <p:sp>
        <p:nvSpPr>
          <p:cNvPr id="230425" name="WordArt 25"/>
          <p:cNvSpPr>
            <a:spLocks noChangeArrowheads="1" noChangeShapeType="1" noTextEdit="1"/>
          </p:cNvSpPr>
          <p:nvPr/>
        </p:nvSpPr>
        <p:spPr bwMode="auto">
          <a:xfrm>
            <a:off x="250825" y="333375"/>
            <a:ext cx="4608513" cy="933450"/>
          </a:xfrm>
          <a:prstGeom prst="rect">
            <a:avLst/>
          </a:prstGeom>
        </p:spPr>
        <p:txBody>
          <a:bodyPr wrap="none" fromWordArt="1">
            <a:prstTxWarp prst="textFadeUp">
              <a:avLst>
                <a:gd name="adj" fmla="val 9991"/>
              </a:avLst>
            </a:prstTxWarp>
          </a:bodyPr>
          <a:lstStyle/>
          <a:p>
            <a:r>
              <a:rPr lang="zh-CN" altLang="en-US" sz="3600" kern="10">
                <a:ln w="12700">
                  <a:solidFill>
                    <a:srgbClr val="FF0000"/>
                  </a:solidFill>
                  <a:round/>
                  <a:headEnd/>
                  <a:tailEnd/>
                </a:ln>
                <a:solidFill>
                  <a:srgbClr val="336600"/>
                </a:solidFill>
                <a:effectLst>
                  <a:outerShdw dist="35921" dir="2700000" sy="50000" rotWithShape="0">
                    <a:srgbClr val="875B0D">
                      <a:alpha val="70000"/>
                    </a:srgbClr>
                  </a:outerShdw>
                </a:effectLst>
                <a:latin typeface="华文琥珀"/>
                <a:ea typeface="华文琥珀"/>
              </a:rPr>
              <a:t>工农红军的改编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0425"/>
                                        </p:tgtEl>
                                        <p:attrNameLst>
                                          <p:attrName>style.visibility</p:attrName>
                                        </p:attrNameLst>
                                      </p:cBhvr>
                                      <p:to>
                                        <p:strVal val="visible"/>
                                      </p:to>
                                    </p:set>
                                    <p:anim calcmode="lin" valueType="num">
                                      <p:cBhvr additive="base">
                                        <p:cTn id="7" dur="500" fill="hold"/>
                                        <p:tgtEl>
                                          <p:spTgt spid="230425"/>
                                        </p:tgtEl>
                                        <p:attrNameLst>
                                          <p:attrName>ppt_x</p:attrName>
                                        </p:attrNameLst>
                                      </p:cBhvr>
                                      <p:tavLst>
                                        <p:tav tm="0">
                                          <p:val>
                                            <p:strVal val="#ppt_x"/>
                                          </p:val>
                                        </p:tav>
                                        <p:tav tm="100000">
                                          <p:val>
                                            <p:strVal val="#ppt_x"/>
                                          </p:val>
                                        </p:tav>
                                      </p:tavLst>
                                    </p:anim>
                                    <p:anim calcmode="lin" valueType="num">
                                      <p:cBhvr additive="base">
                                        <p:cTn id="8" dur="500" fill="hold"/>
                                        <p:tgtEl>
                                          <p:spTgt spid="2304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30402"/>
                                        </p:tgtEl>
                                        <p:attrNameLst>
                                          <p:attrName>style.visibility</p:attrName>
                                        </p:attrNameLst>
                                      </p:cBhvr>
                                      <p:to>
                                        <p:strVal val="visible"/>
                                      </p:to>
                                    </p:set>
                                    <p:animEffect transition="in" filter="blinds(horizontal)">
                                      <p:cBhvr>
                                        <p:cTn id="13" dur="500"/>
                                        <p:tgtEl>
                                          <p:spTgt spid="230402"/>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230403"/>
                                        </p:tgtEl>
                                        <p:attrNameLst>
                                          <p:attrName>style.visibility</p:attrName>
                                        </p:attrNameLst>
                                      </p:cBhvr>
                                      <p:to>
                                        <p:strVal val="visible"/>
                                      </p:to>
                                    </p:set>
                                    <p:animEffect transition="in" filter="blinds(horizontal)">
                                      <p:cBhvr>
                                        <p:cTn id="17" dur="500"/>
                                        <p:tgtEl>
                                          <p:spTgt spid="230403"/>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230404"/>
                                        </p:tgtEl>
                                        <p:attrNameLst>
                                          <p:attrName>style.visibility</p:attrName>
                                        </p:attrNameLst>
                                      </p:cBhvr>
                                      <p:to>
                                        <p:strVal val="visible"/>
                                      </p:to>
                                    </p:set>
                                    <p:animEffect transition="in" filter="blinds(horizontal)">
                                      <p:cBhvr>
                                        <p:cTn id="21" dur="500"/>
                                        <p:tgtEl>
                                          <p:spTgt spid="230404"/>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230405"/>
                                        </p:tgtEl>
                                        <p:attrNameLst>
                                          <p:attrName>style.visibility</p:attrName>
                                        </p:attrNameLst>
                                      </p:cBhvr>
                                      <p:to>
                                        <p:strVal val="visible"/>
                                      </p:to>
                                    </p:set>
                                    <p:animEffect transition="in" filter="blinds(horizontal)">
                                      <p:cBhvr>
                                        <p:cTn id="25" dur="500"/>
                                        <p:tgtEl>
                                          <p:spTgt spid="23040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0406"/>
                                        </p:tgtEl>
                                        <p:attrNameLst>
                                          <p:attrName>style.visibility</p:attrName>
                                        </p:attrNameLst>
                                      </p:cBhvr>
                                      <p:to>
                                        <p:strVal val="visible"/>
                                      </p:to>
                                    </p:set>
                                    <p:animEffect transition="in" filter="blinds(horizontal)">
                                      <p:cBhvr>
                                        <p:cTn id="30" dur="500"/>
                                        <p:tgtEl>
                                          <p:spTgt spid="230406"/>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30407"/>
                                        </p:tgtEl>
                                        <p:attrNameLst>
                                          <p:attrName>style.visibility</p:attrName>
                                        </p:attrNameLst>
                                      </p:cBhvr>
                                      <p:to>
                                        <p:strVal val="visible"/>
                                      </p:to>
                                    </p:set>
                                    <p:animEffect transition="in" filter="blinds(horizontal)">
                                      <p:cBhvr>
                                        <p:cTn id="34" dur="500"/>
                                        <p:tgtEl>
                                          <p:spTgt spid="230407"/>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230408"/>
                                        </p:tgtEl>
                                        <p:attrNameLst>
                                          <p:attrName>style.visibility</p:attrName>
                                        </p:attrNameLst>
                                      </p:cBhvr>
                                      <p:to>
                                        <p:strVal val="visible"/>
                                      </p:to>
                                    </p:set>
                                    <p:animEffect transition="in" filter="blinds(horizontal)">
                                      <p:cBhvr>
                                        <p:cTn id="38" dur="500"/>
                                        <p:tgtEl>
                                          <p:spTgt spid="230408"/>
                                        </p:tgtEl>
                                      </p:cBhvr>
                                    </p:animEffect>
                                  </p:childTnLst>
                                </p:cTn>
                              </p:par>
                            </p:childTnLst>
                          </p:cTn>
                        </p:par>
                        <p:par>
                          <p:cTn id="39" fill="hold">
                            <p:stCondLst>
                              <p:cond delay="1500"/>
                            </p:stCondLst>
                            <p:childTnLst>
                              <p:par>
                                <p:cTn id="40" presetID="3" presetClass="entr" presetSubtype="1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par>
                          <p:cTn id="43" fill="hold">
                            <p:stCondLst>
                              <p:cond delay="2000"/>
                            </p:stCondLst>
                            <p:childTnLst>
                              <p:par>
                                <p:cTn id="44" presetID="3" presetClass="entr" presetSubtype="10" fill="hold" grpId="0" nodeType="afterEffect">
                                  <p:stCondLst>
                                    <p:cond delay="0"/>
                                  </p:stCondLst>
                                  <p:childTnLst>
                                    <p:set>
                                      <p:cBhvr>
                                        <p:cTn id="45" dur="1" fill="hold">
                                          <p:stCondLst>
                                            <p:cond delay="0"/>
                                          </p:stCondLst>
                                        </p:cTn>
                                        <p:tgtEl>
                                          <p:spTgt spid="230412"/>
                                        </p:tgtEl>
                                        <p:attrNameLst>
                                          <p:attrName>style.visibility</p:attrName>
                                        </p:attrNameLst>
                                      </p:cBhvr>
                                      <p:to>
                                        <p:strVal val="visible"/>
                                      </p:to>
                                    </p:set>
                                    <p:animEffect transition="in" filter="blinds(horizontal)">
                                      <p:cBhvr>
                                        <p:cTn id="46" dur="500"/>
                                        <p:tgtEl>
                                          <p:spTgt spid="230412"/>
                                        </p:tgtEl>
                                      </p:cBhvr>
                                    </p:animEffect>
                                  </p:childTnLst>
                                </p:cTn>
                              </p:par>
                            </p:childTnLst>
                          </p:cTn>
                        </p:par>
                        <p:par>
                          <p:cTn id="47" fill="hold">
                            <p:stCondLst>
                              <p:cond delay="2500"/>
                            </p:stCondLst>
                            <p:childTnLst>
                              <p:par>
                                <p:cTn id="48" presetID="3" presetClass="entr" presetSubtype="10" fill="hold" grpId="0" nodeType="afterEffect">
                                  <p:stCondLst>
                                    <p:cond delay="0"/>
                                  </p:stCondLst>
                                  <p:childTnLst>
                                    <p:set>
                                      <p:cBhvr>
                                        <p:cTn id="49" dur="1" fill="hold">
                                          <p:stCondLst>
                                            <p:cond delay="0"/>
                                          </p:stCondLst>
                                        </p:cTn>
                                        <p:tgtEl>
                                          <p:spTgt spid="230413"/>
                                        </p:tgtEl>
                                        <p:attrNameLst>
                                          <p:attrName>style.visibility</p:attrName>
                                        </p:attrNameLst>
                                      </p:cBhvr>
                                      <p:to>
                                        <p:strVal val="visible"/>
                                      </p:to>
                                    </p:set>
                                    <p:animEffect transition="in" filter="blinds(horizontal)">
                                      <p:cBhvr>
                                        <p:cTn id="50" dur="500"/>
                                        <p:tgtEl>
                                          <p:spTgt spid="230413"/>
                                        </p:tgtEl>
                                      </p:cBhvr>
                                    </p:animEffect>
                                  </p:childTnLst>
                                </p:cTn>
                              </p:par>
                            </p:childTnLst>
                          </p:cTn>
                        </p:par>
                        <p:par>
                          <p:cTn id="51" fill="hold">
                            <p:stCondLst>
                              <p:cond delay="3000"/>
                            </p:stCondLst>
                            <p:childTnLst>
                              <p:par>
                                <p:cTn id="52" presetID="3" presetClass="entr" presetSubtype="10" fill="hold" grpId="0" nodeType="afterEffect">
                                  <p:stCondLst>
                                    <p:cond delay="0"/>
                                  </p:stCondLst>
                                  <p:childTnLst>
                                    <p:set>
                                      <p:cBhvr>
                                        <p:cTn id="53" dur="1" fill="hold">
                                          <p:stCondLst>
                                            <p:cond delay="0"/>
                                          </p:stCondLst>
                                        </p:cTn>
                                        <p:tgtEl>
                                          <p:spTgt spid="230414"/>
                                        </p:tgtEl>
                                        <p:attrNameLst>
                                          <p:attrName>style.visibility</p:attrName>
                                        </p:attrNameLst>
                                      </p:cBhvr>
                                      <p:to>
                                        <p:strVal val="visible"/>
                                      </p:to>
                                    </p:set>
                                    <p:animEffect transition="in" filter="blinds(horizontal)">
                                      <p:cBhvr>
                                        <p:cTn id="54" dur="500"/>
                                        <p:tgtEl>
                                          <p:spTgt spid="230414"/>
                                        </p:tgtEl>
                                      </p:cBhvr>
                                    </p:animEffect>
                                  </p:childTnLst>
                                </p:cTn>
                              </p:par>
                            </p:childTnLst>
                          </p:cTn>
                        </p:par>
                        <p:par>
                          <p:cTn id="55" fill="hold">
                            <p:stCondLst>
                              <p:cond delay="3500"/>
                            </p:stCondLst>
                            <p:childTnLst>
                              <p:par>
                                <p:cTn id="56" presetID="3" presetClass="entr" presetSubtype="10" fill="hold" grpId="0" nodeType="afterEffect">
                                  <p:stCondLst>
                                    <p:cond delay="0"/>
                                  </p:stCondLst>
                                  <p:childTnLst>
                                    <p:set>
                                      <p:cBhvr>
                                        <p:cTn id="57" dur="1" fill="hold">
                                          <p:stCondLst>
                                            <p:cond delay="0"/>
                                          </p:stCondLst>
                                        </p:cTn>
                                        <p:tgtEl>
                                          <p:spTgt spid="230415"/>
                                        </p:tgtEl>
                                        <p:attrNameLst>
                                          <p:attrName>style.visibility</p:attrName>
                                        </p:attrNameLst>
                                      </p:cBhvr>
                                      <p:to>
                                        <p:strVal val="visible"/>
                                      </p:to>
                                    </p:set>
                                    <p:animEffect transition="in" filter="blinds(horizontal)">
                                      <p:cBhvr>
                                        <p:cTn id="58" dur="500"/>
                                        <p:tgtEl>
                                          <p:spTgt spid="230415"/>
                                        </p:tgtEl>
                                      </p:cBhvr>
                                    </p:animEffect>
                                  </p:childTnLst>
                                </p:cTn>
                              </p:par>
                            </p:childTnLst>
                          </p:cTn>
                        </p:par>
                        <p:par>
                          <p:cTn id="59" fill="hold">
                            <p:stCondLst>
                              <p:cond delay="4000"/>
                            </p:stCondLst>
                            <p:childTnLst>
                              <p:par>
                                <p:cTn id="60" presetID="3" presetClass="entr" presetSubtype="10" fill="hold" grpId="0" nodeType="afterEffect">
                                  <p:stCondLst>
                                    <p:cond delay="0"/>
                                  </p:stCondLst>
                                  <p:childTnLst>
                                    <p:set>
                                      <p:cBhvr>
                                        <p:cTn id="61" dur="1" fill="hold">
                                          <p:stCondLst>
                                            <p:cond delay="0"/>
                                          </p:stCondLst>
                                        </p:cTn>
                                        <p:tgtEl>
                                          <p:spTgt spid="230416"/>
                                        </p:tgtEl>
                                        <p:attrNameLst>
                                          <p:attrName>style.visibility</p:attrName>
                                        </p:attrNameLst>
                                      </p:cBhvr>
                                      <p:to>
                                        <p:strVal val="visible"/>
                                      </p:to>
                                    </p:set>
                                    <p:animEffect transition="in" filter="blinds(horizontal)">
                                      <p:cBhvr>
                                        <p:cTn id="62" dur="500"/>
                                        <p:tgtEl>
                                          <p:spTgt spid="230416"/>
                                        </p:tgtEl>
                                      </p:cBhvr>
                                    </p:animEffect>
                                  </p:childTnLst>
                                </p:cTn>
                              </p:par>
                            </p:childTnLst>
                          </p:cTn>
                        </p:par>
                        <p:par>
                          <p:cTn id="63" fill="hold">
                            <p:stCondLst>
                              <p:cond delay="4500"/>
                            </p:stCondLst>
                            <p:childTnLst>
                              <p:par>
                                <p:cTn id="64" presetID="3" presetClass="entr" presetSubtype="10" fill="hold" grpId="0" nodeType="afterEffect">
                                  <p:stCondLst>
                                    <p:cond delay="0"/>
                                  </p:stCondLst>
                                  <p:childTnLst>
                                    <p:set>
                                      <p:cBhvr>
                                        <p:cTn id="65" dur="1" fill="hold">
                                          <p:stCondLst>
                                            <p:cond delay="0"/>
                                          </p:stCondLst>
                                        </p:cTn>
                                        <p:tgtEl>
                                          <p:spTgt spid="230417"/>
                                        </p:tgtEl>
                                        <p:attrNameLst>
                                          <p:attrName>style.visibility</p:attrName>
                                        </p:attrNameLst>
                                      </p:cBhvr>
                                      <p:to>
                                        <p:strVal val="visible"/>
                                      </p:to>
                                    </p:set>
                                    <p:animEffect transition="in" filter="blinds(horizontal)">
                                      <p:cBhvr>
                                        <p:cTn id="66" dur="500"/>
                                        <p:tgtEl>
                                          <p:spTgt spid="230417"/>
                                        </p:tgtEl>
                                      </p:cBhvr>
                                    </p:animEffect>
                                  </p:childTnLst>
                                </p:cTn>
                              </p:par>
                            </p:childTnLst>
                          </p:cTn>
                        </p:par>
                        <p:par>
                          <p:cTn id="67" fill="hold">
                            <p:stCondLst>
                              <p:cond delay="5000"/>
                            </p:stCondLst>
                            <p:childTnLst>
                              <p:par>
                                <p:cTn id="68" presetID="3" presetClass="entr" presetSubtype="10" fill="hold" grpId="0" nodeType="afterEffect">
                                  <p:stCondLst>
                                    <p:cond delay="0"/>
                                  </p:stCondLst>
                                  <p:childTnLst>
                                    <p:set>
                                      <p:cBhvr>
                                        <p:cTn id="69" dur="1" fill="hold">
                                          <p:stCondLst>
                                            <p:cond delay="0"/>
                                          </p:stCondLst>
                                        </p:cTn>
                                        <p:tgtEl>
                                          <p:spTgt spid="230418"/>
                                        </p:tgtEl>
                                        <p:attrNameLst>
                                          <p:attrName>style.visibility</p:attrName>
                                        </p:attrNameLst>
                                      </p:cBhvr>
                                      <p:to>
                                        <p:strVal val="visible"/>
                                      </p:to>
                                    </p:set>
                                    <p:animEffect transition="in" filter="blinds(horizontal)">
                                      <p:cBhvr>
                                        <p:cTn id="70" dur="500"/>
                                        <p:tgtEl>
                                          <p:spTgt spid="23041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30419"/>
                                        </p:tgtEl>
                                        <p:attrNameLst>
                                          <p:attrName>style.visibility</p:attrName>
                                        </p:attrNameLst>
                                      </p:cBhvr>
                                      <p:to>
                                        <p:strVal val="visible"/>
                                      </p:to>
                                    </p:set>
                                    <p:animEffect transition="in" filter="blinds(horizontal)">
                                      <p:cBhvr>
                                        <p:cTn id="75" dur="500"/>
                                        <p:tgtEl>
                                          <p:spTgt spid="230419"/>
                                        </p:tgtEl>
                                      </p:cBhvr>
                                    </p:animEffect>
                                  </p:childTnLst>
                                </p:cTn>
                              </p:par>
                            </p:childTnLst>
                          </p:cTn>
                        </p:par>
                        <p:par>
                          <p:cTn id="76" fill="hold">
                            <p:stCondLst>
                              <p:cond delay="500"/>
                            </p:stCondLst>
                            <p:childTnLst>
                              <p:par>
                                <p:cTn id="77" presetID="3" presetClass="entr" presetSubtype="10" fill="hold" grpId="0" nodeType="afterEffect">
                                  <p:stCondLst>
                                    <p:cond delay="0"/>
                                  </p:stCondLst>
                                  <p:childTnLst>
                                    <p:set>
                                      <p:cBhvr>
                                        <p:cTn id="78" dur="1" fill="hold">
                                          <p:stCondLst>
                                            <p:cond delay="0"/>
                                          </p:stCondLst>
                                        </p:cTn>
                                        <p:tgtEl>
                                          <p:spTgt spid="230420"/>
                                        </p:tgtEl>
                                        <p:attrNameLst>
                                          <p:attrName>style.visibility</p:attrName>
                                        </p:attrNameLst>
                                      </p:cBhvr>
                                      <p:to>
                                        <p:strVal val="visible"/>
                                      </p:to>
                                    </p:set>
                                    <p:animEffect transition="in" filter="blinds(horizontal)">
                                      <p:cBhvr>
                                        <p:cTn id="79" dur="500"/>
                                        <p:tgtEl>
                                          <p:spTgt spid="230420"/>
                                        </p:tgtEl>
                                      </p:cBhvr>
                                    </p:animEffect>
                                  </p:childTnLst>
                                </p:cTn>
                              </p:par>
                            </p:childTnLst>
                          </p:cTn>
                        </p:par>
                        <p:par>
                          <p:cTn id="80" fill="hold">
                            <p:stCondLst>
                              <p:cond delay="1000"/>
                            </p:stCondLst>
                            <p:childTnLst>
                              <p:par>
                                <p:cTn id="81" presetID="3" presetClass="entr" presetSubtype="10" fill="hold" grpId="0" nodeType="afterEffect">
                                  <p:stCondLst>
                                    <p:cond delay="0"/>
                                  </p:stCondLst>
                                  <p:childTnLst>
                                    <p:set>
                                      <p:cBhvr>
                                        <p:cTn id="82" dur="1" fill="hold">
                                          <p:stCondLst>
                                            <p:cond delay="0"/>
                                          </p:stCondLst>
                                        </p:cTn>
                                        <p:tgtEl>
                                          <p:spTgt spid="230421"/>
                                        </p:tgtEl>
                                        <p:attrNameLst>
                                          <p:attrName>style.visibility</p:attrName>
                                        </p:attrNameLst>
                                      </p:cBhvr>
                                      <p:to>
                                        <p:strVal val="visible"/>
                                      </p:to>
                                    </p:set>
                                    <p:animEffect transition="in" filter="blinds(horizontal)">
                                      <p:cBhvr>
                                        <p:cTn id="83" dur="500"/>
                                        <p:tgtEl>
                                          <p:spTgt spid="230421"/>
                                        </p:tgtEl>
                                      </p:cBhvr>
                                    </p:animEffect>
                                  </p:childTnLst>
                                </p:cTn>
                              </p:par>
                            </p:childTnLst>
                          </p:cTn>
                        </p:par>
                        <p:par>
                          <p:cTn id="84" fill="hold">
                            <p:stCondLst>
                              <p:cond delay="1500"/>
                            </p:stCondLst>
                            <p:childTnLst>
                              <p:par>
                                <p:cTn id="85" presetID="3" presetClass="entr" presetSubtype="10" fill="hold" grpId="0" nodeType="afterEffect">
                                  <p:stCondLst>
                                    <p:cond delay="0"/>
                                  </p:stCondLst>
                                  <p:childTnLst>
                                    <p:set>
                                      <p:cBhvr>
                                        <p:cTn id="86" dur="1" fill="hold">
                                          <p:stCondLst>
                                            <p:cond delay="0"/>
                                          </p:stCondLst>
                                        </p:cTn>
                                        <p:tgtEl>
                                          <p:spTgt spid="230422"/>
                                        </p:tgtEl>
                                        <p:attrNameLst>
                                          <p:attrName>style.visibility</p:attrName>
                                        </p:attrNameLst>
                                      </p:cBhvr>
                                      <p:to>
                                        <p:strVal val="visible"/>
                                      </p:to>
                                    </p:set>
                                    <p:animEffect transition="in" filter="blinds(horizontal)">
                                      <p:cBhvr>
                                        <p:cTn id="87" dur="500"/>
                                        <p:tgtEl>
                                          <p:spTgt spid="230422"/>
                                        </p:tgtEl>
                                      </p:cBhvr>
                                    </p:animEffect>
                                  </p:childTnLst>
                                </p:cTn>
                              </p:par>
                            </p:childTnLst>
                          </p:cTn>
                        </p:par>
                        <p:par>
                          <p:cTn id="88" fill="hold">
                            <p:stCondLst>
                              <p:cond delay="2000"/>
                            </p:stCondLst>
                            <p:childTnLst>
                              <p:par>
                                <p:cTn id="89" presetID="3" presetClass="entr" presetSubtype="10" fill="hold" grpId="0" nodeType="afterEffect">
                                  <p:stCondLst>
                                    <p:cond delay="0"/>
                                  </p:stCondLst>
                                  <p:childTnLst>
                                    <p:set>
                                      <p:cBhvr>
                                        <p:cTn id="90" dur="1" fill="hold">
                                          <p:stCondLst>
                                            <p:cond delay="0"/>
                                          </p:stCondLst>
                                        </p:cTn>
                                        <p:tgtEl>
                                          <p:spTgt spid="230423"/>
                                        </p:tgtEl>
                                        <p:attrNameLst>
                                          <p:attrName>style.visibility</p:attrName>
                                        </p:attrNameLst>
                                      </p:cBhvr>
                                      <p:to>
                                        <p:strVal val="visible"/>
                                      </p:to>
                                    </p:set>
                                    <p:animEffect transition="in" filter="blinds(horizontal)">
                                      <p:cBhvr>
                                        <p:cTn id="91" dur="500"/>
                                        <p:tgtEl>
                                          <p:spTgt spid="230423"/>
                                        </p:tgtEl>
                                      </p:cBhvr>
                                    </p:animEffect>
                                  </p:childTnLst>
                                </p:cTn>
                              </p:par>
                            </p:childTnLst>
                          </p:cTn>
                        </p:par>
                        <p:par>
                          <p:cTn id="92" fill="hold">
                            <p:stCondLst>
                              <p:cond delay="2500"/>
                            </p:stCondLst>
                            <p:childTnLst>
                              <p:par>
                                <p:cTn id="93" presetID="3" presetClass="entr" presetSubtype="10" fill="hold" grpId="0" nodeType="afterEffect">
                                  <p:stCondLst>
                                    <p:cond delay="0"/>
                                  </p:stCondLst>
                                  <p:childTnLst>
                                    <p:set>
                                      <p:cBhvr>
                                        <p:cTn id="94" dur="1" fill="hold">
                                          <p:stCondLst>
                                            <p:cond delay="0"/>
                                          </p:stCondLst>
                                        </p:cTn>
                                        <p:tgtEl>
                                          <p:spTgt spid="230424"/>
                                        </p:tgtEl>
                                        <p:attrNameLst>
                                          <p:attrName>style.visibility</p:attrName>
                                        </p:attrNameLst>
                                      </p:cBhvr>
                                      <p:to>
                                        <p:strVal val="visible"/>
                                      </p:to>
                                    </p:set>
                                    <p:animEffect transition="in" filter="blinds(horizontal)">
                                      <p:cBhvr>
                                        <p:cTn id="95" dur="500"/>
                                        <p:tgtEl>
                                          <p:spTgt spid="23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nimBg="1" autoUpdateAnimBg="0"/>
      <p:bldP spid="230403" grpId="0" animBg="1"/>
      <p:bldP spid="230404" grpId="0" animBg="1" autoUpdateAnimBg="0"/>
      <p:bldP spid="230405" grpId="0" animBg="1" autoUpdateAnimBg="0"/>
      <p:bldP spid="230406" grpId="0" animBg="1" autoUpdateAnimBg="0"/>
      <p:bldP spid="230407" grpId="0" animBg="1" autoUpdateAnimBg="0"/>
      <p:bldP spid="230408" grpId="0" animBg="1" autoUpdateAnimBg="0"/>
      <p:bldP spid="230412" grpId="0" animBg="1"/>
      <p:bldP spid="230413" grpId="0" animBg="1" autoUpdateAnimBg="0"/>
      <p:bldP spid="230414" grpId="0" animBg="1" autoUpdateAnimBg="0"/>
      <p:bldP spid="230415" grpId="0" animBg="1" autoUpdateAnimBg="0"/>
      <p:bldP spid="230416" grpId="0" animBg="1" autoUpdateAnimBg="0"/>
      <p:bldP spid="230417" grpId="0" animBg="1" autoUpdateAnimBg="0"/>
      <p:bldP spid="230418" grpId="0" animBg="1" autoUpdateAnimBg="0"/>
      <p:bldP spid="230419" grpId="0" animBg="1" autoUpdateAnimBg="0"/>
      <p:bldP spid="230420" grpId="0" animBg="1"/>
      <p:bldP spid="230421" grpId="0" animBg="1" autoUpdateAnimBg="0"/>
      <p:bldP spid="230422" grpId="0" animBg="1"/>
      <p:bldP spid="230423" grpId="0" animBg="1" autoUpdateAnimBg="0"/>
      <p:bldP spid="230424" grpId="0" animBg="1" autoUpdateAnimBg="0"/>
      <p:bldP spid="2304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7922" name="Picture 2" descr="02A07-A"/>
          <p:cNvPicPr>
            <a:picLocks noChangeAspect="1" noChangeArrowheads="1"/>
          </p:cNvPicPr>
          <p:nvPr/>
        </p:nvPicPr>
        <p:blipFill>
          <a:blip r:embed="rId2" cstate="print"/>
          <a:srcRect/>
          <a:stretch>
            <a:fillRect/>
          </a:stretch>
        </p:blipFill>
        <p:spPr bwMode="auto">
          <a:xfrm>
            <a:off x="395536" y="1700808"/>
            <a:ext cx="2087562" cy="2952750"/>
          </a:xfrm>
          <a:prstGeom prst="rect">
            <a:avLst/>
          </a:prstGeom>
          <a:noFill/>
        </p:spPr>
      </p:pic>
      <p:pic>
        <p:nvPicPr>
          <p:cNvPr id="977923" name="Picture 3" descr="02A07-B"/>
          <p:cNvPicPr>
            <a:picLocks noChangeAspect="1" noChangeArrowheads="1"/>
          </p:cNvPicPr>
          <p:nvPr/>
        </p:nvPicPr>
        <p:blipFill>
          <a:blip r:embed="rId3" cstate="print"/>
          <a:srcRect/>
          <a:stretch>
            <a:fillRect/>
          </a:stretch>
        </p:blipFill>
        <p:spPr bwMode="auto">
          <a:xfrm>
            <a:off x="2627784" y="1700808"/>
            <a:ext cx="1944687" cy="2951162"/>
          </a:xfrm>
          <a:prstGeom prst="rect">
            <a:avLst/>
          </a:prstGeom>
          <a:noFill/>
        </p:spPr>
      </p:pic>
      <p:sp>
        <p:nvSpPr>
          <p:cNvPr id="977924" name="Text Box 4"/>
          <p:cNvSpPr txBox="1">
            <a:spLocks noChangeArrowheads="1"/>
          </p:cNvSpPr>
          <p:nvPr/>
        </p:nvSpPr>
        <p:spPr bwMode="auto">
          <a:xfrm>
            <a:off x="755650" y="4868863"/>
            <a:ext cx="3514725" cy="519112"/>
          </a:xfrm>
          <a:prstGeom prst="rect">
            <a:avLst/>
          </a:prstGeom>
          <a:noFill/>
          <a:ln w="9525">
            <a:noFill/>
            <a:miter lim="800000"/>
            <a:headEnd/>
            <a:tailEnd/>
          </a:ln>
          <a:effectLst/>
        </p:spPr>
        <p:txBody>
          <a:bodyPr>
            <a:spAutoFit/>
          </a:bodyPr>
          <a:lstStyle/>
          <a:p>
            <a:pPr algn="l">
              <a:spcBef>
                <a:spcPct val="0"/>
              </a:spcBef>
            </a:pPr>
            <a:r>
              <a:rPr lang="zh-CN" altLang="en-US" sz="2800" b="1" dirty="0">
                <a:latin typeface="华文新魏" pitchFamily="2" charset="-122"/>
                <a:ea typeface="华文新魏" pitchFamily="2" charset="-122"/>
              </a:rPr>
              <a:t>八路军正副总指挥</a:t>
            </a:r>
          </a:p>
        </p:txBody>
      </p:sp>
      <p:sp>
        <p:nvSpPr>
          <p:cNvPr id="977925" name="Rectangle 5"/>
          <p:cNvSpPr>
            <a:spLocks noChangeArrowheads="1"/>
          </p:cNvSpPr>
          <p:nvPr/>
        </p:nvSpPr>
        <p:spPr bwMode="auto">
          <a:xfrm>
            <a:off x="395288" y="908050"/>
            <a:ext cx="8748712" cy="519113"/>
          </a:xfrm>
          <a:prstGeom prst="rect">
            <a:avLst/>
          </a:prstGeom>
          <a:noFill/>
          <a:ln w="9525">
            <a:noFill/>
            <a:miter lim="800000"/>
            <a:headEnd/>
            <a:tailEnd/>
          </a:ln>
          <a:effectLst/>
        </p:spPr>
        <p:txBody>
          <a:bodyPr anchor="ctr">
            <a:spAutoFit/>
          </a:bodyPr>
          <a:lstStyle/>
          <a:p>
            <a:pPr algn="l">
              <a:spcBef>
                <a:spcPct val="0"/>
              </a:spcBef>
            </a:pPr>
            <a:r>
              <a:rPr lang="zh-CN" altLang="en-US" sz="2800" b="1" dirty="0">
                <a:latin typeface="Arial" pitchFamily="34" charset="0"/>
              </a:rPr>
              <a:t>工农红军改编为国民革命军第八路军和陆军新编第四军</a:t>
            </a:r>
          </a:p>
        </p:txBody>
      </p:sp>
      <p:pic>
        <p:nvPicPr>
          <p:cNvPr id="977926" name="Picture 6" descr="02A09-A"/>
          <p:cNvPicPr>
            <a:picLocks noChangeAspect="1" noChangeArrowheads="1"/>
          </p:cNvPicPr>
          <p:nvPr/>
        </p:nvPicPr>
        <p:blipFill>
          <a:blip r:embed="rId4" cstate="print"/>
          <a:srcRect/>
          <a:stretch>
            <a:fillRect/>
          </a:stretch>
        </p:blipFill>
        <p:spPr bwMode="auto">
          <a:xfrm>
            <a:off x="4716016" y="1700808"/>
            <a:ext cx="2017713" cy="2952750"/>
          </a:xfrm>
          <a:prstGeom prst="rect">
            <a:avLst/>
          </a:prstGeom>
          <a:noFill/>
        </p:spPr>
      </p:pic>
      <p:pic>
        <p:nvPicPr>
          <p:cNvPr id="977927" name="Picture 7" descr="02A09-B"/>
          <p:cNvPicPr>
            <a:picLocks noChangeAspect="1" noChangeArrowheads="1"/>
          </p:cNvPicPr>
          <p:nvPr/>
        </p:nvPicPr>
        <p:blipFill>
          <a:blip r:embed="rId5" cstate="print"/>
          <a:srcRect/>
          <a:stretch>
            <a:fillRect/>
          </a:stretch>
        </p:blipFill>
        <p:spPr bwMode="auto">
          <a:xfrm>
            <a:off x="6804248" y="1700808"/>
            <a:ext cx="2089150" cy="2952750"/>
          </a:xfrm>
          <a:prstGeom prst="rect">
            <a:avLst/>
          </a:prstGeom>
          <a:noFill/>
          <a:ln w="9525">
            <a:noFill/>
            <a:miter lim="800000"/>
            <a:headEnd/>
            <a:tailEnd/>
          </a:ln>
        </p:spPr>
      </p:pic>
      <p:sp>
        <p:nvSpPr>
          <p:cNvPr id="977928" name="Text Box 8"/>
          <p:cNvSpPr txBox="1">
            <a:spLocks noChangeArrowheads="1"/>
          </p:cNvSpPr>
          <p:nvPr/>
        </p:nvSpPr>
        <p:spPr bwMode="auto">
          <a:xfrm>
            <a:off x="5364163" y="4797425"/>
            <a:ext cx="3313112" cy="519113"/>
          </a:xfrm>
          <a:prstGeom prst="rect">
            <a:avLst/>
          </a:prstGeom>
          <a:noFill/>
          <a:ln w="9525">
            <a:noFill/>
            <a:miter lim="800000"/>
            <a:headEnd/>
            <a:tailEnd/>
          </a:ln>
          <a:effectLst/>
        </p:spPr>
        <p:txBody>
          <a:bodyPr>
            <a:spAutoFit/>
          </a:bodyPr>
          <a:lstStyle/>
          <a:p>
            <a:pPr algn="l">
              <a:spcBef>
                <a:spcPct val="0"/>
              </a:spcBef>
            </a:pPr>
            <a:r>
              <a:rPr lang="zh-CN" altLang="en-US" sz="2800" b="1" dirty="0">
                <a:latin typeface="华文新魏" pitchFamily="2" charset="-122"/>
                <a:ea typeface="华文新魏" pitchFamily="2" charset="-122"/>
              </a:rPr>
              <a:t>新四军正副军长</a:t>
            </a:r>
          </a:p>
        </p:txBody>
      </p:sp>
    </p:spTree>
  </p:cSld>
  <p:clrMapOvr>
    <a:masterClrMapping/>
  </p:clrMapOvr>
  <p:transition spd="slow">
    <p:blinds/>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2" name="Picture 2" descr="XW20051000000050"/>
          <p:cNvPicPr>
            <a:picLocks noChangeAspect="1" noChangeArrowheads="1"/>
          </p:cNvPicPr>
          <p:nvPr/>
        </p:nvPicPr>
        <p:blipFill>
          <a:blip r:embed="rId2" cstate="print"/>
          <a:srcRect/>
          <a:stretch>
            <a:fillRect/>
          </a:stretch>
        </p:blipFill>
        <p:spPr bwMode="auto">
          <a:xfrm>
            <a:off x="395288" y="333375"/>
            <a:ext cx="1495425" cy="1866900"/>
          </a:xfrm>
          <a:prstGeom prst="rect">
            <a:avLst/>
          </a:prstGeom>
          <a:noFill/>
          <a:ln w="9525">
            <a:noFill/>
            <a:miter lim="800000"/>
            <a:headEnd/>
            <a:tailEnd/>
          </a:ln>
        </p:spPr>
      </p:pic>
      <p:pic>
        <p:nvPicPr>
          <p:cNvPr id="834563" name="Picture 3" descr="XW20051000000051"/>
          <p:cNvPicPr>
            <a:picLocks noChangeAspect="1" noChangeArrowheads="1"/>
          </p:cNvPicPr>
          <p:nvPr/>
        </p:nvPicPr>
        <p:blipFill>
          <a:blip r:embed="rId3" cstate="print"/>
          <a:srcRect/>
          <a:stretch>
            <a:fillRect/>
          </a:stretch>
        </p:blipFill>
        <p:spPr bwMode="auto">
          <a:xfrm>
            <a:off x="2195513" y="333375"/>
            <a:ext cx="1438275" cy="1866900"/>
          </a:xfrm>
          <a:prstGeom prst="rect">
            <a:avLst/>
          </a:prstGeom>
          <a:noFill/>
          <a:ln w="9525">
            <a:noFill/>
            <a:miter lim="800000"/>
            <a:headEnd/>
            <a:tailEnd/>
          </a:ln>
        </p:spPr>
      </p:pic>
      <p:pic>
        <p:nvPicPr>
          <p:cNvPr id="834564" name="Picture 4" descr="XW20051000000055"/>
          <p:cNvPicPr>
            <a:picLocks noChangeAspect="1" noChangeArrowheads="1"/>
          </p:cNvPicPr>
          <p:nvPr/>
        </p:nvPicPr>
        <p:blipFill>
          <a:blip r:embed="rId4" cstate="print"/>
          <a:srcRect/>
          <a:stretch>
            <a:fillRect/>
          </a:stretch>
        </p:blipFill>
        <p:spPr bwMode="auto">
          <a:xfrm>
            <a:off x="4067175" y="404813"/>
            <a:ext cx="1371600" cy="1866900"/>
          </a:xfrm>
          <a:prstGeom prst="rect">
            <a:avLst/>
          </a:prstGeom>
          <a:noFill/>
          <a:ln w="9525">
            <a:noFill/>
            <a:miter lim="800000"/>
            <a:headEnd/>
            <a:tailEnd/>
          </a:ln>
        </p:spPr>
      </p:pic>
      <p:pic>
        <p:nvPicPr>
          <p:cNvPr id="834565" name="Picture 5" descr="XW20051000000053"/>
          <p:cNvPicPr>
            <a:picLocks noChangeAspect="1" noChangeArrowheads="1"/>
          </p:cNvPicPr>
          <p:nvPr/>
        </p:nvPicPr>
        <p:blipFill>
          <a:blip r:embed="rId5" cstate="print"/>
          <a:srcRect/>
          <a:stretch>
            <a:fillRect/>
          </a:stretch>
        </p:blipFill>
        <p:spPr bwMode="auto">
          <a:xfrm>
            <a:off x="468313" y="2420938"/>
            <a:ext cx="1428750" cy="1866900"/>
          </a:xfrm>
          <a:prstGeom prst="rect">
            <a:avLst/>
          </a:prstGeom>
          <a:noFill/>
          <a:ln w="9525">
            <a:noFill/>
            <a:miter lim="800000"/>
            <a:headEnd/>
            <a:tailEnd/>
          </a:ln>
        </p:spPr>
      </p:pic>
      <p:pic>
        <p:nvPicPr>
          <p:cNvPr id="834566" name="Picture 6" descr="XW20051000000054"/>
          <p:cNvPicPr>
            <a:picLocks noChangeAspect="1" noChangeArrowheads="1"/>
          </p:cNvPicPr>
          <p:nvPr/>
        </p:nvPicPr>
        <p:blipFill>
          <a:blip r:embed="rId6" cstate="print"/>
          <a:srcRect/>
          <a:stretch>
            <a:fillRect/>
          </a:stretch>
        </p:blipFill>
        <p:spPr bwMode="auto">
          <a:xfrm>
            <a:off x="2268538" y="2420938"/>
            <a:ext cx="1457325" cy="1866900"/>
          </a:xfrm>
          <a:prstGeom prst="rect">
            <a:avLst/>
          </a:prstGeom>
          <a:noFill/>
          <a:ln w="9525">
            <a:noFill/>
            <a:miter lim="800000"/>
            <a:headEnd/>
            <a:tailEnd/>
          </a:ln>
        </p:spPr>
      </p:pic>
      <p:pic>
        <p:nvPicPr>
          <p:cNvPr id="834567" name="Picture 7" descr="XW20051000000056"/>
          <p:cNvPicPr>
            <a:picLocks noChangeAspect="1" noChangeArrowheads="1"/>
          </p:cNvPicPr>
          <p:nvPr/>
        </p:nvPicPr>
        <p:blipFill>
          <a:blip r:embed="rId7" cstate="print"/>
          <a:srcRect/>
          <a:stretch>
            <a:fillRect/>
          </a:stretch>
        </p:blipFill>
        <p:spPr bwMode="auto">
          <a:xfrm>
            <a:off x="4067175" y="2420938"/>
            <a:ext cx="1457325" cy="1866900"/>
          </a:xfrm>
          <a:prstGeom prst="rect">
            <a:avLst/>
          </a:prstGeom>
          <a:noFill/>
          <a:ln w="9525">
            <a:noFill/>
            <a:miter lim="800000"/>
            <a:headEnd/>
            <a:tailEnd/>
          </a:ln>
        </p:spPr>
      </p:pic>
      <p:pic>
        <p:nvPicPr>
          <p:cNvPr id="834568" name="Picture 8" descr="XW20051000000057"/>
          <p:cNvPicPr>
            <a:picLocks noChangeAspect="1" noChangeArrowheads="1"/>
          </p:cNvPicPr>
          <p:nvPr/>
        </p:nvPicPr>
        <p:blipFill>
          <a:blip r:embed="rId8" cstate="print"/>
          <a:srcRect/>
          <a:stretch>
            <a:fillRect/>
          </a:stretch>
        </p:blipFill>
        <p:spPr bwMode="auto">
          <a:xfrm>
            <a:off x="468313" y="4508500"/>
            <a:ext cx="1409700" cy="1866900"/>
          </a:xfrm>
          <a:prstGeom prst="rect">
            <a:avLst/>
          </a:prstGeom>
          <a:noFill/>
          <a:ln w="9525">
            <a:noFill/>
            <a:miter lim="800000"/>
            <a:headEnd/>
            <a:tailEnd/>
          </a:ln>
        </p:spPr>
      </p:pic>
      <p:pic>
        <p:nvPicPr>
          <p:cNvPr id="834569" name="Picture 9" descr="XW20051000000058"/>
          <p:cNvPicPr>
            <a:picLocks noChangeAspect="1" noChangeArrowheads="1"/>
          </p:cNvPicPr>
          <p:nvPr/>
        </p:nvPicPr>
        <p:blipFill>
          <a:blip r:embed="rId9" cstate="print"/>
          <a:srcRect/>
          <a:stretch>
            <a:fillRect/>
          </a:stretch>
        </p:blipFill>
        <p:spPr bwMode="auto">
          <a:xfrm>
            <a:off x="2411413" y="4581525"/>
            <a:ext cx="1343025" cy="1866900"/>
          </a:xfrm>
          <a:prstGeom prst="rect">
            <a:avLst/>
          </a:prstGeom>
          <a:noFill/>
          <a:ln w="9525">
            <a:noFill/>
            <a:miter lim="800000"/>
            <a:headEnd/>
            <a:tailEnd/>
          </a:ln>
        </p:spPr>
      </p:pic>
      <p:pic>
        <p:nvPicPr>
          <p:cNvPr id="834570" name="Picture 10" descr="XW20051000000059"/>
          <p:cNvPicPr>
            <a:picLocks noChangeAspect="1" noChangeArrowheads="1"/>
          </p:cNvPicPr>
          <p:nvPr/>
        </p:nvPicPr>
        <p:blipFill>
          <a:blip r:embed="rId10" cstate="print"/>
          <a:srcRect/>
          <a:stretch>
            <a:fillRect/>
          </a:stretch>
        </p:blipFill>
        <p:spPr bwMode="auto">
          <a:xfrm>
            <a:off x="4067944" y="4581128"/>
            <a:ext cx="1552575" cy="1866900"/>
          </a:xfrm>
          <a:prstGeom prst="rect">
            <a:avLst/>
          </a:prstGeom>
          <a:noFill/>
          <a:ln w="9525">
            <a:noFill/>
            <a:miter lim="800000"/>
            <a:headEnd/>
            <a:tailEnd/>
          </a:ln>
        </p:spPr>
      </p:pic>
      <p:sp>
        <p:nvSpPr>
          <p:cNvPr id="834571" name="Text Box 11"/>
          <p:cNvSpPr txBox="1">
            <a:spLocks noChangeArrowheads="1"/>
          </p:cNvSpPr>
          <p:nvPr/>
        </p:nvSpPr>
        <p:spPr bwMode="auto">
          <a:xfrm>
            <a:off x="5435600" y="981075"/>
            <a:ext cx="3708400" cy="923330"/>
          </a:xfrm>
          <a:prstGeom prst="rect">
            <a:avLst/>
          </a:prstGeom>
          <a:noFill/>
          <a:ln w="9525">
            <a:noFill/>
            <a:miter lim="800000"/>
            <a:headEnd/>
            <a:tailEnd/>
          </a:ln>
          <a:effectLst/>
        </p:spPr>
        <p:txBody>
          <a:bodyPr>
            <a:spAutoFit/>
          </a:bodyPr>
          <a:lstStyle/>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八路军副参谋长左权</a:t>
            </a:r>
          </a:p>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八路军政治部主任任弼时　</a:t>
            </a:r>
          </a:p>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八路军政治部副主任邓小平</a:t>
            </a:r>
          </a:p>
        </p:txBody>
      </p:sp>
      <p:sp>
        <p:nvSpPr>
          <p:cNvPr id="834572" name="Text Box 12"/>
          <p:cNvSpPr txBox="1">
            <a:spLocks noChangeArrowheads="1"/>
          </p:cNvSpPr>
          <p:nvPr/>
        </p:nvSpPr>
        <p:spPr bwMode="auto">
          <a:xfrm>
            <a:off x="5651500" y="2492375"/>
            <a:ext cx="2723823" cy="1200329"/>
          </a:xfrm>
          <a:prstGeom prst="rect">
            <a:avLst/>
          </a:prstGeom>
          <a:noFill/>
          <a:ln w="9525">
            <a:noFill/>
            <a:miter lim="800000"/>
            <a:headEnd/>
            <a:tailEnd/>
          </a:ln>
          <a:effectLst/>
        </p:spPr>
        <p:txBody>
          <a:bodyPr wrap="none">
            <a:spAutoFit/>
          </a:bodyPr>
          <a:lstStyle/>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第一一五师师长林彪</a:t>
            </a:r>
          </a:p>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第一一五师副师长聂荣臻</a:t>
            </a:r>
          </a:p>
          <a:p>
            <a:pPr algn="l">
              <a:spcBef>
                <a:spcPct val="0"/>
              </a:spcBef>
            </a:pPr>
            <a:endPar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endParaRPr>
          </a:p>
          <a:p>
            <a:pPr algn="l">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第一二</a:t>
            </a:r>
            <a:r>
              <a:rPr lang="en-US" altLang="zh-CN" b="1" dirty="0">
                <a:solidFill>
                  <a:schemeClr val="tx2"/>
                </a:solidFill>
                <a:effectLst>
                  <a:outerShdw blurRad="38100" dist="38100" dir="2700000" algn="tl">
                    <a:srgbClr val="C0C0C0"/>
                  </a:outerShdw>
                </a:effectLst>
                <a:latin typeface="华文新魏" pitchFamily="2" charset="-122"/>
                <a:ea typeface="华文新魏" pitchFamily="2" charset="-122"/>
              </a:rPr>
              <a:t>0</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师师长贺龙</a:t>
            </a:r>
          </a:p>
        </p:txBody>
      </p:sp>
      <p:sp>
        <p:nvSpPr>
          <p:cNvPr id="834573" name="Text Box 13"/>
          <p:cNvSpPr txBox="1">
            <a:spLocks noChangeArrowheads="1"/>
          </p:cNvSpPr>
          <p:nvPr/>
        </p:nvSpPr>
        <p:spPr bwMode="auto">
          <a:xfrm>
            <a:off x="5651500" y="4868863"/>
            <a:ext cx="3090863" cy="1200329"/>
          </a:xfrm>
          <a:prstGeom prst="rect">
            <a:avLst/>
          </a:prstGeom>
          <a:noFill/>
          <a:ln w="9525">
            <a:noFill/>
            <a:miter lim="800000"/>
            <a:headEnd/>
            <a:tailEnd/>
          </a:ln>
          <a:effectLst/>
        </p:spPr>
        <p:txBody>
          <a:bodyPr>
            <a:spAutoFit/>
          </a:bodyPr>
          <a:lstStyle/>
          <a:p>
            <a:pPr>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a:t>
            </a:r>
            <a:r>
              <a:rPr lang="en-US" altLang="zh-CN" b="1" dirty="0">
                <a:solidFill>
                  <a:schemeClr val="tx2"/>
                </a:solidFill>
                <a:effectLst>
                  <a:outerShdw blurRad="38100" dist="38100" dir="2700000" algn="tl">
                    <a:srgbClr val="C0C0C0"/>
                  </a:outerShdw>
                </a:effectLst>
                <a:latin typeface="华文新魏" pitchFamily="2" charset="-122"/>
                <a:ea typeface="华文新魏" pitchFamily="2" charset="-122"/>
              </a:rPr>
              <a:t>120</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师副师长萧克</a:t>
            </a:r>
          </a:p>
          <a:p>
            <a:pPr>
              <a:spcBef>
                <a:spcPct val="0"/>
              </a:spcBef>
            </a:pPr>
            <a:endPar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endParaRPr>
          </a:p>
          <a:p>
            <a:pPr>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a:t>
            </a:r>
            <a:r>
              <a:rPr lang="en-US" altLang="zh-CN" b="1" dirty="0">
                <a:solidFill>
                  <a:schemeClr val="tx2"/>
                </a:solidFill>
                <a:effectLst>
                  <a:outerShdw blurRad="38100" dist="38100" dir="2700000" algn="tl">
                    <a:srgbClr val="C0C0C0"/>
                  </a:outerShdw>
                </a:effectLst>
                <a:latin typeface="华文新魏" pitchFamily="2" charset="-122"/>
                <a:ea typeface="华文新魏" pitchFamily="2" charset="-122"/>
              </a:rPr>
              <a:t>129</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师师长刘伯承</a:t>
            </a:r>
          </a:p>
          <a:p>
            <a:pPr>
              <a:spcBef>
                <a:spcPct val="0"/>
              </a:spcBef>
            </a:pP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第</a:t>
            </a:r>
            <a:r>
              <a:rPr lang="en-US" altLang="zh-CN" b="1" dirty="0">
                <a:solidFill>
                  <a:schemeClr val="tx2"/>
                </a:solidFill>
                <a:effectLst>
                  <a:outerShdw blurRad="38100" dist="38100" dir="2700000" algn="tl">
                    <a:srgbClr val="C0C0C0"/>
                  </a:outerShdw>
                </a:effectLst>
                <a:latin typeface="华文新魏" pitchFamily="2" charset="-122"/>
                <a:ea typeface="华文新魏" pitchFamily="2" charset="-122"/>
              </a:rPr>
              <a:t>129</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师副师长徐向前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834562"/>
                                        </p:tgtEl>
                                        <p:attrNameLst>
                                          <p:attrName>style.visibility</p:attrName>
                                        </p:attrNameLst>
                                      </p:cBhvr>
                                      <p:to>
                                        <p:strVal val="visible"/>
                                      </p:to>
                                    </p:set>
                                    <p:anim from="(-#ppt_w/2)" to="(#ppt_x)" calcmode="lin" valueType="num">
                                      <p:cBhvr>
                                        <p:cTn id="7" dur="600" fill="hold">
                                          <p:stCondLst>
                                            <p:cond delay="0"/>
                                          </p:stCondLst>
                                        </p:cTn>
                                        <p:tgtEl>
                                          <p:spTgt spid="834562"/>
                                        </p:tgtEl>
                                        <p:attrNameLst>
                                          <p:attrName>ppt_x</p:attrName>
                                        </p:attrNameLst>
                                      </p:cBhvr>
                                    </p:anim>
                                    <p:anim from="0" to="-1.0" calcmode="lin" valueType="num">
                                      <p:cBhvr>
                                        <p:cTn id="8" dur="200" decel="50000" autoRev="1" fill="hold">
                                          <p:stCondLst>
                                            <p:cond delay="600"/>
                                          </p:stCondLst>
                                        </p:cTn>
                                        <p:tgtEl>
                                          <p:spTgt spid="834562"/>
                                        </p:tgtEl>
                                        <p:attrNameLst>
                                          <p:attrName>xshear</p:attrName>
                                        </p:attrNameLst>
                                      </p:cBhvr>
                                    </p:anim>
                                    <p:animScale>
                                      <p:cBhvr>
                                        <p:cTn id="9" dur="200" decel="100000" autoRev="1" fill="hold">
                                          <p:stCondLst>
                                            <p:cond delay="600"/>
                                          </p:stCondLst>
                                        </p:cTn>
                                        <p:tgtEl>
                                          <p:spTgt spid="834562"/>
                                        </p:tgtEl>
                                      </p:cBhvr>
                                      <p:from x="100000" y="100000"/>
                                      <p:to x="80000" y="100000"/>
                                    </p:animScale>
                                    <p:anim by="(#ppt_h/3+#ppt_w*0.1)" calcmode="lin" valueType="num">
                                      <p:cBhvr additive="sum">
                                        <p:cTn id="10" dur="200" decel="100000" autoRev="1" fill="hold">
                                          <p:stCondLst>
                                            <p:cond delay="600"/>
                                          </p:stCondLst>
                                        </p:cTn>
                                        <p:tgtEl>
                                          <p:spTgt spid="834562"/>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34563"/>
                                        </p:tgtEl>
                                        <p:attrNameLst>
                                          <p:attrName>style.visibility</p:attrName>
                                        </p:attrNameLst>
                                      </p:cBhvr>
                                      <p:to>
                                        <p:strVal val="visible"/>
                                      </p:to>
                                    </p:set>
                                    <p:animEffect transition="in" filter="randombar(horizontal)">
                                      <p:cBhvr>
                                        <p:cTn id="15" dur="500"/>
                                        <p:tgtEl>
                                          <p:spTgt spid="83456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834564"/>
                                        </p:tgtEl>
                                        <p:attrNameLst>
                                          <p:attrName>style.visibility</p:attrName>
                                        </p:attrNameLst>
                                      </p:cBhvr>
                                      <p:to>
                                        <p:strVal val="visible"/>
                                      </p:to>
                                    </p:set>
                                    <p:animEffect transition="in" filter="wipe(down)">
                                      <p:cBhvr>
                                        <p:cTn id="20" dur="580">
                                          <p:stCondLst>
                                            <p:cond delay="0"/>
                                          </p:stCondLst>
                                        </p:cTn>
                                        <p:tgtEl>
                                          <p:spTgt spid="834564"/>
                                        </p:tgtEl>
                                      </p:cBhvr>
                                    </p:animEffect>
                                    <p:anim calcmode="lin" valueType="num">
                                      <p:cBhvr>
                                        <p:cTn id="21" dur="1822" tmFilter="0,0; 0.14,0.36; 0.43,0.73; 0.71,0.91; 1.0,1.0">
                                          <p:stCondLst>
                                            <p:cond delay="0"/>
                                          </p:stCondLst>
                                        </p:cTn>
                                        <p:tgtEl>
                                          <p:spTgt spid="83456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83456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83456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83456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834564"/>
                                        </p:tgtEl>
                                        <p:attrNameLst>
                                          <p:attrName>ppt_y</p:attrName>
                                        </p:attrNameLst>
                                      </p:cBhvr>
                                      <p:tavLst>
                                        <p:tav tm="0" fmla="#ppt_y-sin(pi*$)/81">
                                          <p:val>
                                            <p:fltVal val="0"/>
                                          </p:val>
                                        </p:tav>
                                        <p:tav tm="100000">
                                          <p:val>
                                            <p:fltVal val="1"/>
                                          </p:val>
                                        </p:tav>
                                      </p:tavLst>
                                    </p:anim>
                                    <p:animScale>
                                      <p:cBhvr>
                                        <p:cTn id="26" dur="26">
                                          <p:stCondLst>
                                            <p:cond delay="650"/>
                                          </p:stCondLst>
                                        </p:cTn>
                                        <p:tgtEl>
                                          <p:spTgt spid="834564"/>
                                        </p:tgtEl>
                                      </p:cBhvr>
                                      <p:to x="100000" y="60000"/>
                                    </p:animScale>
                                    <p:animScale>
                                      <p:cBhvr>
                                        <p:cTn id="27" dur="166" decel="50000">
                                          <p:stCondLst>
                                            <p:cond delay="676"/>
                                          </p:stCondLst>
                                        </p:cTn>
                                        <p:tgtEl>
                                          <p:spTgt spid="834564"/>
                                        </p:tgtEl>
                                      </p:cBhvr>
                                      <p:to x="100000" y="100000"/>
                                    </p:animScale>
                                    <p:animScale>
                                      <p:cBhvr>
                                        <p:cTn id="28" dur="26">
                                          <p:stCondLst>
                                            <p:cond delay="1312"/>
                                          </p:stCondLst>
                                        </p:cTn>
                                        <p:tgtEl>
                                          <p:spTgt spid="834564"/>
                                        </p:tgtEl>
                                      </p:cBhvr>
                                      <p:to x="100000" y="80000"/>
                                    </p:animScale>
                                    <p:animScale>
                                      <p:cBhvr>
                                        <p:cTn id="29" dur="166" decel="50000">
                                          <p:stCondLst>
                                            <p:cond delay="1338"/>
                                          </p:stCondLst>
                                        </p:cTn>
                                        <p:tgtEl>
                                          <p:spTgt spid="834564"/>
                                        </p:tgtEl>
                                      </p:cBhvr>
                                      <p:to x="100000" y="100000"/>
                                    </p:animScale>
                                    <p:animScale>
                                      <p:cBhvr>
                                        <p:cTn id="30" dur="26">
                                          <p:stCondLst>
                                            <p:cond delay="1642"/>
                                          </p:stCondLst>
                                        </p:cTn>
                                        <p:tgtEl>
                                          <p:spTgt spid="834564"/>
                                        </p:tgtEl>
                                      </p:cBhvr>
                                      <p:to x="100000" y="90000"/>
                                    </p:animScale>
                                    <p:animScale>
                                      <p:cBhvr>
                                        <p:cTn id="31" dur="166" decel="50000">
                                          <p:stCondLst>
                                            <p:cond delay="1668"/>
                                          </p:stCondLst>
                                        </p:cTn>
                                        <p:tgtEl>
                                          <p:spTgt spid="834564"/>
                                        </p:tgtEl>
                                      </p:cBhvr>
                                      <p:to x="100000" y="100000"/>
                                    </p:animScale>
                                    <p:animScale>
                                      <p:cBhvr>
                                        <p:cTn id="32" dur="26">
                                          <p:stCondLst>
                                            <p:cond delay="1808"/>
                                          </p:stCondLst>
                                        </p:cTn>
                                        <p:tgtEl>
                                          <p:spTgt spid="834564"/>
                                        </p:tgtEl>
                                      </p:cBhvr>
                                      <p:to x="100000" y="95000"/>
                                    </p:animScale>
                                    <p:animScale>
                                      <p:cBhvr>
                                        <p:cTn id="33" dur="166" decel="50000">
                                          <p:stCondLst>
                                            <p:cond delay="1834"/>
                                          </p:stCondLst>
                                        </p:cTn>
                                        <p:tgtEl>
                                          <p:spTgt spid="834564"/>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54" presetClass="entr" presetSubtype="0" accel="100000" fill="hold" grpId="0" nodeType="clickEffect">
                                  <p:stCondLst>
                                    <p:cond delay="0"/>
                                  </p:stCondLst>
                                  <p:childTnLst>
                                    <p:set>
                                      <p:cBhvr>
                                        <p:cTn id="37" dur="1" fill="hold">
                                          <p:stCondLst>
                                            <p:cond delay="0"/>
                                          </p:stCondLst>
                                        </p:cTn>
                                        <p:tgtEl>
                                          <p:spTgt spid="834571"/>
                                        </p:tgtEl>
                                        <p:attrNameLst>
                                          <p:attrName>style.visibility</p:attrName>
                                        </p:attrNameLst>
                                      </p:cBhvr>
                                      <p:to>
                                        <p:strVal val="visible"/>
                                      </p:to>
                                    </p:set>
                                    <p:anim calcmode="lin" valueType="num">
                                      <p:cBhvr>
                                        <p:cTn id="38" dur="500" fill="hold"/>
                                        <p:tgtEl>
                                          <p:spTgt spid="834571"/>
                                        </p:tgtEl>
                                        <p:attrNameLst>
                                          <p:attrName>ppt_w</p:attrName>
                                        </p:attrNameLst>
                                      </p:cBhvr>
                                      <p:tavLst>
                                        <p:tav tm="0">
                                          <p:val>
                                            <p:strVal val="#ppt_w*0.05"/>
                                          </p:val>
                                        </p:tav>
                                        <p:tav tm="100000">
                                          <p:val>
                                            <p:strVal val="#ppt_w"/>
                                          </p:val>
                                        </p:tav>
                                      </p:tavLst>
                                    </p:anim>
                                    <p:anim calcmode="lin" valueType="num">
                                      <p:cBhvr>
                                        <p:cTn id="39" dur="500" fill="hold"/>
                                        <p:tgtEl>
                                          <p:spTgt spid="834571"/>
                                        </p:tgtEl>
                                        <p:attrNameLst>
                                          <p:attrName>ppt_h</p:attrName>
                                        </p:attrNameLst>
                                      </p:cBhvr>
                                      <p:tavLst>
                                        <p:tav tm="0">
                                          <p:val>
                                            <p:strVal val="#ppt_h"/>
                                          </p:val>
                                        </p:tav>
                                        <p:tav tm="100000">
                                          <p:val>
                                            <p:strVal val="#ppt_h"/>
                                          </p:val>
                                        </p:tav>
                                      </p:tavLst>
                                    </p:anim>
                                    <p:anim calcmode="lin" valueType="num">
                                      <p:cBhvr>
                                        <p:cTn id="40" dur="500" fill="hold"/>
                                        <p:tgtEl>
                                          <p:spTgt spid="834571"/>
                                        </p:tgtEl>
                                        <p:attrNameLst>
                                          <p:attrName>ppt_x</p:attrName>
                                        </p:attrNameLst>
                                      </p:cBhvr>
                                      <p:tavLst>
                                        <p:tav tm="0">
                                          <p:val>
                                            <p:strVal val="#ppt_x-.2"/>
                                          </p:val>
                                        </p:tav>
                                        <p:tav tm="100000">
                                          <p:val>
                                            <p:strVal val="#ppt_x"/>
                                          </p:val>
                                        </p:tav>
                                      </p:tavLst>
                                    </p:anim>
                                    <p:anim calcmode="lin" valueType="num">
                                      <p:cBhvr>
                                        <p:cTn id="41" dur="500" fill="hold"/>
                                        <p:tgtEl>
                                          <p:spTgt spid="834571"/>
                                        </p:tgtEl>
                                        <p:attrNameLst>
                                          <p:attrName>ppt_y</p:attrName>
                                        </p:attrNameLst>
                                      </p:cBhvr>
                                      <p:tavLst>
                                        <p:tav tm="0">
                                          <p:val>
                                            <p:strVal val="#ppt_y"/>
                                          </p:val>
                                        </p:tav>
                                        <p:tav tm="100000">
                                          <p:val>
                                            <p:strVal val="#ppt_y"/>
                                          </p:val>
                                        </p:tav>
                                      </p:tavLst>
                                    </p:anim>
                                    <p:animEffect transition="in" filter="fade">
                                      <p:cBhvr>
                                        <p:cTn id="42" dur="500"/>
                                        <p:tgtEl>
                                          <p:spTgt spid="834571"/>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834565"/>
                                        </p:tgtEl>
                                        <p:attrNameLst>
                                          <p:attrName>style.visibility</p:attrName>
                                        </p:attrNameLst>
                                      </p:cBhvr>
                                      <p:to>
                                        <p:strVal val="visible"/>
                                      </p:to>
                                    </p:set>
                                    <p:animEffect transition="in" filter="wipe(down)">
                                      <p:cBhvr>
                                        <p:cTn id="47" dur="580">
                                          <p:stCondLst>
                                            <p:cond delay="0"/>
                                          </p:stCondLst>
                                        </p:cTn>
                                        <p:tgtEl>
                                          <p:spTgt spid="834565"/>
                                        </p:tgtEl>
                                      </p:cBhvr>
                                    </p:animEffect>
                                    <p:anim calcmode="lin" valueType="num">
                                      <p:cBhvr>
                                        <p:cTn id="48" dur="1822" tmFilter="0,0; 0.14,0.36; 0.43,0.73; 0.71,0.91; 1.0,1.0">
                                          <p:stCondLst>
                                            <p:cond delay="0"/>
                                          </p:stCondLst>
                                        </p:cTn>
                                        <p:tgtEl>
                                          <p:spTgt spid="83456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83456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83456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83456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834565"/>
                                        </p:tgtEl>
                                        <p:attrNameLst>
                                          <p:attrName>ppt_y</p:attrName>
                                        </p:attrNameLst>
                                      </p:cBhvr>
                                      <p:tavLst>
                                        <p:tav tm="0" fmla="#ppt_y-sin(pi*$)/81">
                                          <p:val>
                                            <p:fltVal val="0"/>
                                          </p:val>
                                        </p:tav>
                                        <p:tav tm="100000">
                                          <p:val>
                                            <p:fltVal val="1"/>
                                          </p:val>
                                        </p:tav>
                                      </p:tavLst>
                                    </p:anim>
                                    <p:animScale>
                                      <p:cBhvr>
                                        <p:cTn id="53" dur="26">
                                          <p:stCondLst>
                                            <p:cond delay="650"/>
                                          </p:stCondLst>
                                        </p:cTn>
                                        <p:tgtEl>
                                          <p:spTgt spid="834565"/>
                                        </p:tgtEl>
                                      </p:cBhvr>
                                      <p:to x="100000" y="60000"/>
                                    </p:animScale>
                                    <p:animScale>
                                      <p:cBhvr>
                                        <p:cTn id="54" dur="166" decel="50000">
                                          <p:stCondLst>
                                            <p:cond delay="676"/>
                                          </p:stCondLst>
                                        </p:cTn>
                                        <p:tgtEl>
                                          <p:spTgt spid="834565"/>
                                        </p:tgtEl>
                                      </p:cBhvr>
                                      <p:to x="100000" y="100000"/>
                                    </p:animScale>
                                    <p:animScale>
                                      <p:cBhvr>
                                        <p:cTn id="55" dur="26">
                                          <p:stCondLst>
                                            <p:cond delay="1312"/>
                                          </p:stCondLst>
                                        </p:cTn>
                                        <p:tgtEl>
                                          <p:spTgt spid="834565"/>
                                        </p:tgtEl>
                                      </p:cBhvr>
                                      <p:to x="100000" y="80000"/>
                                    </p:animScale>
                                    <p:animScale>
                                      <p:cBhvr>
                                        <p:cTn id="56" dur="166" decel="50000">
                                          <p:stCondLst>
                                            <p:cond delay="1338"/>
                                          </p:stCondLst>
                                        </p:cTn>
                                        <p:tgtEl>
                                          <p:spTgt spid="834565"/>
                                        </p:tgtEl>
                                      </p:cBhvr>
                                      <p:to x="100000" y="100000"/>
                                    </p:animScale>
                                    <p:animScale>
                                      <p:cBhvr>
                                        <p:cTn id="57" dur="26">
                                          <p:stCondLst>
                                            <p:cond delay="1642"/>
                                          </p:stCondLst>
                                        </p:cTn>
                                        <p:tgtEl>
                                          <p:spTgt spid="834565"/>
                                        </p:tgtEl>
                                      </p:cBhvr>
                                      <p:to x="100000" y="90000"/>
                                    </p:animScale>
                                    <p:animScale>
                                      <p:cBhvr>
                                        <p:cTn id="58" dur="166" decel="50000">
                                          <p:stCondLst>
                                            <p:cond delay="1668"/>
                                          </p:stCondLst>
                                        </p:cTn>
                                        <p:tgtEl>
                                          <p:spTgt spid="834565"/>
                                        </p:tgtEl>
                                      </p:cBhvr>
                                      <p:to x="100000" y="100000"/>
                                    </p:animScale>
                                    <p:animScale>
                                      <p:cBhvr>
                                        <p:cTn id="59" dur="26">
                                          <p:stCondLst>
                                            <p:cond delay="1808"/>
                                          </p:stCondLst>
                                        </p:cTn>
                                        <p:tgtEl>
                                          <p:spTgt spid="834565"/>
                                        </p:tgtEl>
                                      </p:cBhvr>
                                      <p:to x="100000" y="95000"/>
                                    </p:animScale>
                                    <p:animScale>
                                      <p:cBhvr>
                                        <p:cTn id="60" dur="166" decel="50000">
                                          <p:stCondLst>
                                            <p:cond delay="1834"/>
                                          </p:stCondLst>
                                        </p:cTn>
                                        <p:tgtEl>
                                          <p:spTgt spid="834565"/>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48" presetClass="entr" presetSubtype="0" accel="50000" fill="hold" nodeType="clickEffect">
                                  <p:stCondLst>
                                    <p:cond delay="0"/>
                                  </p:stCondLst>
                                  <p:childTnLst>
                                    <p:set>
                                      <p:cBhvr>
                                        <p:cTn id="64" dur="1" fill="hold">
                                          <p:stCondLst>
                                            <p:cond delay="0"/>
                                          </p:stCondLst>
                                        </p:cTn>
                                        <p:tgtEl>
                                          <p:spTgt spid="834566"/>
                                        </p:tgtEl>
                                        <p:attrNameLst>
                                          <p:attrName>style.visibility</p:attrName>
                                        </p:attrNameLst>
                                      </p:cBhvr>
                                      <p:to>
                                        <p:strVal val="visible"/>
                                      </p:to>
                                    </p:set>
                                    <p:anim calcmode="lin" valueType="num">
                                      <p:cBhvr>
                                        <p:cTn id="65" dur="1000" fill="hold"/>
                                        <p:tgtEl>
                                          <p:spTgt spid="83456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6" dur="1000" fill="hold"/>
                                        <p:tgtEl>
                                          <p:spTgt spid="834566"/>
                                        </p:tgtEl>
                                        <p:attrNameLst>
                                          <p:attrName>ppt_x</p:attrName>
                                        </p:attrNameLst>
                                      </p:cBhvr>
                                      <p:tavLst>
                                        <p:tav tm="0">
                                          <p:val>
                                            <p:fltVal val="-1"/>
                                          </p:val>
                                        </p:tav>
                                        <p:tav tm="50000">
                                          <p:val>
                                            <p:fltVal val="0.95"/>
                                          </p:val>
                                        </p:tav>
                                        <p:tav tm="100000">
                                          <p:val>
                                            <p:strVal val="#ppt_x"/>
                                          </p:val>
                                        </p:tav>
                                      </p:tavLst>
                                    </p:anim>
                                    <p:anim calcmode="lin" valueType="num">
                                      <p:cBhvr>
                                        <p:cTn id="67" dur="1000" fill="hold"/>
                                        <p:tgtEl>
                                          <p:spTgt spid="834566"/>
                                        </p:tgtEl>
                                        <p:attrNameLst>
                                          <p:attrName>ppt_y</p:attrName>
                                        </p:attrNameLst>
                                      </p:cBhvr>
                                      <p:tavLst>
                                        <p:tav tm="0">
                                          <p:val>
                                            <p:strVal val="#ppt_y"/>
                                          </p:val>
                                        </p:tav>
                                        <p:tav tm="100000">
                                          <p:val>
                                            <p:strVal val="#ppt_y"/>
                                          </p:val>
                                        </p:tav>
                                      </p:tavLst>
                                    </p:anim>
                                    <p:animEffect transition="in" filter="fade">
                                      <p:cBhvr>
                                        <p:cTn id="68" dur="1000"/>
                                        <p:tgtEl>
                                          <p:spTgt spid="834566"/>
                                        </p:tgtEl>
                                      </p:cBhvr>
                                    </p:animEffect>
                                  </p:childTnLst>
                                </p:cTn>
                              </p:par>
                            </p:childTnLst>
                          </p:cTn>
                        </p:par>
                      </p:childTnLst>
                    </p:cTn>
                  </p:par>
                  <p:par>
                    <p:cTn id="69" fill="hold">
                      <p:stCondLst>
                        <p:cond delay="indefinite"/>
                      </p:stCondLst>
                      <p:childTnLst>
                        <p:par>
                          <p:cTn id="70" fill="hold">
                            <p:stCondLst>
                              <p:cond delay="0"/>
                            </p:stCondLst>
                            <p:childTnLst>
                              <p:par>
                                <p:cTn id="71" presetID="39" presetClass="entr" presetSubtype="0" accel="100000" fill="hold" nodeType="clickEffect">
                                  <p:stCondLst>
                                    <p:cond delay="0"/>
                                  </p:stCondLst>
                                  <p:childTnLst>
                                    <p:set>
                                      <p:cBhvr>
                                        <p:cTn id="72" dur="1" fill="hold">
                                          <p:stCondLst>
                                            <p:cond delay="0"/>
                                          </p:stCondLst>
                                        </p:cTn>
                                        <p:tgtEl>
                                          <p:spTgt spid="834567"/>
                                        </p:tgtEl>
                                        <p:attrNameLst>
                                          <p:attrName>style.visibility</p:attrName>
                                        </p:attrNameLst>
                                      </p:cBhvr>
                                      <p:to>
                                        <p:strVal val="visible"/>
                                      </p:to>
                                    </p:set>
                                    <p:anim calcmode="lin" valueType="num">
                                      <p:cBhvr>
                                        <p:cTn id="73" dur="500" fill="hold"/>
                                        <p:tgtEl>
                                          <p:spTgt spid="834567"/>
                                        </p:tgtEl>
                                        <p:attrNameLst>
                                          <p:attrName>ppt_h</p:attrName>
                                        </p:attrNameLst>
                                      </p:cBhvr>
                                      <p:tavLst>
                                        <p:tav tm="0">
                                          <p:val>
                                            <p:strVal val="#ppt_h/20"/>
                                          </p:val>
                                        </p:tav>
                                        <p:tav tm="50000">
                                          <p:val>
                                            <p:strVal val="#ppt_h/20"/>
                                          </p:val>
                                        </p:tav>
                                        <p:tav tm="100000">
                                          <p:val>
                                            <p:strVal val="#ppt_h"/>
                                          </p:val>
                                        </p:tav>
                                      </p:tavLst>
                                    </p:anim>
                                    <p:anim calcmode="lin" valueType="num">
                                      <p:cBhvr>
                                        <p:cTn id="74" dur="500" fill="hold"/>
                                        <p:tgtEl>
                                          <p:spTgt spid="834567"/>
                                        </p:tgtEl>
                                        <p:attrNameLst>
                                          <p:attrName>ppt_w</p:attrName>
                                        </p:attrNameLst>
                                      </p:cBhvr>
                                      <p:tavLst>
                                        <p:tav tm="0">
                                          <p:val>
                                            <p:strVal val="#ppt_w+.3"/>
                                          </p:val>
                                        </p:tav>
                                        <p:tav tm="50000">
                                          <p:val>
                                            <p:strVal val="#ppt_w+.3"/>
                                          </p:val>
                                        </p:tav>
                                        <p:tav tm="100000">
                                          <p:val>
                                            <p:strVal val="#ppt_w"/>
                                          </p:val>
                                        </p:tav>
                                      </p:tavLst>
                                    </p:anim>
                                    <p:anim calcmode="lin" valueType="num">
                                      <p:cBhvr>
                                        <p:cTn id="75" dur="500" fill="hold"/>
                                        <p:tgtEl>
                                          <p:spTgt spid="834567"/>
                                        </p:tgtEl>
                                        <p:attrNameLst>
                                          <p:attrName>ppt_x</p:attrName>
                                        </p:attrNameLst>
                                      </p:cBhvr>
                                      <p:tavLst>
                                        <p:tav tm="0">
                                          <p:val>
                                            <p:strVal val="#ppt_x-.3"/>
                                          </p:val>
                                        </p:tav>
                                        <p:tav tm="50000">
                                          <p:val>
                                            <p:strVal val="#ppt_x"/>
                                          </p:val>
                                        </p:tav>
                                        <p:tav tm="100000">
                                          <p:val>
                                            <p:strVal val="#ppt_x"/>
                                          </p:val>
                                        </p:tav>
                                      </p:tavLst>
                                    </p:anim>
                                    <p:anim calcmode="lin" valueType="num">
                                      <p:cBhvr>
                                        <p:cTn id="76" dur="500" fill="hold"/>
                                        <p:tgtEl>
                                          <p:spTgt spid="834567"/>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4" presetClass="entr" presetSubtype="0" accel="100000" fill="hold" grpId="0" nodeType="clickEffect">
                                  <p:stCondLst>
                                    <p:cond delay="0"/>
                                  </p:stCondLst>
                                  <p:childTnLst>
                                    <p:set>
                                      <p:cBhvr>
                                        <p:cTn id="80" dur="1" fill="hold">
                                          <p:stCondLst>
                                            <p:cond delay="0"/>
                                          </p:stCondLst>
                                        </p:cTn>
                                        <p:tgtEl>
                                          <p:spTgt spid="834572"/>
                                        </p:tgtEl>
                                        <p:attrNameLst>
                                          <p:attrName>style.visibility</p:attrName>
                                        </p:attrNameLst>
                                      </p:cBhvr>
                                      <p:to>
                                        <p:strVal val="visible"/>
                                      </p:to>
                                    </p:set>
                                    <p:anim calcmode="lin" valueType="num">
                                      <p:cBhvr>
                                        <p:cTn id="81" dur="500" fill="hold"/>
                                        <p:tgtEl>
                                          <p:spTgt spid="834572"/>
                                        </p:tgtEl>
                                        <p:attrNameLst>
                                          <p:attrName>ppt_w</p:attrName>
                                        </p:attrNameLst>
                                      </p:cBhvr>
                                      <p:tavLst>
                                        <p:tav tm="0">
                                          <p:val>
                                            <p:strVal val="#ppt_w*0.05"/>
                                          </p:val>
                                        </p:tav>
                                        <p:tav tm="100000">
                                          <p:val>
                                            <p:strVal val="#ppt_w"/>
                                          </p:val>
                                        </p:tav>
                                      </p:tavLst>
                                    </p:anim>
                                    <p:anim calcmode="lin" valueType="num">
                                      <p:cBhvr>
                                        <p:cTn id="82" dur="500" fill="hold"/>
                                        <p:tgtEl>
                                          <p:spTgt spid="834572"/>
                                        </p:tgtEl>
                                        <p:attrNameLst>
                                          <p:attrName>ppt_h</p:attrName>
                                        </p:attrNameLst>
                                      </p:cBhvr>
                                      <p:tavLst>
                                        <p:tav tm="0">
                                          <p:val>
                                            <p:strVal val="#ppt_h"/>
                                          </p:val>
                                        </p:tav>
                                        <p:tav tm="100000">
                                          <p:val>
                                            <p:strVal val="#ppt_h"/>
                                          </p:val>
                                        </p:tav>
                                      </p:tavLst>
                                    </p:anim>
                                    <p:anim calcmode="lin" valueType="num">
                                      <p:cBhvr>
                                        <p:cTn id="83" dur="500" fill="hold"/>
                                        <p:tgtEl>
                                          <p:spTgt spid="834572"/>
                                        </p:tgtEl>
                                        <p:attrNameLst>
                                          <p:attrName>ppt_x</p:attrName>
                                        </p:attrNameLst>
                                      </p:cBhvr>
                                      <p:tavLst>
                                        <p:tav tm="0">
                                          <p:val>
                                            <p:strVal val="#ppt_x-.2"/>
                                          </p:val>
                                        </p:tav>
                                        <p:tav tm="100000">
                                          <p:val>
                                            <p:strVal val="#ppt_x"/>
                                          </p:val>
                                        </p:tav>
                                      </p:tavLst>
                                    </p:anim>
                                    <p:anim calcmode="lin" valueType="num">
                                      <p:cBhvr>
                                        <p:cTn id="84" dur="500" fill="hold"/>
                                        <p:tgtEl>
                                          <p:spTgt spid="834572"/>
                                        </p:tgtEl>
                                        <p:attrNameLst>
                                          <p:attrName>ppt_y</p:attrName>
                                        </p:attrNameLst>
                                      </p:cBhvr>
                                      <p:tavLst>
                                        <p:tav tm="0">
                                          <p:val>
                                            <p:strVal val="#ppt_y"/>
                                          </p:val>
                                        </p:tav>
                                        <p:tav tm="100000">
                                          <p:val>
                                            <p:strVal val="#ppt_y"/>
                                          </p:val>
                                        </p:tav>
                                      </p:tavLst>
                                    </p:anim>
                                    <p:animEffect transition="in" filter="fade">
                                      <p:cBhvr>
                                        <p:cTn id="85" dur="500"/>
                                        <p:tgtEl>
                                          <p:spTgt spid="834572"/>
                                        </p:tgtEl>
                                      </p:cBhvr>
                                    </p:animEffect>
                                  </p:childTnLst>
                                </p:cTn>
                              </p:par>
                            </p:childTnLst>
                          </p:cTn>
                        </p:par>
                      </p:childTnLst>
                    </p:cTn>
                  </p:par>
                  <p:par>
                    <p:cTn id="86" fill="hold">
                      <p:stCondLst>
                        <p:cond delay="indefinite"/>
                      </p:stCondLst>
                      <p:childTnLst>
                        <p:par>
                          <p:cTn id="87" fill="hold">
                            <p:stCondLst>
                              <p:cond delay="0"/>
                            </p:stCondLst>
                            <p:childTnLst>
                              <p:par>
                                <p:cTn id="88" presetID="43" presetClass="entr" presetSubtype="0" fill="hold" nodeType="clickEffect">
                                  <p:stCondLst>
                                    <p:cond delay="0"/>
                                  </p:stCondLst>
                                  <p:childTnLst>
                                    <p:set>
                                      <p:cBhvr>
                                        <p:cTn id="89" dur="1" fill="hold">
                                          <p:stCondLst>
                                            <p:cond delay="0"/>
                                          </p:stCondLst>
                                        </p:cTn>
                                        <p:tgtEl>
                                          <p:spTgt spid="834568"/>
                                        </p:tgtEl>
                                        <p:attrNameLst>
                                          <p:attrName>style.visibility</p:attrName>
                                        </p:attrNameLst>
                                      </p:cBhvr>
                                      <p:to>
                                        <p:strVal val="visible"/>
                                      </p:to>
                                    </p:set>
                                    <p:animEffect transition="in" filter="fade">
                                      <p:cBhvr>
                                        <p:cTn id="90" dur="100"/>
                                        <p:tgtEl>
                                          <p:spTgt spid="834568"/>
                                        </p:tgtEl>
                                      </p:cBhvr>
                                    </p:animEffect>
                                    <p:anim calcmode="lin" valueType="num">
                                      <p:cBhvr>
                                        <p:cTn id="91" dur="400" fill="hold"/>
                                        <p:tgtEl>
                                          <p:spTgt spid="834568"/>
                                        </p:tgtEl>
                                        <p:attrNameLst>
                                          <p:attrName>ppt_x</p:attrName>
                                        </p:attrNameLst>
                                      </p:cBhvr>
                                      <p:tavLst>
                                        <p:tav tm="0">
                                          <p:val>
                                            <p:strVal val="#ppt_x"/>
                                          </p:val>
                                        </p:tav>
                                        <p:tav tm="100000">
                                          <p:val>
                                            <p:strVal val="#ppt_x"/>
                                          </p:val>
                                        </p:tav>
                                      </p:tavLst>
                                    </p:anim>
                                    <p:anim calcmode="lin" valueType="num">
                                      <p:cBhvr>
                                        <p:cTn id="92" dur="400" fill="hold"/>
                                        <p:tgtEl>
                                          <p:spTgt spid="834568"/>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83456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83456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9" presetClass="entr" presetSubtype="0" accel="100000" fill="hold" nodeType="clickEffect">
                                  <p:stCondLst>
                                    <p:cond delay="0"/>
                                  </p:stCondLst>
                                  <p:childTnLst>
                                    <p:set>
                                      <p:cBhvr>
                                        <p:cTn id="98" dur="1" fill="hold">
                                          <p:stCondLst>
                                            <p:cond delay="0"/>
                                          </p:stCondLst>
                                        </p:cTn>
                                        <p:tgtEl>
                                          <p:spTgt spid="834569"/>
                                        </p:tgtEl>
                                        <p:attrNameLst>
                                          <p:attrName>style.visibility</p:attrName>
                                        </p:attrNameLst>
                                      </p:cBhvr>
                                      <p:to>
                                        <p:strVal val="visible"/>
                                      </p:to>
                                    </p:set>
                                    <p:anim calcmode="lin" valueType="num">
                                      <p:cBhvr>
                                        <p:cTn id="99" dur="500" fill="hold"/>
                                        <p:tgtEl>
                                          <p:spTgt spid="834569"/>
                                        </p:tgtEl>
                                        <p:attrNameLst>
                                          <p:attrName>ppt_h</p:attrName>
                                        </p:attrNameLst>
                                      </p:cBhvr>
                                      <p:tavLst>
                                        <p:tav tm="0">
                                          <p:val>
                                            <p:strVal val="#ppt_h/20"/>
                                          </p:val>
                                        </p:tav>
                                        <p:tav tm="50000">
                                          <p:val>
                                            <p:strVal val="#ppt_h/20"/>
                                          </p:val>
                                        </p:tav>
                                        <p:tav tm="100000">
                                          <p:val>
                                            <p:strVal val="#ppt_h"/>
                                          </p:val>
                                        </p:tav>
                                      </p:tavLst>
                                    </p:anim>
                                    <p:anim calcmode="lin" valueType="num">
                                      <p:cBhvr>
                                        <p:cTn id="100" dur="500" fill="hold"/>
                                        <p:tgtEl>
                                          <p:spTgt spid="834569"/>
                                        </p:tgtEl>
                                        <p:attrNameLst>
                                          <p:attrName>ppt_w</p:attrName>
                                        </p:attrNameLst>
                                      </p:cBhvr>
                                      <p:tavLst>
                                        <p:tav tm="0">
                                          <p:val>
                                            <p:strVal val="#ppt_w+.3"/>
                                          </p:val>
                                        </p:tav>
                                        <p:tav tm="50000">
                                          <p:val>
                                            <p:strVal val="#ppt_w+.3"/>
                                          </p:val>
                                        </p:tav>
                                        <p:tav tm="100000">
                                          <p:val>
                                            <p:strVal val="#ppt_w"/>
                                          </p:val>
                                        </p:tav>
                                      </p:tavLst>
                                    </p:anim>
                                    <p:anim calcmode="lin" valueType="num">
                                      <p:cBhvr>
                                        <p:cTn id="101" dur="500" fill="hold"/>
                                        <p:tgtEl>
                                          <p:spTgt spid="834569"/>
                                        </p:tgtEl>
                                        <p:attrNameLst>
                                          <p:attrName>ppt_x</p:attrName>
                                        </p:attrNameLst>
                                      </p:cBhvr>
                                      <p:tavLst>
                                        <p:tav tm="0">
                                          <p:val>
                                            <p:strVal val="#ppt_x-.3"/>
                                          </p:val>
                                        </p:tav>
                                        <p:tav tm="50000">
                                          <p:val>
                                            <p:strVal val="#ppt_x"/>
                                          </p:val>
                                        </p:tav>
                                        <p:tav tm="100000">
                                          <p:val>
                                            <p:strVal val="#ppt_x"/>
                                          </p:val>
                                        </p:tav>
                                      </p:tavLst>
                                    </p:anim>
                                    <p:anim calcmode="lin" valueType="num">
                                      <p:cBhvr>
                                        <p:cTn id="102" dur="500" fill="hold"/>
                                        <p:tgtEl>
                                          <p:spTgt spid="834569"/>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7" presetClass="entr" presetSubtype="0" fill="hold" nodeType="clickEffect">
                                  <p:stCondLst>
                                    <p:cond delay="0"/>
                                  </p:stCondLst>
                                  <p:childTnLst>
                                    <p:set>
                                      <p:cBhvr>
                                        <p:cTn id="106" dur="1" fill="hold">
                                          <p:stCondLst>
                                            <p:cond delay="0"/>
                                          </p:stCondLst>
                                        </p:cTn>
                                        <p:tgtEl>
                                          <p:spTgt spid="834570"/>
                                        </p:tgtEl>
                                        <p:attrNameLst>
                                          <p:attrName>style.visibility</p:attrName>
                                        </p:attrNameLst>
                                      </p:cBhvr>
                                      <p:to>
                                        <p:strVal val="visible"/>
                                      </p:to>
                                    </p:set>
                                    <p:animEffect transition="in" filter="fade">
                                      <p:cBhvr>
                                        <p:cTn id="107" dur="1000"/>
                                        <p:tgtEl>
                                          <p:spTgt spid="834570"/>
                                        </p:tgtEl>
                                      </p:cBhvr>
                                    </p:animEffect>
                                    <p:anim calcmode="lin" valueType="num">
                                      <p:cBhvr>
                                        <p:cTn id="108" dur="1000" fill="hold"/>
                                        <p:tgtEl>
                                          <p:spTgt spid="834570"/>
                                        </p:tgtEl>
                                        <p:attrNameLst>
                                          <p:attrName>ppt_x</p:attrName>
                                        </p:attrNameLst>
                                      </p:cBhvr>
                                      <p:tavLst>
                                        <p:tav tm="0">
                                          <p:val>
                                            <p:strVal val="#ppt_x"/>
                                          </p:val>
                                        </p:tav>
                                        <p:tav tm="100000">
                                          <p:val>
                                            <p:strVal val="#ppt_x"/>
                                          </p:val>
                                        </p:tav>
                                      </p:tavLst>
                                    </p:anim>
                                    <p:anim calcmode="lin" valueType="num">
                                      <p:cBhvr>
                                        <p:cTn id="109" dur="1000" fill="hold"/>
                                        <p:tgtEl>
                                          <p:spTgt spid="834570"/>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55" presetClass="entr" presetSubtype="0" fill="hold" grpId="0" nodeType="clickEffect">
                                  <p:stCondLst>
                                    <p:cond delay="0"/>
                                  </p:stCondLst>
                                  <p:childTnLst>
                                    <p:set>
                                      <p:cBhvr>
                                        <p:cTn id="113" dur="1" fill="hold">
                                          <p:stCondLst>
                                            <p:cond delay="0"/>
                                          </p:stCondLst>
                                        </p:cTn>
                                        <p:tgtEl>
                                          <p:spTgt spid="834573"/>
                                        </p:tgtEl>
                                        <p:attrNameLst>
                                          <p:attrName>style.visibility</p:attrName>
                                        </p:attrNameLst>
                                      </p:cBhvr>
                                      <p:to>
                                        <p:strVal val="visible"/>
                                      </p:to>
                                    </p:set>
                                    <p:anim calcmode="lin" valueType="num">
                                      <p:cBhvr>
                                        <p:cTn id="114" dur="1000" fill="hold"/>
                                        <p:tgtEl>
                                          <p:spTgt spid="834573"/>
                                        </p:tgtEl>
                                        <p:attrNameLst>
                                          <p:attrName>ppt_w</p:attrName>
                                        </p:attrNameLst>
                                      </p:cBhvr>
                                      <p:tavLst>
                                        <p:tav tm="0">
                                          <p:val>
                                            <p:strVal val="#ppt_w*0.70"/>
                                          </p:val>
                                        </p:tav>
                                        <p:tav tm="100000">
                                          <p:val>
                                            <p:strVal val="#ppt_w"/>
                                          </p:val>
                                        </p:tav>
                                      </p:tavLst>
                                    </p:anim>
                                    <p:anim calcmode="lin" valueType="num">
                                      <p:cBhvr>
                                        <p:cTn id="115" dur="1000" fill="hold"/>
                                        <p:tgtEl>
                                          <p:spTgt spid="834573"/>
                                        </p:tgtEl>
                                        <p:attrNameLst>
                                          <p:attrName>ppt_h</p:attrName>
                                        </p:attrNameLst>
                                      </p:cBhvr>
                                      <p:tavLst>
                                        <p:tav tm="0">
                                          <p:val>
                                            <p:strVal val="#ppt_h"/>
                                          </p:val>
                                        </p:tav>
                                        <p:tav tm="100000">
                                          <p:val>
                                            <p:strVal val="#ppt_h"/>
                                          </p:val>
                                        </p:tav>
                                      </p:tavLst>
                                    </p:anim>
                                    <p:animEffect transition="in" filter="fade">
                                      <p:cBhvr>
                                        <p:cTn id="116" dur="1000"/>
                                        <p:tgtEl>
                                          <p:spTgt spid="834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71" grpId="0"/>
      <p:bldP spid="834572" grpId="0"/>
      <p:bldP spid="83457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3" name="Rectangle 3"/>
          <p:cNvSpPr>
            <a:spLocks noGrp="1" noChangeArrowheads="1"/>
          </p:cNvSpPr>
          <p:nvPr>
            <p:ph sz="quarter" idx="1"/>
          </p:nvPr>
        </p:nvSpPr>
        <p:spPr>
          <a:xfrm>
            <a:off x="467544" y="908720"/>
            <a:ext cx="3312368" cy="4536504"/>
          </a:xfrm>
          <a:solidFill>
            <a:schemeClr val="bg1"/>
          </a:solidFill>
        </p:spPr>
        <p:txBody>
          <a:bodyPr>
            <a:normAutofit/>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4</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1937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9</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22</a:t>
            </a:r>
            <a:r>
              <a:rPr lang="zh-CN" altLang="en-US" b="1" dirty="0">
                <a:latin typeface="华文新魏" pitchFamily="2" charset="-122"/>
                <a:ea typeface="华文新魏" pitchFamily="2" charset="-122"/>
              </a:rPr>
              <a:t>日，国民党通讯社公布国共合作宣言。</a:t>
            </a:r>
          </a:p>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5</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1937</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9</a:t>
            </a:r>
            <a:r>
              <a:rPr lang="zh-CN" altLang="en-US" b="1" dirty="0">
                <a:latin typeface="华文新魏" pitchFamily="2" charset="-122"/>
                <a:ea typeface="华文新魏" pitchFamily="2" charset="-122"/>
              </a:rPr>
              <a:t>月</a:t>
            </a:r>
            <a:r>
              <a:rPr lang="en-US" altLang="zh-CN" b="1" dirty="0">
                <a:latin typeface="华文新魏" pitchFamily="2" charset="-122"/>
                <a:ea typeface="华文新魏" pitchFamily="2" charset="-122"/>
              </a:rPr>
              <a:t>23</a:t>
            </a:r>
            <a:r>
              <a:rPr lang="zh-CN" altLang="en-US" b="1" dirty="0">
                <a:latin typeface="华文新魏" pitchFamily="2" charset="-122"/>
                <a:ea typeface="华文新魏" pitchFamily="2" charset="-122"/>
              </a:rPr>
              <a:t>日</a:t>
            </a:r>
            <a:r>
              <a:rPr lang="en-US" altLang="zh-CN" b="1" dirty="0">
                <a:latin typeface="华文新魏" pitchFamily="2" charset="-122"/>
                <a:ea typeface="华文新魏" pitchFamily="2" charset="-122"/>
              </a:rPr>
              <a:t>,</a:t>
            </a:r>
            <a:r>
              <a:rPr lang="zh-CN" altLang="en-US" b="1" dirty="0" smtClean="0">
                <a:latin typeface="华文新魏" pitchFamily="2" charset="-122"/>
                <a:ea typeface="华文新魏" pitchFamily="2" charset="-122"/>
              </a:rPr>
              <a:t>蒋介石发表实际承认</a:t>
            </a:r>
            <a:r>
              <a:rPr lang="zh-CN" altLang="en-US" b="1" dirty="0">
                <a:latin typeface="华文新魏" pitchFamily="2" charset="-122"/>
                <a:ea typeface="华文新魏" pitchFamily="2" charset="-122"/>
              </a:rPr>
              <a:t>中共合法</a:t>
            </a:r>
            <a:r>
              <a:rPr lang="zh-CN" altLang="en-US" b="1" dirty="0" smtClean="0">
                <a:latin typeface="华文新魏" pitchFamily="2" charset="-122"/>
                <a:ea typeface="华文新魏" pitchFamily="2" charset="-122"/>
              </a:rPr>
              <a:t>地位的谈话，</a:t>
            </a:r>
            <a:r>
              <a:rPr lang="zh-CN" altLang="en-US" b="1" dirty="0">
                <a:latin typeface="华文新魏" pitchFamily="2" charset="-122"/>
                <a:ea typeface="华文新魏" pitchFamily="2" charset="-122"/>
              </a:rPr>
              <a:t>以国共第二次合作为基础的抗日民族统一战线形成。</a:t>
            </a:r>
          </a:p>
        </p:txBody>
      </p:sp>
      <p:sp>
        <p:nvSpPr>
          <p:cNvPr id="77826" name="AutoShape 2"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LqmSMg1TcFZBxlTwc1oqm6P6iqUq7CeM80AZN38oOSNw/ibt9KqJG8vmBBtcLncw61oXEKzys2MhkyuexFMDKjQTno/yNQBkWcLR3fLnC9qj1/wxDff6dbAC5XqB/FVvUgbe6JU4x60i6j8gVj/9agCtp0JfSLeE7VcBgcfw81dtIodM09LWHhE647nvVQXkcZO3aCxzgd6imuyvLjnsuO1AFyW4LL8oBzxn0rIkmuJGIK/KHwADnI9alVnk5YbVJ4XqTVhYC7Ddxj2oArw2ruACg29vatO3QRKQQMfTpTo0CIAoz/SpXTHB4oAXcVbBxnscdabbQKm4AYLHJ9KdGm8Ybj0xUgQoCoxkUAIYipypFNaLBz1+pqdVymCwBNRskn94cdaAKoxkKV4PU0MTHnB9wwqTG44CmnMqsQCQARQBAriRiG+ZiODmlYE5yvGfwqOdGXyzDEJSWCnDY2j1qYxyIudw6+lAEYA9O3PtSArkKemMDFTEFwcKBj071EG+bKKcdORQAzyzknHy5x0qEoS+Q4weoBq4SCASuFPX1NROmGxxgnORQBVYP5mcFuOlRiL5Tjk+nQVdWJl5U/Ng1Gy5yCB680AVmicAfKOeTT/L6cA+lTFCcksMdhRtdwSwxkY4oAptAW39DnJqKRMDdgHA5FXdrAAcDPvUWwDL5G71oAgMREeNvGfWo2VWO0qCR61OzjO0Hcx54qeHR9Ru0JSMJleGcd6AMgxxl92057UiyOMhcKTx+FaTeEtV2ljfxqewWPNZN/pfiSzh2xeRdN14XBxQBJ5n7z5cY6GkfPbAGc1jx66IpfK1C2ls5c7dzrlPzrcVRKodNrKRkEHg0AIuXJyB+dSlSDyvGOKiyIwXZWUdGIGRUysHX5XUgjsaAIZAoyy8DvTAQvIKn2qy0K4yR8xHWowF6FfrQBX37lBX05wKchDvkjt+dOMe0LgcA9qljjG4bc8cE0ARAZbIU+/FPWL5j8pH1qUoqpkZJPGKMYOOnFAEUgYcKB1pgR+cgcmrGAV4PJNNYKrYLHrQBAylST6U1vmYkjGR1A61O4ycUw5BPOcjmgCuBjPGM+1RsoOcjJPQdqmyM7euaZsJYkEEDt70AVSoQ7SBg9SKjeI7xtx7euKsyg54GKhUFWDMfpigCrImJGB7ntQ8X7olQKlnb5zjrj0oRmUDkf0oArKu05IOe1MYZO4irZAI4OcdTUEyYIYNwOtAELA45GF7VFNGCM5wancnpgbT09qru2eQenpQBUMeCTVW4i3nBHPtV2RSzDBqrOQpOW5oAoNFtXPGemKqSggf1q9I+4AjH41Slb5TnI70AVTLgkcGimsOc5HIz0ooA+u4gJEBzVa6BTLce1R2t0GjUGieQTOFB49KAKYXjGfutj8KrTxYgmiUnch3jNWsbgcZwy4I9xQdpkhY8rKuxvr70Ac++nXcsUt9dzI7TcKI1I2gdO/WucknYkou4kHDcV3sCyGG5tiP9Wdy8Vw+qxbL9kZlCMN2B3oAWxnikn2NE8iBT908g/WszSINduLqeXUHxu+VA33hg8cD2rVsihAjhCFiedvGK0L7U9M0SG3OonE877Iti5J+tAEV/P8A2Va204dZJpJkj2E8nJ5NbPyrkjJJ60LaRT+XNJCj7eVLLkj6VZIUoSDj6CgCAKI8MAc4p8UUkq5UE+9WIIjIQx5x/DV7aiLxj6AUAczrGqJpNoWixNdDpD0z+NZ2meLrzUbWaRdHaR4GAlWF+x6EZ61n+NjDDEZGl2SF857n2rzldfm0wvLZ3c0T7hwD8p+tAHtFp4o0m4nSB5GtrlukU42HNazxggENx1r5z1bXr3W72Oe5dC8eMFFxXvHhi/GqeGrG73BmMYVsdcjjmgDQZccg9PWggbS2AfepQuM8D60hjZFUjay980AV0ieNCeB6KBUig7cMBxzzUyuWx8oJ7GhjFggjnp14FAFbALkHIx2HekMQDZUceuasIkKKMEH0I5pzW5wM4w3b0oAp+UNucNnPXOKaYyoyc+mc9qtujg4JAyeMVE+QvX8aAKUjuoGxGY+ucYpqpvXac7iOc1aMbMwOF2AZzTBHibr8w6+goAr+Sy5CggdzS78LhmO4VbZgU2sMj1qo4G75cdO/pQBBJKqpuZgAO5pkO+7cRW/Lt6c1NIkUi+W0at6giul8NaTBaxfa1jAeTAx6CgB+l6Bb2v72ZfMm7k9vpWq0Y7YAHFSzKQR1+lMChiCSQRzigCr5LMTjsDVGeNVGXJJJ4OK1WYKdoA71RuNpUE8d6AMHUtMtbyHy54EdWzniuIudDu9DnabS52EPe2f5k/D0rvJpzJKUHIHcVmXEiCRt4z7EUAY1td+coW4jMLtxhj8p+hp8lnHvDDKY/umpZ2SQkMiBUHTGKqW+owzXTWrMA4GVBPOKAJZIpwqyRPvx1Ru4oeR2YKsGD1G41OmFUn9KQsueR9M0AZz3ZhyLmFoxnhlG5TU9tc205/dyqxx2NWWdckAVWktbSdwzRCOUDh04IoAlbhgofPHpTWA3cnBHvUL2Fwq7lvnI7ZGaaILxPvTxyKRxkYxQBPjccKcDqc0wk9N3TvTYzcEMJoVyOhQ9aR5hFzJDIB9M4oAGIxjOMj16VGPlXPtxT5JI9oI6kcZqIB24DDbQA0lgAUQc0DcTinBjsCsRnHGBSbipGBzmgCN5CIxwMiomO4ZOBirEjkdVBzVdyQRlSR+lAEJ/1oA6nmmO/wA2DjHSrOF44/SmOy4HAAB7igCDfs+UDINIWD5J6dMYqVlBz0zTSBjjGf50AUnQdFJwO1QsoXk4q6/PXj1wKqyYHpgdKAK0gUA/MR9KpXK9gRuFX5F4z69KryAEHpQBjvkseASORVeXhNxHsa1J1A5CgHHFU5fn7AUAZzRvkfSirB467fzooA+hBqMcYG5sZ6Cp7S782fAbrXm1zrE93i4CmOJDwTxnmpLDxUsOtQC4k8uFT83PSgD1tcIPoQfzrJ1XVLTTraRJZVEqNuRR1NcbrvxMh3i20nD5+R5T0H0rl/EWttNqRcNvG1V37s9hmgD0rTbnUNeeWWPNpaSpsRycMzdzXLXWl31vrj6cJRcEfN5x7A+tWNOu213w9ZW9zDNam0fckiOVD47g1uQDfIXQsQBgyNyWP1oAjstNh06BifmYgZb1rUa1tbjZ5sccpXBXcASDVRxLIcY/dng1oxx9wnJFADzlTtA5HalLblGOMikZgoyVO7PpS26K8gO7jOcUAaFogRDnO0jiorgkRyKpxnjrVgKY+exHHtWXqU/lxuEQtsVpGPbgf59KAPGfHeoiTxK9sZcpENrDsDXEX7KqlBkqSDVzVryS+1S4uscyOW6ds1QdUlZFlcIOfm60AR2xYK2G+hNe2/Ci8aXw7c2hYl4JuAewNeIRhV3LnCngV6l8Ir4nVryxfAZ4Ayn3B/wNAHqzcLhjg9qU7cAH8cU5k+cBgCRSBBI2BkZ9elAERjQg/Mcg8gUxgqrtJ+Y1fWJQw6Zxz70hjTI3YPpQBRZCqAgjIPQdQKVpOMAtxUjIo5A6HA9aiIfc24gqf0oAVn3/AHhwOnrTU2sOMe9PWEcbj09acY1VPlBOeuOKAICCFyBheaaMvgFR05NSEPuIGDgU5B8pLcZHGDQBXkg44b3xUBtlZn+br71dZdztggNio8gHcMehIFAFR4gWQKOSRXdW7RQW0aGWNQqgYzXKW0Mb3G+QExoN20dW9q5Px1HMP3l34nt9JzzHaLyce+OaAPWBJBMwCSgnPHNVL3VLKx3NcTBVA+YmvLfhjLf3Wq4OspeW6AkBc/N+dbXj/wAPSapDKRNLEyjOIz96gDWHj3w7JcGKK+RnzyOlXm1S0uI9yyAbv9oV4VplpLol+Yx4ck1OdV3sZW24A56YrpU8XR3MI+2+E77Tof8AnvESQvv0FAHcSyLHc7C+FbmqmokBSUbgcjjrWdFMbnS2lt7xbpVXdG38XPQGripvsVMw/eBQSvvQBRUS7wDgoec9xXM60jWOv2k4wimQAnPXNWpNXnW7YK+YQcYHAxWdrIbUruCOyV7h0IdioJC89qAO48sNGWUcA9ajZAVBzyParCKRGvHOBn61E6gE5PXsKAKzhTnAOR0pVtwWyCeevFSBMjPQ1ICVHOcfSgCIQ9ifbNP8kR42kEHg5FPGccDGPfNOGcYI4z3oAhCDAO7p14pfJIJJbLEVPwFbjBpNpPzZ7UAZ8kGQwZOc96i+z46CtFwxycZ/Hmq7Y54I+lAFAxFXwp4prQk9GOR0qdiN2O2KNozhjwe9AFaVGXAxkioZT5QwxIX1x0q8wVgM5qvLypXP1zQBXYjHr+FRjYck9RU5UlMjnNRNEdpwOKAImC7uG56+xqIsck5FOZTggdqYF4wemaAI2JGCT+VV35Gc5z6VYkV84DDAH51Tdm3gEHJ9KAGHGPvDioJNpOCfmNTNGSrcY96qtCFOS5I7CgCKQ4UZPFVJo3xlVwD61akkVVwF+b+dUp5nkxnAx2oArvEd2QU/KinAM4yaKANm/wDEOrWXhaGG6ECxyExCBo/nwP4s9a4w310Bul3bTnBI4rcli1C48TWsUoDyW7rkXDAgnqSc1ufEiGO7+zXEGo2DpGoBggYDaT6CgDk9IuGa785vuwjcfTPau/8ADOhW9wseoavIpwS4i6e+TXnQlOl20aRtm4ch3A/h9BV9JtUvrXfeXn2Wzbks7YL/AEHU0AexWev6Zd3DIssaW8Ywq8c471R1P4h6NYP5MUwl25yEAI+leP3N1HHCIbJmVDwzk8v9ay2BB65oA9eHxZiYBxahj2QHp9a2NE+JMd1cCO5g2Ej5VH+NeLWSOQzCPJQZrstD8NS3awTkbndhhC2ABQB7OmsRXMEcioC0jfKue3vV6zMcs7hCCqj5jjp+NYNhpluukN8nlSxEjIbIOK0LOR08PzCP5WLEBhxmgDQu9QUsI4VLlhjOeP8A69c1qGqyGZ4hId7xtGB1HSnJcfY7ZpCSxAO0EkbawbhmeSOdJCX3Etk5yOaAPLb+FoZZo2AVkYgrWW5/drtOcH0rrvFNq1rq8kgkDJIFfHb3xWFJC32ZZnUhHLFTt4NAFGJRIpO0AA9RxXTeB75tP8XWEoyFZ/LbjqDx/hWDDECMgErXW+ANK+3eLrJHBKRkyuPp0oA9xMjBwxB54OBUwRWOcdvyp7kRk7lOOwxUbliN6qS3b2oAmIyueMZxkCoDlh8uNvY00vdeWRNAGQH+E9qrLqNvFJtkimiXJwzIcGgCw8ZO3gD8OpprROTjHT260pvIJCqq65A6ZqTeuCCTgj8qAK4JUnIBPoBTWlBO05DelOxkcY3dqbJhuDGQOvFAELvzleSvbtTgylCr9QOlNkJDYUdRxUSkjqR9DQBOQST6Y4PpUMgaNeSPL6k1Iz8DK9TUNwC67AnDDHPSgCbSJxLcusG2R9h289+1Z0/wo0PUQ15qzXFzqMrb5ZPOIGfQe1aPhHRmgurm6xlCcIc8j2rt8CJGPHy9KAOc8O+FtL8PufstssTEAAD2qxfxxSThvf8AOtK+1GzsYUnvZkgyM4ZhiuVbWtJ1K/Yw6lCqqOELgGgDaXTo95kVVDNySBg02fT454xHKocehHFZtrrSmeaOF/Pjh4cg5xW1FcxSRq27g9BQBkXVhZ2sLIltEvGcquK5a7uY4Z1VmCrJnArp9anTyWCvlumB1rzTxjeC3hi8o4l6k0AY1yi3mr/Y0kKo0mWZR0HeuoSJtQSLRNFXybbaTcTJwx9Oa5Hwvb3F1qIaQYaVtuc9j1rrfB+m3+h+Mbxw7NYXLFQ2cgEUAT+GrO7ttOe2u5WeSKRlR36kVpzRk9+gz1q1Jcw3CkwcqJCM49DUSBiGJGccDNAFTbluec9x3qRlIIGeCPSpmjBQbeO1IFYtnK47UARsABg5znnApCrf3eO2O9SFCHYjDZ7UJt46dfu0AMCHGTn6YqN8A9ePTNWSQcg8CoyuDwnGKAK7v1PGMfjURkJQgYwR+dTSRjyye4HSq0ivtGwZB9aAKj9QPQc1IVQY2n+op/llVwykgdaaEVj3wOhoAjIwMZOAOoqsyq3OfyNWtu44JZiab5O3aRH35zQBWEe1cEjnvUR37dobH61ckAHoCe2KhIjCE7ST3zQBS+82O9NMbhfoasj5h8p6VGQR26eooApyIu7lic9qjdVA6e1WmQMxLfpTXAA6ZPuKAKTrnkDqOapT2zFw2Rt7itKTBBB4z+FVZMY5OaAMmR0RvucetVZzkjaPlPvWo8Y24yPbFVZI1OP73tQBisC7ZB244Ioq5JaI0hI4/GigDJ+1SrBdahM5NzckhW/H5j/SksdFvJrU6i0W20B4kkOFJ9K0p9H8qRLi/wAxWKgCKMfek9h/jWn4hvjL4Vht1hW3t43xHGo6HvQBzL3drZsTCgubjOTK4+UH2Hes+e5mupd88hkb3P8AKmlTgFhxRtwAcUAWrC2lvbhLaCMtI7ALium0nR7f7VJa6gYU/usDkA/Ws/Rb6Ww0m8feUiIHl7VAZn7c9cDmstby4kkYmQsWPOaAPYPDfh/SEJkdkdgcFV5BxXoFto+nwoixMqRr8y71+7+NeW/D6dASLl4Iu5aU8fgc9a9dNpJcwgwXEO0jgqNwxQBzsOpWOp31xb21z5sVuQrKnCn/ABrpreFHtiiqNpXhRWTeeHmfV7a6gCW9tbrmVYkwZCPXFJp+s6f4hWa30+8ljYAo7opVk+maAMu4zqMjiP5pInICp25/z6VW8RXr6Do22G0t7maRwSCMeWPWtDbaeHdNMcDSMFJ3yY3SMSerVlzW8TaS2p+I0uRavlIoY4STuPQmgDzjxhJIt1ZXLSibzoeeB2PSr17qMC+GrWztdJ2NPEGkyS20+uO2av8Aijw5baTbaffpM08t0nyQyoP3Ix3x1rNil0WTSpvtl9fQX5PACgrx/SgDmbVGWPag6HnFeqfCi0jFxqF4/wDrAoiQE/ia8uAliPTg8q2Oo9a97+HWlJaeEIJWUeZckyEnqQaAOifdjlsDtSEFEGTliO1TPE3J7DtUZVgenXvQApbO1dxz7UEb1xKAy/WgIQMkdO1LkbuRgkc4oAj+ywzY6ge1MkhMZJU5GOS1Wo3BOAcEdRUDn5hjoc5zQBS8xgxLKD9D0pHlVmxuIPcVLKoyCSAQetMaJSAwGWoAjDF+Mjg8YqNkVgABgjjNI1uGlwgIJ64OKaySquA5Urz9aAJBFtIYtuOe9OCMTzyaYZJBHlULHHQ05Z2KKzJtznIx0oA2dBlMccqHAQNkcVqzh55BEr4Xqcelc9o14PP2BHAkBA3AjkVrX2r2ulWc17cSBI0TJJHSgDzrxz8NtY1vV5b4a7KbdsBYCpwo9qyNO+DlnFdG4vb64mVVyQMr+tN8VfHDy7qS30Vd6gYMpGQfoK4DUPih4g1KQeZdOoxgCM7f5UAe8aRBpPh6zMELpHE/LF3yW+tLPcLA7Kj4VvmUg8fSvn0+NdVViBM8yNxtmXk17f4SWW98OwXF/EyyBOVcc9KAKU+rv9ubGHAHzcH864TX5Hvbp2RGC7iOT05/SvRI7MXF3dunywKNucfnXmms3Ia5uhDkKjEA0AdB4Ts3+1MFYLiMqHHJUngGuyn0+5s4I7OCRI4hHgzucuSeuB614zpvi3VND1WM6fHG7PhCjAkNnpXs0BnuY4rm9kDXDLyoGFX2AoAhgtVtIUgjBbaMZz1p3zDIc/T0qYleGCYApzHOGAGDQBDtBIPmY+lKIV2nJOfpSv8AL/Dg59OKeHHGOvfigBu1QnGfeo/k+Xkg59KkDHn5Twe9KGCuP3YP1oAiXYSQ3AI6etNZIwB+8+vrUsigtkr1GeKY8QIIK80AQsibSPNP59aYyLtySSvpSlQGB5wOnvSlSAOuDwBQBE2xeg5I6etQ55JRas+UdpwCSO5FQmAj+Ig9cCgCBicg4H1pkgY43EnnpU5VR94daY45zt/CgCs8ZbBxxn8qiMeOM8VM+TkDIXr71COhyvAHFAFckIThefaomc84qd1AORyTVd4sNuGcegoAic8YPJqFm5zgkipmVjnPBx6VC6MF4XNAEb7SMmq0wBBAHNSSKx9SP61WkZ8gk8Y6CgCo6HBwDg96rSBRj9asSPhTwSfQVUfdkccUAQuzBjgZH1opjuC3+FFAHVfYdPu9TNrflry8dwEZW2pCO9Ynj6yttO+wW9nP51uQzb93U55p13qFxpc7m2V2vJRlmAzsHoPen65Z3mpeH7eWPT5pFgUZkC/KCeTQBxixho9ucYrtdJ8B2t3ovm3Wo2kdxOolg2SbmVRyQw7cVz1tpax2MNxeT/ZftD4iBQk7ehY+1dRrGmaXo2hOdBu5NQnniVJ5UU7R/e47UAclNNCNXjNxbAWUTgGFDwQOvPqan1C3h1LV3OmxmGN+UTrtH4VDHZ3MqAiGTOP7hrttOllnjsLK5sobSPySJJzBhsD+PI5oAreG/Cn9uJN5139gs9PXfLLtJMnv71YfxxqkWu+Xp06vaI4WNSu3co4yQK7XQ9Y0rWPD1xpdjYSui5Xy9wVpsd81Lo/gnSDDHNqNoIJmJKKWzx2B96AOwtNRuINEXUZI98oi3tGgznisjw3rlpqNlJfW2mpZyPIyyKse0E5+8a3oI4YYhDGBsVcBR6VVZF1APaEGOOJhgL8oYfhQBRl8NRw28qf2xPDLdyeZJHAAzOOyj0rVie8vmNrfOI7VE2iDAJcDuzf4VTTX9Ps/EsugpbP9sWIP523cGHoT9KrajZatPq8dzHfJFYxIzFY1Idj6H2oA8j8Wts8Q3CJs8uI/uwBgqD24rP0rQbnxHfmKO6jgVV3u8z/KFH61o+MoWi1MTMGzLGCCe/Jrmt7Pjr7+9AD76GS3maAGOURsUEkTfKcentX0X4WR08KacrMCwgXJ/CvnNMLkKhAA4FfRHhohvC+m9R+4XmgDXAzgZpmQSVJyKCx+YkHIGaY4baFDDLD16elAAx+bbnJAoK5cErgjHSmbDvGSc+x61L5RXJJAY9qAI2BViR+fSmMAV6A7jkc0/YQSS2QRzQEyCSPlAoApyqRn7uP600ZyM455B6VbVAQOOvIJpRGOMgHj9KAKTB8/KOvf1prMGXkCrLjIwBjnAz6VHj/YHPSgCuxXOVBwe1ORGHC+uSTTpJCOFjOfpSIxJBYEE9aAG75I5klB5U54NaPiPRotc0J7ZWwJ1wWHWs+YFozsBJ9q2fD0y/NatyyncoNAHlafAnT7fVUuL3VD/ZoGXjPysT9a1IvCnw40ZyUSCacdPNkLcivQPFnh6PxBbpA87xAdQvGfauRtvhTpNtMGlaWUgcktxQBnW2jaTqmsR3NvpduiLypC9/pXaTxC0s3EfGFP4Vat9IttPhQRKEAHWsHxXr1tptj9nikzczfKADQBhalqEmm+GbiXdmadykY9Sa8o1CYpCUIBI+8w7muq8Uau06QWwZnS2TaG/vMetcLcGSfJ+bYnXNAF7whp41PxhYRFMrG5kPPoK9w2hXIkC7vr0ryP4ZIf+Esdguc27fhyK9eZQSCwIxQAwqB0PHTilypUDb05JJoKBiBnI6mgJkE5BzwOKAFYLsBHOfxpu1Cvb3OKUxgYA6A9QaYAxchiNp6UAPKIyjB69wahxuYc5qYJubr09qFUHt370AQMNnUZ96jMgZjyfSrYQFeBg/WgxD05NAFNgdvzKORnimK2F4AP61O8YUjdkj0FQSo3mDDYHtQAjM2MY68elRuVbGeAf0pZCwOSCQfSkbAG4Z9CKAIXVcgA8etRMDznt6VJJgEsOhx+dMB38EHHNAEO3PJNQuCFbocfpVsgY+UZFV2GflYcGgCmxVm3DqKifHIxjjrmrXl8HAH0qBoTycfgaAKrqwA3c+1REkDoME1YfjH8iarsM5IX8qAIyuR8owDVaWLdyABVhm7bePeoJT8uOQpPUUAUZI+enNU5oznOMnofStFun3+nbFVnPA5xxk0AZrEqcFR+AFFWSuTndRQBdn0LWBqbTavejTLaVHeOQkZcjsAKx9KGoX9y1vLqMx06zzJM+8gBfp710epm8j8QWM3iBjKruTFbt/CM8cVQ8QamLW3mgnsIrY3Egkk2cGVR91fb1oA5q5upNd13cMJHnZEpOAqDoPyrpLy9udI0/Rrm3BWKZpDgdHTdjH6U7V0nm8NW+oQ6JbW1tIiqjovzu3TNdDceHJX07QRfSC0htbRTLI4JO5uSFXuaAKujaZqdzrCGzmllWXDwRsSUbPZvTFdb4nsNU1qzijtTHbfYsxzXit8hP8QKjsMVV0DxTpega2ml2YcQunyiX/Wsx5OfSmeJvH9hp99PYWsTq0xDPGoAUsw+8fegClomtW2mCG2sZbaUhsTXUmFLeygDivSrMRzwujqGjOGAzn8q8DsrW6m11QirLETuQIPXvive9FZUsIYyv7yNAGGeRQBKLaF3JiaWIr2xxUUME8MocbX3EZycfSrcrZbcowc/p715/wCIPGOp32snRvDaoGT/AF9yeievPagDptf1iC0v7lraK2jv44MvMwDdOg9a5/SPHn9tWBttot76QsqkjcmRXmOs6xdaN4oE8WpRapelNr7FO1WPGPerGn3f9hYub0pGwQ/J/Fk9cCgCz43M39voJW3KIl2MDwR3P55rnBljgEjJ6mnax4lg1e+81ITFEAFUNycd6rx3cJAClPxNAFkl45SpIzX0V4ZQf8Itp+5snyRzXzoWxtGVwe/+NfRnh0D/AIRfTCpx+5Xgj2oA0pIy4Gx+cc5oZADk8EDGKMMc9Bg88UmG3fd6npQBZtNNuLuMMuEXsxNWG0ScgDzEOO9a8Cpb2qJnhV6mk+1QsSFlXd3APIoAwxotyGbDpnqAail0+7hA3bAowCd3SrmteILbSoFkkZdp4rltZ8Tx3b2tva3CPDcgqzKeOlAG3d2P2eISLMjeoB7VTADHIyMda5/RNZn1Upp4H7uzG2WTP3ueAK0PP1L7SW+ypszx70AXmkCZyNw9xUQkDgHGP0pZWZmwW49MdKgbavzoe1AEm9s442+uelRuzEkDGO5pOozyQe1RkFnA+779aADPzcuAD+YpYJHt51ljbDA5GDzTX2gMWKgdzinxQAkMG39x6UAT+IvG1vpFms11DIEP8SjPNee3vxuRbgJb2+Yh1Jrt7y1iv4ZLS4+z+XjOyYZDfSvMPiD4G0Cyie+0i7ihkUAvbb9wP0oAbqXxev73cIIwnUAVyr+IZbmf7XeTtJL2DHIWuZEN08nlxglz0Cjk113h74Ya5rciNKnkQnkl+tAGNea3JdlY4QQo5yepqu1zP5ITcAmecV7ppPwv0HQ7dJLpxLM/yq78gGvMfG3h/wDsbXJDEm23lJKqDwD3H9aAMXwxrTaH4jtLrcwjD7ZR6qeDX0D50cwWVGBRlyCvoa+ZJA+44Fe5/D/Vv7V8LxKTma2PlSAnsOlAHUHHByeO9PV+CSOcdO1CKVPI+Unv2oZPlUADAoAQR4O5ecH1oYsDn9BUgXDAKwANNO7J6deKAGZ5wOKaDyST7YHrT/nJbtilKY5289aAG84Bxg+5o3ZfnkdiKdtJwSMnvSMOuBx6UAQOxUnIO3nJJqLbkZzg9amdGMYzggHHWmFF4yenAoAgZnDHbggjnNMKjYSRn1ApW+U54INKZCBgAe/NAFdsBsYwcdagIBU5FWXKtjI5A7VVnV2jKoQrZoAblcYzjt1qByoJHPpS/MuRIoDZ69aifrg459aAEDHGORjrmoJXZmA60Fwzfe7dDUMnDAhgQP50ANZCeWHeomO08A81Mz9jjAFVXbH3Tnp+FAEMjLvxkD61DIzbWB/CpJCsjDIG7pVSSbyhlsYB43UAQSSO2cRkKOp9aryODGGZgvt3qQ3HmqXDYB6io7oARs6qCy4oAgP+zG5HriipQ0hGRgDtRQBoaLFDe/bNX1Wd5P7OjV08xiwYY+7+dcNqup3viDVXnfdJJI3yIo6egFd9Y2OoW9w+jvalrG5icM6/dfAyD+lbcUGjeG9G85LIW7FBvmQhnz7dx9aAIfD1pq9lpVsuuhZIoEBhinGI4QOcn1PtVPxl40N0Wl0V3SO5xG9xIc5A4+Ufw1Hdare6xpUEwRnSFZF+8AoBHBOeprktYiazsLSP5sEA7SMY7/zoAp3LzTa6pS6zJIyr5pbofc1uXIs5heTIhe7teGcnIbIwDWPpumNc3ySAfIoMjN7D/wCvW0sLaffWS+UJFuJQ0jjkOOhWgDW0rS7rTI9N1hpflVcBVOS3p07V7HplwbiBZpAEkZQWwOvvXmdvqukWHiX+y53MMdsoWIsPlLHn+teiW80EkA+dfLGArLx+VAFTxHriRaJcf2fcxvKxEYbd0zxR4W8PR6HpQCfvLqX97K7AZcnsfauU8SWlt/bVhCVjghWdGJHAfnsPWvR1kBA29PT1oA8t8a6vNbXCSjQI7a7XJUJajpnrvA615Re3V5qt9LI0R81jkrzkD8a+qL22S/s5LaQHZJGyHHUAivL7z4Xaw8ubTVbZkiRgrSxbW246EjrQB48lpOodgANo5zTY5HztwM+uK7LVtD+yaaJZLpi2MEBQQWH9K3/Dnww1G70qCWdrFYLgrIHILSKp7CgCXwh8JpNRtLbUdVvDHbTKHWGM5ZgfU17Ta28FpaRwQDEcShFXOcAVHaWiWNhBaRuSkEYjU46gCp0B4IUBSeeaAFCquCOpqSPEsiLxnd0zUbbTwx+lWLJEa7hweepzQBY1zUHsrWRlj3ADA9B9a+dfiB4i1u21iKaLzLSR+FkimJVxXvHii8CIyFyD6AV4p4+05rrTEliBZo23jPWgCGy1ie18PvLrOoebdT8xgybutWr7UIrWHTYYZi0hUNtQ55rzO0SWSZmmLMy9ARXq/wAO/B8l3JBrl7JuhQ5ijI6mgDv/AA3phtNGg80ATyDe/HOT61qufLUDbu44NPdGJBLEn09BURRgcYOe3vQAzZu/eYx6j3pHC5CxqufQ9Kkw6LkfzqtJk/McgHjigBrjaWGMnvz0ojxt5zuPrUbQSC6WUTlUHJjxwasbBjftJHrQBHIiuvCZ7HtQFKlFRWAHUe1Thd2OecZHHSkG9cKR8w9BQBmeO7iPw7plrepE0ryypEEJzjPevGPHEnm+O4I87Q0SZGMDJr1f4lXKXttoVmhdpBdKzDb0A9a8l8cpNL4+iW3hkkcJHhVBJNAEYgk0vUIblFy8LhgvqB1Fe4WviTShpNrqU2ow20LLyjMMtx0ryCctJnzOg7mufvDYLModnklB+WJCT/8AqoA9T1b4t6VZCWHRrR7mbP35BlQfxry3xB4i1PxBOZtQdFAO4IoxzU0OnzSjzJIxBH2QdTQLJByIznnBPNAGDbWc+p3aW1rEXkkO1SeOa3dGn1jw5JdRQ3JgLELIE5yRVi0t5LdxNCSkikEMOMGrb2rsWaQ75GOST/OgC8PFWu3UEaLeuDnAKqASfrWvp/izVLaMpdMk5xjLjB/OsS3sUAUseSeAKnNskaZBLDNAGjdeKNUnICSrEucDYvWoDquqMwAv51c8+1V2VfuyE4/vCjzYnlAVxgDGSaAL0PiHVIk8s3jM3uuc1Zi8VakhdnkjkGMkOuKwliySVbhuhFJdusMGXkUIOrHgk+lAHXweOrbAW6hMYAGXU5FbtpqljqiFrS6RxjkZ5H4V4XqGu27FljYsM8hexFQWGuNZ3SXFrM0cgwSD39qAPf5UYHIfj0pmCYw+Pwqho2pQazo9vfwSAFhh1P8AC3cVol3zwBge9AFRmjlbBbGOMUxh8p6Y6fhU0ojZ/mBDGo/LC5G7OT0oAhKhidh4qvKMKQGPuKszgRqWDZwec1XkKgjL4PXA70AVpGITBYkfyqBju/i7/jViQAclgV9+1VbgqrbiwVRzzQBEHiVCMHcTjmoCydVBwOtLKSYcxgsT6mqpLRsruxVSQAB60AOmlhhXdtLcdBVV2Mi/KMEnoBVhwoLADnPeoJmlkiCRrtJ96AILiJjbuplI9wOlUDZkXizoS48v5lb1FXpFeJYlLDLnHJ71CJFaTLNjjac9zQBWjlTlQhUjPBFIRviPTcfXipZeGwM4bocVDJHu2ZPPQcUARukjHIUY6dKKa4KsQGxRQB6i2u6WNVtbB0Kl2bgHheOBXI61rWlRXk6Xto01o2USNZMYxVGeynt9eM8m4S2u5zk/dJ4H86h1Dw3Pe6JNrUs0f2aAHAJ++57cUAO/4SjQLEyRW2mzyWU8iSlWcZiZew9qr+MdZTxBewahBZ/ZrZAqCM8nnua5a2jR5Vidwdx4GOma76bw8NRaaygdpHjiVVCJ/FigCvo+ju9q15G6tBEmdnrUcunyWoF9Jny4TuRWOcsf8K6/Q7vRtBgm0PUZfJmjjDs0hwN2Og/wqWdrCXTbaO4inkSbLxsBhXOfUUAecmwk1zFzubzYj87Hjcuf6V2Wj+IhJeG3Jj8iJQsSJ91cD17msbxC9xp0cdktssOXEmxG4x/dNR6VdQNq8cn2NLUDGUVvlb3oA29XvFfXrW4uLuKIQEOGl7j2rftfElydrgpJA/KsTgkVzvim0s7u70lFOVdxyWz1q1f6SlpbozRyTFeMo+3AoA65fEipEJANyHg4rU0jVoL6WWNWBzE+Rnnp/KuN0cQRaeXeBgrnO125/CtTSDB9tmmigKukD5AY8jFAHI+LbBotFh2Mu0sTnHXNeo6APJ0KwjBAKwID9cV5h4qv0vNLit1hKSL1Bcgcdq67SNSurXTLUJEJQI1+83t1oA7NsE88kj14piygMVJ6dxWPBrwlQ+ZasnYkHOauwahbSRg7cEcc8ZoAvLcLkKVJP0q9pSvJfbuDGgPPpWak0ROUUEk+presIzDYPMYwrPzj2oA4TxtqEsd9ti2k5wM9K4y/uTqNuI5BEpA+bB9K2fHTTCWR47RJgOSzMQQK84fUbhrlIUs1Er/KAGJzQBNJpSXOpxWtkgMshGQO3vXtmkWK6ZpdvZKBmJB09ax/CvhuDSLFLmaFWv3XLvn7uewro1kV2ICg5PIoAQCTLNuznjApWY52soB9qbvbICqoPXjvT/MUDbsBPbvQA0lRywA/rTT5ZxhQQ36UrDnDKMUhbGFVVBoASSIEEDGaYWGAAufXmlVyJTkID2NQXF/bxIxYIe/Hr6UAW4yrKNpUj1qG8urfT7d7m5kVI1HUmuev/ETWltLc20cUcSLku/OD6V5rrXinUdZhY3Mu+NASFC8UAdpZ+MI9YM9zc2jCzEpjgkQZbA7kVleCte0yP4i6prGsQyQxGLy7UuhOAOPwOBWn4ehhs/DOnbY13sm88dSeasS31vBvkeCNh1+5nmgDkvFelQXeo3MXh6eaaOaTf5u0qkankjnrVfR/CdrYxmSWRGn6lnz1rrE1VppYkkKQ27OFYhQMA1qXF74IiZkfU7VnBChRJnn8KAODuokJwHUL0J5xUQihVePmwM8CvYpfDGlWVklzJYxmE4OSM5z0qpYQ6Raa0srWEItwDz5YNAHlT2yqoYA7TzjFSGznIDLbuVH8W08j8q9k1iew1WOCxsbZFkklADGIAKPWruq30Xh/Sbe1e2WaWRdgCgAZFAHiy6ddOysts+ccYBqVdI1J13Czn6/3DXtNxbTWujtdosAYIH2EevbNeZ+LviFqvh+W3ht7O1nMybuSflx7UAZNx4R1uPTWvJ7BlgADvIx5ArAARQy7QQDnPpWpqPxj8RX+iSabNpNrCsqbDIuc49hXNQajJMcEnJ9qALyPsieaXCxKDjB+8fQVy2tXFzqNyVUeVCBwN3BFamqattthbiLOOrEcVzMskt7LsGAp9qAKpggV9pLO3otTLbRuvEci4963dO02KJA0gUt/Kr7mMMIxCvPbAoAX4fa6dI1Y2VxMFtLg4Jfja3avY9gYBlI2EZBzwfcV4vJYGQZ2oo65K81qaT40m0pVtL2Qz24wFyOU/wDrUAembigKvgnsRUZnUL86At/Wqi3NzLEkkJiaNwGyPQ06cuApCruUgnjNACh8/Lxx1qjczoiMw5ZRnpVyWTDqcAsOGOKpylnuF+WNgMkll5oAr+ek0OGBww4z1qKVYmG0oWO3FWJWbfkqgUcfdqOOTa7ARjB9jQBE0vkxhAo34wB6UyURmMB0ycA/jVjO6Te0akj+IDpUE7or7GjyxGQRmgCrIyuueOTiowBuP0zmpgqPEgSMYzk5NMLgMPkHPAoAz7qIuwbOCrZqGWMTNGo4ZH3H3q1ctlcCMcnk5qvJIiypmPDDrzQAkg3TBenofWq05Z2HbHoKs+bEqr+7ywPGT1prPFkAjAJ7UAUmRy3BA+tFWWCbjlKKANC6vXXSpIJYmW4lud8ru4LHHt6Zqv4y1Rrbwfpulxlg0jeY+PatLWQ+peLTZxyLIiORuHHHU1zniO01a/13EemXJVRsgi8onI9fpQAzR/Csl9bPdG7iiMcYlG98Bufu/WvSPBirbW8t6ZdnmMV3Hjn696i0XxXZ6b4es7HVdKaO5gjIl85ACQO4HXFcfa67Jql+91Mxj0i1cmOFfl3HPA9yaAPRdS8G22q3MU0ZVJZXDTGQ8suetaMOiW+gXEGmRQTXEZYyRy5DIo9MdqzvBuj+IdQvE1e4uBDbS/cjJyxU9sHoK9EttCj0+5knimI8yMIFPY+1AHBy+AtNuLy6v5t6O4LETNgE+2e1Ylj4RSYrHfxKS3zo8Awqf7Oe9dp4h1S0ktZFuJ5RNbvgKhGWrk9O8Vx6bpl6ZpknlWT90hOAv5cAUAYHjLQZNPawityxUyfL+ddHYRm3t1juVl8xRjLqaxte1OTXfDh1EzwLewSqYYY1OD7fpXaaNe3F1pdt9viUXmz94oHSgDJWAPlS+9SfxxVuxhWO31KRFIK2xGelbRtYXU/uwM+1NW0hg0/UHRfmMWCD3yaAPNfENqI9HDyIvmHlWzkkV1+nW6yabZ7jgLGMnOOMfyrkfGETpaWvzAsVA+hz0q74klFoLSzup7iKBbdGlWAgFxj1NAHb6Vo8mrSL9juIxbQttkbdnPtXUQ+FrCNQZy8pHPXA/SvItH+K+l+GNM/s/RtFuHiDFt1zMMkn6Cqmo/HLxBcqyW1na23p8pYj86APdHS1sYQLeCNfoOlF3qVpa2u+5u4IRtGfMkC4/OvmK+8d+KdaYpPqsoBGDHEdo/SubvjPPJtkupZwB1dic/rQB7H4w8deHfKmgt7uK5mwVxENw/OvLLbWQdWs5YwysJl+YnpzWFsVRjGcnkntU2mqv9pWoLbV80c46c0AfUEd1G6qRIpyozzUyONzY444H9a59bcKkZydxxyKcPtMOXWRse54oA3TJhjkDjgk96eCm31Ht61hC+u4yrCJZQ5weenvVyG7d5CjqQR1zQBfZw3G4qPU1TluCZTDAu49ST/OsyLUJLt53yRGHKr26daI7ks3lgnPYigB9xcSAsGO3B69KxHuw0gVD35BOT+Val0G8g/KNw5ANY6OpfcUVX3jPqMUAUdejkm0CdiX2jB2jjHPcVxkMDG3ZTgjYeQK9Bv0+0WM8BDLkHp3rCtNPVYyMY9c9+KANLS592lWkpYYSEADr2qN2Ez+Xkkk9Np5o8N6Pd6paJbW6qDBK0Tu5wq5PA96tz6XqOmahPYzRBZYV3bt2QQRwRQBXe2DQbdykY5U81ky6Fp6XAlW2h3owOMZ5HNbAETqVLNuAOcr39KkFnbtajY7sw5bjmgDo9L8XX+t3iaVfJbRwMgEewHczDpU2pavomiXbwanex28w58t+pHrWHo0NsuvWYXdG6fO0meQAMmuV1rUf7b169vpU3CSQ7Nwzhe1AHoWh+MPC02pRtHqCNtDYZlbA/HFL4u8X6HcXFssbS3OwHmKMnafTNedW7+VD8sYUY4wBTppfmAVQGOeaANrxR4+iv8Aw/PpVsL9JJFCBtu0AfnXn0dn5ciStI8pI/iYnFa1wN0v7wYxjIx1qpJhWIDBccDNAFe4cSfIueuee9VEYIcgHjsB3pZS7qWV1Iz3pY43kbaigsV6igDMmtp72RUyck846AVqwWttbpGnybguCR0+tW4NPSzBa7nSPcQWXufamve6Zb/dy1AFGW4fzWCRnA9BViFJUIcLlsngimSa/Akey3tkIJ6kc1mz6rdTrtJK+gU4xQBq3V1GI/30gyecA81kzXFpKNvklt3fPNVRFJNkLuJJwM1q2eklHTeucnk4oA39C8SXFpBGjwl7aIbSCOQPY967Wyu/t0JmgkElu3PHX8a4GbyreDaNuCDkHtVbS9Vn0q53QMRExyyE5BFAHpn3uA3Xnp1qFoyz8LyRgU3TNUtdWtvNt25A+ZW6qasnaiN94sR8p6YNAFC4tD5bRknPfnoaRSu4qNu0DkEd6slnBbIGTVQKjzs4HsRQAq424wcgZyTUEjDy87Qx9BVt8MGRVK8YzVR4jtygGcYNAEUiIHCqDz8wHpUDIAxO0NjkZq4FXzF3YyF6+1RuoLk8evB60AZcxYsoRcL/ABVWZA0zTFCNoxzzkVpTR/ONpAODmqpXOVxz3PagCnKRtAC4yeMHpUUvJUqvJOautCAABg8+maikT5h27c0AVZJWDcK3vgUVJJDuck9frRQB3Hh5fDEF6ZLPdcymTyTcTjhiRyAB7Vp+INbvru9TSdEjX7TEu6SXdhYU7ZPr7VQ8MWNvYWNvb3CBp0XfIFP+rJ7t7+laUV5o9mototPupY5XJmnOdrt6s2OaAOEaw1C/nuYJwJYZZAs2oy5K5zyAfSts2ug2NuILRba4aA4jQyAK792I6k12r6A2oY8tBcWLx5WFjhPbAWsPUPCtvqCNdXFkk8lspWC2tYymxlPGT3oAo33jXWpraGys0aymUYYiIjI7YFTan4+1Cz0qOGOTyZVAAmcbtxxyPY59ayrHxbNmJZVSK6iciVHHO3oAB7Vi6prkN8ZU+xJ8r7jcZzkjPUGgDs/DHh6Wazk1vV75ZRIfNWP/AGvf1qTxRH4WutCSTTvItr2Tc+I15bH3lIrO0bRdVvbEx3V2YdHlQSpPGflU+uPSi68ONP4jt9MdGFxgYkRflkU853D1FAHaeFdD0bVdDt7tbSOKVwN2Fxuxx0rE8Ya1D4T1m202AqwmTzZDnkc4Ap/xCbUNJ8NQRWVrPaQQttM6NjH5V4tqjapI8dxfi7ZtvyyThuR6gmgD2Cz8Z2NwSGkKkDnNbJvUn0PUHhcYCDJB9TXz9bXlxEw2PhG5PHNeh+DJ5H0bW2kcsGjRRk8DmgDM8WS3DtaxyMzDepAH1roviBaF4dPnXkGHyycegrk/Fs8irAzkZXpj26VfXXv7e8PFZm3zWjjGfQigDh2jPmMuQRnBquYwUOM5NW7ri9cKuee56VDIOmSAR1IPWgCH5kGVyD1GDTXXGGJIqx044Kj7wFRsABnHyn1FAFdgO4xj3p1qdlzESOjjofenOh2cYPPUDrU2nQrJqlpG3RpV4P1oA+goW/cxZAGYx1+gqbEedvTnjNXZNNikjQISpAAzmo208pNzJkY/WgCqYCwypC4qhrN59nRI1P74LvJ6ZFbJsmwSQVz3ry7Vrq6i1aS3vXfec+VIT8p9qAOm05m/sWBwW+fc549San0ySSQndEoVX4ZTVO7Ij0vT7VPMUvEGkZACAM9quaXbRJECpfYOhK4oAs6hOPP27ScDpWcCVk3mMYxkNVufynkYAPtzyS2MVVS6RmMaINo5LEUANZnRyJQVL524PX/61YlzceXJIsgwoI6cVnQ6vPqOt3M6yt9niPlxAHsO9JfM8t0SX4ZeRQB1WgeNbTw3YPbiwkubiadp0KHIJAxzUIuNX1m9m1bVMRyz4AgHREHQVzFrC8BiuirKEkGRnseDXYmSPyME4brkHrQBVuCysSqqB0HrRE7RRDamW53bugqO4V2VwkgTgMuepIrmby+1y8TyUhSHPDSKOTQB0I1QWEk5LRhpYjC28gkA9SKyg1vGNyP09BnNZo0iCGEec5lmf7zSHPaooEl0q9gu4QHELh/KdsqwHOKANmWGZYbcyDY75wjLggVWnjl3ltoLc47VseLPiRpHiHTVjGhyxagn3JFbG0/1FcXLdapd5ZHEK54UDOKAL53yKwLYGM8c1GsORuKsQFyc1SF3e2kZE+yZR128EVoR6hafY3kWZQ2wjGeQcUAYa7WjDHgg8H0qZbjyZFw4G7jIqGNQkYYjFV5kDHgkk0AbzaILuP7Q8+WxkA/zqnNoCsxKljH6mq1nrE9sywSksn8q2UvUu1BUlUJxQBmLo2zjHHpU6aCHUPsx35rZ8yzt41ZjuP8AM1Um1Q5/dLhR05oAS306KNwmVU9c96syyLFA21QNo4OOtVYMsQ/OepNE7Flcu/0AoAxbnzZGZsfhUPkuMbsgjoDWikkcfJjyewoWdXyGjHtQBUtNSuNOnSWAlWX+Lsfau+0bxRa6uiQzkRXPoRw3uK4h5IWjPy4I9RVFggkBiLKwPHJoA9dKlXOPzxURjChyFHBJ+tc54b8TmQJp9+wMnRJSevsa7AxgKFK9B3FAFH78e7aBx3qAEAEnjA5q8y/u8YHpUTW4I6cn1oApoql2YHtwKjZCw3D/APVVvycMeM8c/Wo8IjFcqAfU0AU5lYYyAT61Vlh2jJ61pzxBgFLAdxg1WkjAfg5+tAGaB8x4IGfxpk4BY4zxV0pgnjNVJUO4seAD0FAFcDPfFFOdgG+XgY70UAehWGniyk8qOV3kf7zygLtPqQev51q6NYXsHiXyL4NLYMhbzXlBRz2wvSuH1zxb4r0S4S0uJoGDqGWVkUhwa63wd43h1Yf2dPbqt2xDI6rlWPf6UAdrLazRagjWQCwqMFUT7tXLK1T7Q9wLmRt330YcA+uO1PsWkt43S7lBYcrjgkVjSzS3UzpazvFuP7tyOCfSgDzvxzZaJF4rnNkhk1AkebbQQlm5HUYGK5yxv7e01+GBNLntrknJ8yLZj35r1rS7ObQdbkub+Jbia9wqTgc5HY+lReJvB7+Itd0/Ubm5gjhtv9bCUJLjPTIoA83v5Ne06SGGxnllguZWVBKAEG49OeNvPXpXp3hDVLrT7fSNDvtKuo7qWJ2adgNo2n1BrHXX9EtfEUXh+6gjn0+Fv9FeNTiNifuNnrg16gqJ8pCjgccdBQBxPjTUIdU8N+IdMW3mElpCrl2X5W78Gtvw1HBf+EdLM8KSg2ycOoPb3q14igW48PahER/rIGU4+lZnw/kMngrTvVEKH8DQAt/8P/C+o7jNo9uGP8UY2n9K5vVPBGm+GNHuP7MEgWeRdyO2cYr0gtjGTXK+Oyy6XbHnBuFHBoA8U8Q6O2p3VvYwrmaaUKgJx1qaXwJq/ha0vp7qxaOBlUeYrBlzmtnymb4kaNFGFCmdSwznkd69b8Z2wuvB2qRd/IZh+HNAHyrcxkXcm7jI9KpsI84CsM+tbd3HmFXOeR1HtWTtDkhgcZ4FAEXTqMLimYVjjkn0p9x8q9OvbPWkt0/eH1+tAAkI34CnGMdansxHFqlszHAEynJPvSGPbz0x2qO3i8268kLkn7nPegD6ajkgubVWikVgwHIqUxqiFiPlHevB9O1W98OXBe4uZjtGRbock/X0qbUfiTq93KNlvJGo6CgDt/iB4jutKkt47BsSsMkg/pXnV/r51TT5YpYAtwr79xPI+lZ9xrs2p3HmXiy7z0JPFU5od5DQnLMeBQB6ZpF7JdaDaHJklC9d3QVtxNIln5zsVjxtLDpn61xVteQ6HYwiZiw2YWJepb0q1qvi7Wbjw+mg21gkKTPudurHkEfSgB+reLra1uGtLa3kupwPn8rov1NZN94uifTZbW3sZ0u5htJYfdqew0pbOIBt4Y8s3dq0EtYX+fYOBgFhyaAMrQtLe2sYhIqKXGeufzrWj064vL6KKCMHj5ieAo9T7U+ARqqhiAR/COp9av6VqEFqb2yu43eC/i8kuOGQk8GgB91aw6VaJBa2S62ZFMssu790q91BHeq73mnz6m8VhNutliRkIbJQkZKH3B4q1q2q2PhzTVs4HEezhYl+85+lcPHcSxa5LcLYtbW14d6K3Y9/pzQB1l183OcZ4yaldDAXLOCQvHvmoIWMqowjJwM5NaF/Y3J0jzcZOd2D2FAHL6hP86ngY46day2fJLcLnt1zVm4bexLEswPb+VVdrFixHHYUANkhUhf3YLEnk9aCH5VRg4544pXUmTAHI9TSoHC7nHPQ4PFAFSfJCLkYANZ0tujNuwARycd60Jj/AHRgDofWowu/cWByBnk0AU23MqhmAHfP0qBm+cjPFTuTjkDrnOagbbkKBnPXnrQBXkw5ZaWKeSFCqv8AJmklj5OCCKrlSkfUbfSgDagu/OYRyMRx8vpWnbQb5NxGUHr1rkvMZeV/U8VqWmsywId/J6A5oA6vy0VQM7tw6Co3hQxHGfl45rm5NbuGyFQZJzmqsmr3hKqH285x2oA6QWHmEEkbSfSrBso0TLEZ6Vzq6nciANLwSeO3FVpdXkbONx68560AdFPFaxLkMrf0qiZLYBi0yc8DmsIreXR2pnJPrimtol+rDzABj3oA0ZJIWclHTgjBBruPC/ife6afqD5JG2GUnr7GvOF0WcDPmAe1XbaxmhCs84VM5zQB7UycDjtkc1znibxFBocCocPcSfdT09zVHwj4q+1T/wBl3j7pgMRSk/ex/Ca4rxzeG88RT4YMIvkHPSgDW8ReKiNPt0trwtdPzJ5fAUelcRJqF5LIWe5lYk/3jVdl9iB70hOOooAsx6rfRMDHdygg/wB6ur0PxuwcQ6n8yngSgdPrXEe9ITQB7UpSXEyOro3KsDnNQSLgnPU1wHhrxI+mTrb3BL2jHB5+5716CwEiB42BVh8pz1FAFLys8kE0VIVZeMkfhRQB7nbeC9Lt9It7K9t478wJtjedAWANZ194CgtokfQNtncQyrL5eflkweme1dNiUO96bgMUQgKDwR71LptwbqBmuNiyk9AecUAcT4w1K5aW2WNHhmiX94QDx9PWrdnI08gt9GBZYYVlImzkluT171TntV1PxqsMksjR28m7a/3WGO3410Npa6jpOp/ZLOSKW2lYv+96oM9ARQByer+JINa04mSeW1Fo5LEnDMw7CtbT78x+G47zUJJ3V/uMFJLnoBxXYTaHpdy++bT7d3J3EmMHn1q8sUaoECKFHQAcCgDidA8KNLdLfavaQAqSY4wARnPBPvXbHIHyin0hoAhuIvMtZYz/ABoR+lcl8NZh/YFzaN9+1vJIz+hrsOpPWuD8J507x94k0tvlErLcoPUH/wDXQB3xwa5Tx24TTLYYLFpwAK6rpXIfEF9umWxAJYTDAHWgDgLKNR8UdIRUxhy2T16V7NqUIuNMuoWGQ8TLj6ivIdIkaX4o6WHALKjEcc/dr2ZgNpBGQaAPk+9aFYTABtZMjPrisrbtXeVJJ9q6LXrZrLXdQgMGFjuHAyfc4rDuJBtAEXfPXNAGfONwAK9+MVNHGAV4xx3pjtmTIjxjoDUyOTgHAz15oAinfYCQOexzVeDzGbd0PUdqW8YM20EgH1NLGCvOCcjrQA43d6XZz85p0d+7qQ5KPj72ajtmfefkyuTzUlxbEq22MjOMkUANl8+JsqySAnoaa+oOFVfKEZA4K9aijLwHEikqOxqO4kjcEFABnqKANbTJJL26Wa4cyGPpntXXxPIf3u1c9etcLo0myZ0U5z69a7C2mBPTJ68nigDR+aSPg88H71SFWMRP8SqxBJ60xCsjfKoUAdRU4UGByUOSfLA96AK0JcRBlPG3GcdqmhsrvV7mOys4vMnkXGc/d9zVhbcJ+6K5J61d0e/n0TVTdWUKGYLtKv0YH3oAaPAFzpd+W1NmvLxvmEp+6R7elZPix7WLSmjeZIr22cNDGGyXGeRitrWvGHiLU7i2to4rS2Mx8kTbi2wk9TWjoPgWy00yXd/ILy8fO+abkDPpQBzWgXEdxo/nEhTwMZq3f6yyWj2jMzxlcHLYxXORX9vpl9fWsBWSOG4cIex54qGS783dLLsy+RgdqAI2K5YFfeocrnAXjPHvTTg7trcD3pJIvlRkOT7UAPfpuVfcnPeoz8pJ5G734preaQdqrkde+aWSR1UHcRlef6g0AQ3FypQbY0QjjIPU1V3kknp8pzTXcseVwKRJCEkHQ7Tx60AVXIYkLjA61DJksuD9BTzIcbQMDk8VE5yFG3HfIoAheQjI561DLIQAAOp4qZjgcH61VkU4ycZA6igCxptnNqGpW9pCoaWZwgA+tdR4x8GXfhiaJwTNaSLxJ6HuDXSfB/wqZ55NfuYf3cXyW+4dW7mvV9R0y21WxlsruBXikGDxn8aAPlgls5K8elS20Jlk3uVEY6sK3/F3hS78Maq0LAvbSEmGUDqPT60mneHZLqwUysYoyctjrQBgXtw00pCg7V4C0+C1mXb+5Z5XGVXHFdcmgafbuCIWZgeWLVf8uID5FIyOx6UAcxZ6VNGwuLx+DyFVulWLmZ5G+7hRwM1NciETbPMYY6Zbiq74YKI2+vY0AU5pmQbemTzgVSlmPCbiVrRYPlgBk564pktszxFmjTA5zjvQBlxytbyCWNtrqcg9wao3k8k9w8kp3OzbifWrs7Ql+QQKn06wj1O4dUXO1cnNAGFk55zSNyfauouNN0+3JTeGk9BzVE20bceUDzjpQBhnikxWrcWKRnIH4A9KzpF28Y6UARg13PgrVTNHLp87klV3R59O4rhq6DwdFI+vxsqkoikufQYoA9B8oy/OWYZ7A0VNsX+8KKAPWIdUutDTUoJNO+1QWkmd0TjcY+o+XviuH134jX012LnRo44UUjHmLkn2Ncv4i8XfbdJhmtbq4h1AuwnVTwyn1NYPh77VqeoR6fBteWUhV3N3oA+jfB9pDqVnBr9zEgvpUO4J91fwrpWtEa9juc4ZFK/WvEPDB8RWXiJfD76nLpMhztWSMOpPtn1rt20v4i6fcA22sWN/Cp4SaPazD0yKAPQhS1k6bf6jMqpqGmNbSEcskgdc/wA61qACk5paQnFACHIrgtW26X8VdKvNuEvrYwFh3Yf5Fd9x1rhviQPssOkaqoy1peLn/dPWgDt8ZIOK5Dx4HMFksfeXnPpXXRuHjVxyGAIriPiHN5Z04DcMyHOKAOV0GMf8LUs+OkD9OxxXseOBXj3hU7vijGwHAt36/QV7F2oA+cfiBbfZvG+p+avytIHz7EZriWUsCR1zkc16r8ZdNEWs296CpM8e0rjrjvXk0qnBYjaOnSgBjKxJGw5J6GpIbdkDZjbAHvUAYAbicAdDUb3xxhXwO+e9AA9vI0+Sp6d6eYnUYOMepIxVcT7h6Hv3ps0u4qi5BPXuKAJkjmWBijJy394dKkgeWLgsDnr8wNVSzRwYxzk5NQK+1AWANAFy5tjO/wArKp9S1QGF48ea0bKP4g3IqnLMdzEA+tH2lguGA+hoA0tPEcV0SrZ478Zrq7CUGMFc8DHHeuGsbpPtaYXrwQa7XTQWi3YKjOCcUAblvMTkqo69QOn1qyJFW4EWfugO+O3pVFLxYgIYFDyEenSpNz2pyync4ySRyaANNHRpRu5JPXPA9qGnghRy7EncQCD2rHlvDIp2ccnOTUscRawXcfvHt3oAWW5eRGEZwAcrjsRyDUOvfES+lsUtUtmimA2u4Pyk+oq/bxQWyeZIv4E1nM1hc6xGsyL5Er7W46dgaAOZ8P6fc38txKRlmUtz0LdasO8IUrJFIrgYwD0NTnX7/QdduIbS3ie3ikKbSPvYPrVrVTFrUQ1a0tjBIeLiAdj/AHhQBiOx8sonDE5GaaJ54Ty2farAmcBl2qe2cc0vmb0yEB9T6UARNfSKw3RsMjjHNOF3E4GWyQeQakDK6qpAGOOBStFDErbkBIGRQBQlKFvlwF9KgYr5J67m6gHtU/lrI+4D5R/tVHdFcAR8dqAKLv0ChsZxzULsOADg9OTTpHKk4YZ96otKxz3JOaALEkhVcAg+9WdA0e58Q63bWECn962GYfwjuTWSXLHH8q98+EfhNdJ0j+17lf8ASbofLxyqf/XoA7/RtLttJ0mCxtgRHEoXgdT6mrnkg89PWpLi6gsbRp7l1jjA4JPWvOdb8Z3WoM8FniC15UHPzN/hQBL46ubS4tk07ak8gfcxPOz8a5No/LgAwPX0/CpFk3Pskx0xuzUeoSNbIOEIx0oAz5Zh52CC2OOtSPIEg+ccEcbfWqRMZAJk+bNN87KEM/yqMigDFuSGnbIIwc881VkJDA8ZxxUlzKfPfZj3z6VXkbuT05IxQBG93LExG/8AHtUcupXLZVjwOw7U2ZhsGOD3qo4DN8rEigCN5Cc7snvWjoF21vdSZHyyoVPNZTMCxGB1rZ0izE/myo4O1cnt1oAbdW8q3TfZ1Lnd3pxjvYyHYcY5AFatiYhdhGcREnBPUGuoMNotjJNOqk7ePloA4G5lWWPhCGHJ9qxJlbec9zXQX7xu0jxjAHbFY1yQ4BBzjrx0oAgktnjOHGDjOK7nwLbKthLMUw7tjd7Vx9vcCKYmQBwybee1eg+ESw0MHaVUsdp9RQB0CbUXB/Wio2facEZooA5e5VfIbCpgNxx1H1rOsdQl0jUI7u0fZNG24H0pk19LLEQp4XsfSp9A0m41/V4dPtiPNmPBoA9z0vxr4U8YWFr/AGrMllqkBUiRvlZXHcN6V6Zb3ENxAkkMyTRkcOjAg/lXimnfAicuHv8AU1UHGRGmT+ddHafCq60xn/s/xJewR9URTjBoA9Opa83ttD8S6Rrtrd3mtXt7YlsSJnO09ifavRkIZAR0xQA6kIzS0UAMCfNk9a53x5ZG+8Hagg+8kZkX6rzXS1BeQC6tJoG6SIyH8RQBk+Eb46l4T0u6LbmaBQx9xwf5VznxFDG50pVbAaRh+lSfCyeRNCvNLlfdJYXckR9hmqfxHkb+0tNRVJ4LZzQBjeC4VHxIGXZpEt5N2fTjFewHOODg15D4BKv4/kZR/wAur5/MV6/2oA80+Lmnm40myuyPlglIbA6BhXhuroI0AwV9K+pPFOm/2r4Zv7QffeIlP94cj+VfKWv3B+0qj/eAwc9jQBiM752buvI96lhsi43SHHHFWtO0+S4l8zZhQOtN1C9jizBBtOOCRQBUmbYxVM5PSpbOBg+W5OOT6VBalDJlsMa2rRbdLZ5ZpsHGBxQBk35CK684DVSaUYAI5qfUJY2lYBiQzbhx27VQZwxIHWgBWlI7nrTJJWd9xbLHnNbfh3whrviqfyNIsZJsH55MYRR6lule7eDfgTpWleXda+wv7kYPkjiMH39aAPFPCngXX/E0hn02xdrdOWmk+VOPc1s2SXEwaInaifKcdT2r6titoLW1EMEMccSLhURQAB9K+XruWOG/usDYpd8D8aANKEQQKI4x83cmnywm768t9ea5zzLmZVMPzYb8atxyanCQwRxkdOlAFuSw2jKqwPTHrR9rFlp8bSAMwJ49KlWSd1zMqqcV3fw/8E6dq+n/ANo6tElzGzFYoW6DHUmgDyK51ee/n8uMkLnGFq60KQWfmzHJxnOec16P8Q/AemaObbUNHt0hEsnlSQg8c9CAa4y/03JSN5FKBMkKc/nQBY0S20/UrCK+mi3RiTNwUOSPU1uxp4YvNUmsdCmeWB0BbcD8jdO9cDa6o/h3Vd4B+xS/LMg4AHqPpXq1nZaZJZRalazRKhG7z1wAw9DQB5Hq9vLpeqXFjMpVo249x7VW83au1TwR1xXWeOL7Tda1Kyh0thdalnyysYzvHp9a5j95DI8c9uySJkMrrgqfcdqAGqY1iUsWyOtR3FyJAoJ46A1NMqmHOaoTbEXliT2xQAu8ITuO04496qXEwVfv5z+lVppJH4ycA9RVGRmEhBJz3oAdLO0jEdvpUDFunAHtSlDkYJPNCpvYDHP9aAN/wV4fk8SeJbez2kwAh5W7BRya+jtT1qx8O2aQoA0qptjhX26V5F4FuZPD2jXDwxAX9y+C7D7qjp+daJkku52kkcu2OWPJNAGleatcavOJb6UlVOUhHCis+58oE4XHsTnmopmMUeFfkeprOlmJDd+egPSgCeW48sB1Ge4NZOoahLcLhnPXoKmnuA0ZGMnHr0NZUwEmGxgGgBYZCWO7jnv2pkszZKgkKfeoTJtbHYd88VE8284PANAETuMMOcgc80iuGlDOofkEg96jdgCDjkd6jMzK27PJ4+lAD73CEgoEDDcABwPpWWzBlxjAHQ1NcTmchXYnbwAfSoArMQq55PAxQA1QzPtVctnoB1rbg0y48sL5xQP97mu/8A+BzFbTanqMI82RMQo4+6PUiuP1tLhNQnsYz5axkkn1oASDT7W1dR5zMucsxOavy3sbRi3EhdMcZNYcOmLw/wBrfI6jNQmL7KZMMZAe/pQBNOiyK6r/AAnBrHcIgfcSD2HrVwTvHEzevTjtWZO4ZiwPJ7UAWbeOK4ljgQHzHcCvXLO1SysooEAAUAYxXmHhGJZ/EtqGGQCTXrbDHSgCBkAYgg0U4gE85ooA47UNGa0sYb9IJvsjNtMrLxv9K7Dwt4Zv/DviDSNRZRPZyurCSL+HPY16/qvgixu/BVzoEHyLICySNyQ+c7vzrkTBqei/CeWK5TM9pLw6nkqG6/hQB6yvIB9qdisjwzqseteHrK+jfeJYhk+461r0ANIyKUDApaKAEx3zR9KWigApDS0hoA4HwcDa+O/FdmFwvnrKOfUZ/rVX4glW1uyRs4WJiMeuau6QVT4ra2gJy9tGSPwFZnxAkKeJbPa3PlYI/GgCh8OWD+Or0Aj5LXHTr8wr12vJPhoqnxxqxU522y5/Fq9cxQA1hlcetfNHxR8JHSfFqsBttLomRGxwMnkV9MGuf8WeE7DxdpRsbzcjA7opk+9G3qKAPl3XtSg06wjsLQ/vSMsw7VyJcnLE859a9V8QfA3xRa3Dy2MkOoxdQVba+PTBrkZfh14vimMR8P3e4cZC5FAHNrN5R4H45qOa9lkG3eQPSvQNK+CnjLU5QJrVLKI9Xnfp+A5r1zwn8DfD+hbLjUy2p3Y5/eDEan2Xv+NAHz34f8H+IfFE6xaZYTygnHmEEIo92r27wj8A7CyKXXiO5F3MOfIiOEHsT1NeyW9rBaQiK2hjijHAVFAA/KpaAK1hp9npdqttY20VvAg4SNcCrVIcYNA9KAFbkV8naxL5uu3loB86TuOnbJFfWNfMupaW1t8StYtmI4mZxu9GOaAL+l6OtrbqWePccM2f4atzTQqu5VUn7pOOMVLIio+1/ukYC92rN1OCazCjy23SMNmT3+lAE9t4e1PXZD9htiVTh3Ztqj8a2Y/COvWsJTSvElrHdQAzG0jkLEkV0GoaVJax6HDFN5dtaQ+ZdIsgHmOR/EOp7mqHg0wN4l1W8jC+XDbOxPpxQBxc9/qN0ftOp3k15cjgAfdT8KpXF1Ils7NG+7bxgd67HwhdQ6lp8zfZ2Ty3IJdMb8nOR61tTG3traWRrZWEalsKmSRQB4VK0128iPGxHuKnk0vUm8GNLZ3sz+RdbJrMH7qEZDD2zxXtOljT9TslvEtFQOM7ZIsEVYGk2Bdj9jhww5wnUUAfOdroWrCUTRQzJKhDKynBB9c12viC9iurLSLq7df7YaBo7xR1bacKze5FeozaFpDrtksYcMcYxiuN8XeGtKtNPmvYLYRygfLgmgDgJ3WKIhie3FZF5djlDx3qK4upHcgvuA6g9Kq3U5uHDy7eAFwoxx2oAkWeN8gEDio5pBtwOvTOKXdBFBuU5Y8YNR2djeanciGzt5JpGOAEXOKAIQWkkCqCzE4AFeo+BPhBrGuzQX2pqbLTwQ2H/wBY/wBB2+td58N/hLY6LBDqmrKLjUWGVjYZSL/E164v7vAAAA4xQBwmpfCiwkiDaZcyW7gcBuVNed6to1/p1+9iyf6UgyEU/wCtHqvv7da+g5JhGpPGR2rktf0+C4Vb9rbz7m3PmRgHByOnNAHgss7KP3jHIOCCORVFrrYzBGLA8k+hrqtctB4ptrvVLS2+y6laMfttmn8S9pF/rXBlygxnODzQBbaYgluo6g1Tefb2LDsT2qIu7NwMD24qHevHXsTQBK0/JBqGadQCpINRu4ycHgjiqzPjcM5J74yaAJpZQRkE+mB3qm8vQcgg/hQzcYzjPUVCgLsF3deKAHLvkbCg5Jr1LwB4DkYx6tqse1VwYoX7n1NN8AfDwXJi1bVlZYFOY4j/ABn1+letMiiMiNcBeAB6UASJHhC2AcjoO1eYeMPDqW18+pK2YmBLD0NeoM3l25Ydx1IrF1jTYtU097eUsBIOvcGgDwu41CAfu1THPJ61mXOpKzFYxgVo+KfDV14e1AxyMXibmNx0Irmzg5oAkNw7AjrTAvBz+VCI0r7UBJ7VdbTnig3zN5eex60AWfCk62/iS0diFG/BzXr8uFy2Rj614Rv2PmMkYPB71vjxdqMloIXl+6MA9zQB6ebiHjMig0V47Jq11I5bznH40UAfbVrrujOkaQ6latuHyASjn9ay/GcmmT+ENSgluoFUwsQBIOvavArr4ZeK7Any7KSZU53If5VueH/hN4i1SRP7VRbazb7258v+VAHonwgubIeFVtob5Zpdxcxk8p+FejVzvhzwdpPhmyhhtLZBKi4abHzOfeuiFABRRRQAUUmaKAFopDxSZoA4rTlH/C1dWI6/ZU/pWN41bd4ygACkLCM5rQ0kk/F3WyegtU/pWf4ugSTxgGI5EAP1oAi+GgU+LdZYBt3kpnPf5jXqmea8q+FgB8S66wOcJGB7cmvVMc0ALmk70E4poOKAHe9HvUM9wkCq0hwrMFB9zUw5FABS4pBR3oAOlIaXFBGRQAZpPpQBgYphkCyqmDyOuOKAJBXkvxQ0Cay1GTxTaqhT7OIpgepbI216wF7g1yfxIg+1eDLqEZ3MVwPxoA8C0G/1HU/EEMryFypyqdhiu8t7Vtc8S2qMmYYph909wc1yvhXTmsmkupcovKgjqa9I8GWsj3ytHsCohfcRn5zQBDfabZxeL9c1BAw8oLGFLEru25JwfrWdoMv2PwX4o1TAR3TyVJ9TwP51UvtVvr/w9dX16tnbTSXbqvkja0mDjJ9elL4iaPTfhhY6XdTCG41S7QlN2GCZyT+goAqqfEllaW8OnC0KhAG3ggmt9Li98lSBEZAPm3dKo6M1lYaelodTSbZwGllBJpdSNnd2bWy6kLctj97FKN1AFWSbxSdSAgS2S0zg8knHtW+9zexiLyV8zP3tzYzTLKWAQqn2qOQqAC5cEn3NWBLEpwzqfoetAGV/b2mwX08fiJp9Pi8v9xMPmTd74/Cue1zUptc8Jt9njlkBYgSBcbwD1+hrrJra2mcieNHXP3WAOK5fxlqsFhpb29v+7JGFCjGPegDxiZXE7RshVx1BGKqSBlBBPSrkt00sjM24knnmqrruRiM/e6UAQfjXvfwXt7WfQC8MAFws2JH7mvE9H0a81vUobCxhaWaRsDA4A7k19Z+CfC1v4Q8PwWCfNJjdK+PvP3NAHRquyPk4BH5VX+2KJvIzlwM4749ahnnkkl2xrgDvVPU9Qjs7ct/y1Yct2FAE93qI8xkJHyfqayNW1mz0zSpL27nBAHCA9TXMT3Kh2uJLglQMja3U15d408R3Op3DRrlEU429vrQA+98dvbeM01mxiWNAdskeeJE7qw75FTeNNFgt7i31jSsPpepL5sBXojH7yfga4U2kpAZkIJ716V8OZotZ02+8Gaif3dyDLZs38EuOQPrQB5+8hbC56d6qvMEK4GcjGKuanZSabez2U42vE5XnviswgEbgMUAKZcEmoyxYn60oTzHAA+tWPsp8/wCzD55G4AXnNAFI5Y7RySePU16r4B+Gsk3kavrEZWMfPHA3VvcitX4efDq2tQuq6uqyTg5jhYcKfU+teqGMDHyfKOBigCjKyJbBFUAAYVRUEUhZD0HGPpVyeBGTgdD9KrQRjJGMZFADyxeHlcDtUDrtGTjI6GrCAgEbTVS7uYIELPIqYGSGOKAOD+J0LR6baPcIPKlcgPjha8xi0GKSUl7uFYV+Zn3dq9s8T67oPiP4bakiSpJLajhT1DDoR7V87wyiOdGYbkDAlT356UAdrp9gbqRYPDmnPO44a6lT5R781F4m8F6hp1q95cXf2mdfmkUfwj2r0+38a6Hp/heC5i8qGNo/uJjIbHTFeUeJfHF1rNw4gzFCV2H1Ye9AHInrRmkooAKKKKAPvpZIpMBHVvoc08KAa4Tw54Iv/DN813bam10j8NFNnkex7Gu7QkqCwwe4oAdiiiigBOaWiigBO9B4paKAG9TSkcUmDnilNAHBaWNvxc1nPBa1TH6Vl+JpX/4TWROCnkjPHTiteFTF8Xbg9pbIY/CsXxJ8/jG8YHOIgNtACfCiMjW9fbOf9WMj6tXqWeBt5ry/4RZa818sed8Yx/31XqIUD2oAUkUxlyp4p3ekZc/SgCOe3juIGikXchHIqRBhAOmOKcBgCjAoATHenCg4xRmgAoI9KM0ZoABQVB60UZoAAAK4n4ianHZafbwurN5rNwvU8f8A167YnFeZeKLRNe1tpLqYta2w2pApwDnqTQB5nDd5nFuzSyleRb2y7m/E9BWvD4s13w/qcM6aZFHYhcyQb97uD6ntXTpaWtpEy20EcXI5RQKyr2UkEqm7cCrbhQAWv9u6jp0Oo6H4E0+JZ3LRNdzl2BPO7aeBzXl3jrSfGUviKM+Ioma6mXMQQ5QL6LjoK9Vh8XeIrIWa2sVrcQ2wMe0kqcds1l+INY1DWrhbnUpYRNEu1IYR8qA9eepoA8oXwrqAJDsVYc4NPTwvck5ec47EHmu1kmkcOSAFzwME5wPWs2aeTaOCOeD2oA59/D88YYQ3MwYd9xrRttGu4LQSG9l81s/M0p2qPoO+asrO6qZZPYEbutWY5GvINoVfLGQBQBizDX7PSBqzazKLb7QbZSHJbcAD09MGqMc2pa9cw2o1MTzytsRJTtyT0Ga7Gxlsp9DvdF1maSK3Lie3kjjDbXHByPcfyrk7xLK1vFFkJkVG4mYAHd2I9KAMW+06+025kgu4WiljYq6N1BHaqhkVl2gY5zmt25urq5upZLuQzSynLyOckn1qq1hE44Ug0Ae8fBbw3Z2fhNdZ2q17dscuf4VBwAK9AvtS+xxtkg4HArwfwR8Sn0HTINBnizBG7bZc84J6V6BPqkmo4kRj5Bxh+1AGpceIbw5WGIqGP3vasbUtVnLCAqGJXLfWo7/xDbWbLBtdpG9B0rFe+a9vC4coScetAE9w6mycuCCy4wBkVH8O/Dtnq2s6qLqOOa3WDyyrDux61V1i88m2YBsMi8YrS+CuoyXF7q0XkrtyG80DknPSgC03w8tra6k0+5UGFmzbXGP/AB1vcfrVMfDq80i+iurB9txC+9G7HByK9flgS4jMcoBRv500LNZxYeE3UC98/vFH9aAPEPi94YL21v4iiiEbygC5QDo/f9a8cI9TyD0r6l8eav4eufCl9bT3giZ4ztidCG3Y44xXzPYabdaxqSWdjE0s0jYAA6UARxQyXE6wwj52HavXfAPw8s4o4tR1PzTdSHEIwNq8d/etDw98P4vDUUdzMUuNQdcNuGVUeg9/eu602weJIiEGRkoGfIH5CgDPEJstXgt5D5ilvlHatG5u5VufLUgCrsGmKbr7XK++X1xwv0qnr1zZaNp0upXScIMjHc+lAFe8laGL55NqYyS2Mge/p2rhNd+JNppQMVoBczYxkdM1yHijx3qetl4LeMwW3cJnLfU1xpjlcBjCx5wQAaAOv1D4ma/crhJY4VJPCjkfjXIahrWoXkpee8mkZuvzcVJcWN1IVeG3cKB/dNMXw/qcw8wWkm0+1AGb9qmUMquwDjDDPWuhuPAesWvh4a04iNvtDkK/IU96px+FNVlbi3IrT/sPxJJZCze4l+ygY8ovwB9KAOSLNtAycdhmmV2EXgS6f/WTKuamTwF83z3Q298UAcRRiu2XwZafxXLcds1IvhfSo2CvK7H60AcLRXfDw/oq8Hdn60UAe2/Crxnda9FcWep3xa+TG1XIzjHavUl6c9RXjerfBptPuxqHh2+nikRgwUsdw9ga9V0WO8j0yBb+YTThRucDGaANGiiigAooooAKKKKADvSGlNJ25oA4XUcwfFjTG6LNasnX0rF1l93jLUl2ncIwdw9K2vFa+T498L3XQGRoifrXO63AyeLdVmZ8AqMDPagDQ+ESD/ieyf3rhB+hr0zGetedfCQf6Bq7YwDdgfktejUANxjoKBnHNOpDQAh6Ug5FOoAxQA080HOafSYoASjBpQAKDQAAUtFNchVLE8DmgDK8Q6jHpulSzSSCNQpJY9hXmOjauutWD3yL8szkj2GeP0qj8W/EE90YdFt3O+7P7wf3Y88D8a0fD+lHStEt4G2ghRxkcGgCaYk5A7j0P51haifKkOw7gB8yHua3pGCeawIzjp3rjtWvRIzcY2k5560ATCQSwhFVkZxnhScVRlDIwWTbv7Gs2e6lMKplgoHQHgmqPnOhY7iTnnHegDYnnJiYRk9MnPrWNKXmwGAIPrVmO5Kp8wYhxxj1p6xtIMJDIcjjjj3oAxpkCHDDPHFTWcywxIQCASePWtc6RdzsRHaOR7DrQvhrVWGwWLqA2QT0oAypLnCjA5PXPaqtzJHPB5TqpPTOMmunTwfqkqkCEL3+Y9RTW8Aamx5kjUNyRnpQB5vcb4Jgc5YdPcVbivBcRbcKGA9MV6F/wq6Wdds19Go7Ec4p9v8ACy1t3DPqIPqKAPKbqEgk7vmz2q4niXVobSK1W6k8qI7lXPFeuRfDnQySJJyxA55qFvAXhmOQglm+rcUAcrbeNVu4YYobJ5r9gFwBkn6Vo2uoW6xmS7D29wCcxMpDA+ldJZaB4b0WaK7t4T9ohYMjA85rY1HVtL1V0e4to5G6lioz+dAHlOoatNqDPFFBLITwuFNe6/D7w1B4a8OwRkIt1MBJOe+T2/CuThvdOjwILNA275flrRHiO4fKJ5hkHGAM0AejTtEVB3gAHpmj7fGp2hhwPpXmJ125ZsM7DHYHmmprTtLw7MO+e/tQB3+oXGmXMbrdxW8qngCRA386wIIfDukztLYWdrazMPmaNACa4691UlmJlO3oFz0rNmuxJJkH5iuA3pQB6BcaxZsdplXHU80kPia2hjCK27bwPavNH3RuSXY57ls06O8wWUhsE5H1oA9Jk8WxK+FK5xk5rK1nXrLVLXy7nDw907VxN3eYO9n+Zh0UcVXjdXQgkkHpj1oA34n0SOBzFZQkYz8y9apy31mYGEdpCB1+70rOI2RAb/m+tIJU2nb1I596AL8erhPl+zRjjP3acdQkcZG2NW9KzkllO8BMHucU2W82LsOCfX0oA0Ddnaylt3YVRlndJCVc+4qOS9Vk24IZiCT61C0jyP8AKp2nqcUASG5kct8wwR2qBppSr/NwfU8UrKEj8xck56YqNQPmBYYIyAelAFVrmQyYPP04o2B+dwGfemTZ3EYXCnnFNkDLhlxgUAPELEcAgUUiyXDrlZABRQB9gY4pudp9adzjrTDwaAJKQsAcU3ODjNKwyKAFBBGQaWkAxS0AFFFFABRRRQBwnxKlNlBpGohSfst6jH6d65fWZnk8Q6ncRMXjeMNnso7Cuy+J1u1x4IvNikshVhgZPWvLtLvry6gn/wBFlfMAUgIeSBigDu/g/J52h6k5GP8ATWHX0Ar0evP/AIR2k1n4YuhPBJCz3bttcYOMCu/zQAtFMMqDqw/Omm5hHWRfzoAlpO9VmvrdSB5gprahbgZ38eooAuUVmtq8K5wrH+tQnXYz92P8zQBsUVhNr4zgBevrUL67MWypUKO2OaAOjqlqchWycL1bgVz9x4glBAEuOe3esifWJZZfnlfg9M/yoA4+48J6nqfjt9VuUVbQN8oY87VGB/jXWT2RYMu5R/dz2qrPqz7AoY/U1mNqbFgA7MSehFAGhNpPm+YWusB1wdvFZDeENOl8x3upG3ds0suqbw21zgdxVH+1EBCqXODyaANAeFdFiVQ259vTmrLaXoEDfLbITjPzDrWM+omUZjZtnckVLFL5qtuY8LuBf09qANiGDR4hiKxiB65IqQahZITtt4xt9BXNtcSRqVJcgnAqiNQV7mS3iR/PixuIHGKAOrk1hckxRKMdcUg14Sqw3Af7Qrn45pQCXBCgc5FV5p5CSUUH3HGaANqXW5VZlUg/jVW41CeRFCPuY9qyZDcM6kgZOWz6UNDcbTtbJ6lT2FAFuXUrtH/1hwBjrTW1CaUruckc/WsnEks2PMO0d8VdS3KjcXBA5GP60AS+bOGYs7bScDnkUyUE7XLlSenOabLFI5Pz5J7d6qyRkgbZPmHbNAF2SJipZ2wNuahZkcqfNOOopkjyPbqFY8D2ptr9milQXkUklsQc7WwenUfjQBKl0sco2Njn73pWhZ6r9iuhcwTL5gJBBXjFYC+Wj4HK9BmpQsQGChJJ4HrQBckujNcSSNgZ9OKalzDubLEHtniqTxEE7c9ehqNRJJhX+YYxyOlAFueW2lRmVyzZ44qi12Iz8qlh3yOpqV4MDCoGA4+U1XTYS25MZ6CgBvmFskk8+tJ5iq4Rd+B3qUFdrZXqKQSBgVQDAAGQKAGsqui5DNgk00xuQQoIHuetTiUBW2nBPvUcUxEgdlJHdelAC3FpOiruOA4yMdKQI4jOV6cZzWpcyG9RJ9vlqAAATkCo47dbktE0qxjOdxHWgDJZ32k849jUJgeYMxOMDge1XvKeOd4xGsh6cDP41NGJnC7oQuzJVcH5jQBkErvAb73rVqKOQqxj6Ywee1WdQjIcPJaiJj6E4plo6I5E4Do3Uc0AKqzRRt5sY8vHOD901nPIrEmMFR257VrXO2WL93BtViMkZGR+dZM6BNxQuWDYb0oAgERdyB8zVI9gypvfco6ZI4zViwi/0gqw5xnr1rVug72TxO21CVbk9SKAOcB8vKjdx70Vo4SH5I3Xb1+Yc0UAfU1pe299bR3FtKskUgBVlOQQakbd2ArjtB08eHNKS0hnknSMYUynnFbSalM23AAyM0Aa0e4/MTx6VJnvmuYn1G6afb5pC5xgVXNzPlgZXP40AdcZUXqwH1NRteW6HDTJ+dcjJcucDPDDnmoVYhn5oA7A6lagZ80H6U06pbA43E/hXKGRlXPeopJXyDk4JPFAHVPrduq5AJFU38RxhiBGOPU1zEtw65VeAarLI0j4JoA6a5177RC8ZiUq3qM1m/2kkDNsiRcLyUWs+XKgnJ56j1qj57YJx96gDdGszlQY5GVQORmiPVZ5MjzCcHBG6sSJ2YMxPGcYqRc7CwOMEmgDUfUJUbG7BC96Rb85GW9OayZZGZS5PINIjERbhjOaANk3hZh8xwKi+1/MQZPl9KzAzOoTcRg9aa2GXd6HpQBqPcr5ZYSEe2aryzx4x5jHoQKouQrqmOD056UTSnauQOlAFw3Q3HBwCMdKaZigySSD0I6mozAotkkGdzCqeCZCpY4TpQBFcTO8xPOFGQM80zaSgZ+h5GDU9wNrRY7rUTjMbMTyMUAU5pU2buRz0BphkiWAs7EnB5B5+tR3MmwKSA2/t6VDIFhIKqPm9e1AEJuIFGCzYJ4460rSK4OVJXb0PFBVTIxKjCngVD5xyQFHA4J5oAniI8pdgHHXnpVwqqypmZGYqCEVsmqNzMIEUKg+Ycmoba3y4mMhLbS1AF55Au5SodlJO2ohcjKr9nGccnGMj3pGkJcyH7wXgimXbyQqp3lty9+1AEv2ppFbbGFweMfxVUNzIFIZcHtVVLiRnZS3ygg4pJJjhSMj59vB9aALGJGbupHQZ4qGRpd2A/X72G60tvIWLDJ+8F61BcgI+VzktjOaAJMD7okwBzwaVJTgpnv19ajSISRbiSCVzxTVQCM4JytAFi4eRGUsNoI+XJ61XZTINwIDjtTpMshLHOOAKi3GNQ6nkZoAZtZZcMc5HY1PcSL5EaRhiwOCcVUednbkDrStMyhwO+O/SgBypk5ZzwMkGpFk6Opw2fWoISXRiSeKeoDYB9eooAuIyk73ySeoz3qOa6RANsfvnPFQAkseeBTGb5NuBj6UAPa6CuyhOSDtxVLz8r84Jx602YsTkHGF4qkrEjJJ78UAWhOXBzng8DFPjYLwA2M9zVOKZwpYHBAxTvNYEZ5GAcUAatr5Ds7Oc45AFOhaIXW1wdmemaoxoGVzyOo4NW54FtkhZCctGGOT3oA2L3yWhQdAFAABPNUjHujHDKc8MPyqi00v2bIkIwRgCrEepSRxkFEcY6GgCGJZVlcCQ5UdV4qVJJkcbp5ApHXJx0qFpmeWRh8u45IHSo2ndJAAcj0oAfcXU80WyaQyBR8vNR2oTdG7/dxkknp2psrbh0A5qJ2MboF6DigDTmnjW1RAVZi43YOSB2FUyfkcq2D5mcfQVA8juwJbk8n8KW4JdVPC49B39aAGWF1Jb35udyB1Of3gyPpzV/UtYa+RDIlvGobBMSANWK8jPNIzYJJqPPmMWYfdIwKAL32mNskOUHpmismQFnJGAPTFFAH/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5" descr="1"/>
          <p:cNvPicPr>
            <a:picLocks noChangeAspect="1" noChangeArrowheads="1"/>
          </p:cNvPicPr>
          <p:nvPr/>
        </p:nvPicPr>
        <p:blipFill>
          <a:blip r:embed="rId2" cstate="print"/>
          <a:srcRect/>
          <a:stretch>
            <a:fillRect/>
          </a:stretch>
        </p:blipFill>
        <p:spPr bwMode="auto">
          <a:xfrm>
            <a:off x="3923928" y="1340768"/>
            <a:ext cx="4895974" cy="40322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40"/>
          <p:cNvSpPr>
            <a:spLocks noGrp="1" noChangeArrowheads="1"/>
          </p:cNvSpPr>
          <p:nvPr>
            <p:ph type="title"/>
          </p:nvPr>
        </p:nvSpPr>
        <p:spPr>
          <a:xfrm>
            <a:off x="395536" y="116632"/>
            <a:ext cx="8538914" cy="864096"/>
          </a:xfrm>
          <a:noFill/>
          <a:ln>
            <a:solidFill>
              <a:srgbClr val="FFFFFF"/>
            </a:solidFill>
          </a:ln>
        </p:spPr>
        <p:txBody>
          <a:bodyPr>
            <a:normAutofit/>
          </a:bodyPr>
          <a:lstStyle/>
          <a:p>
            <a:r>
              <a:rPr lang="en-US" altLang="zh-CN" b="1" dirty="0"/>
              <a:t>2</a:t>
            </a:r>
            <a:r>
              <a:rPr lang="zh-CN" altLang="en-US" b="1" dirty="0"/>
              <a:t>、全民族同仇敌忾，奋起抗战</a:t>
            </a:r>
          </a:p>
        </p:txBody>
      </p:sp>
      <p:graphicFrame>
        <p:nvGraphicFramePr>
          <p:cNvPr id="4" name="内容占位符 3"/>
          <p:cNvGraphicFramePr>
            <a:graphicFrameLocks noGrp="1"/>
          </p:cNvGraphicFramePr>
          <p:nvPr>
            <p:ph sz="quarter" idx="1"/>
          </p:nvPr>
        </p:nvGraphicFramePr>
        <p:xfrm>
          <a:off x="395536" y="2348880"/>
          <a:ext cx="8280920" cy="4104455"/>
        </p:xfrm>
        <a:graphic>
          <a:graphicData uri="http://schemas.openxmlformats.org/drawingml/2006/table">
            <a:tbl>
              <a:tblPr/>
              <a:tblGrid>
                <a:gridCol w="2107869"/>
                <a:gridCol w="1129216"/>
                <a:gridCol w="1129216"/>
                <a:gridCol w="978654"/>
                <a:gridCol w="1053935"/>
                <a:gridCol w="1053935"/>
                <a:gridCol w="828095"/>
              </a:tblGrid>
              <a:tr h="342038">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002060"/>
                          </a:solidFill>
                        </a:rPr>
                        <a:t>内迁厂数统计表（</a:t>
                      </a:r>
                      <a:r>
                        <a:rPr lang="en-US" altLang="zh-CN" sz="2000" b="1" dirty="0" smtClean="0">
                          <a:solidFill>
                            <a:srgbClr val="002060"/>
                          </a:solidFill>
                        </a:rPr>
                        <a:t>1938</a:t>
                      </a:r>
                      <a:r>
                        <a:rPr lang="zh-CN" altLang="en-US" sz="2000" b="1" dirty="0" smtClean="0">
                          <a:solidFill>
                            <a:srgbClr val="002060"/>
                          </a:solidFill>
                        </a:rPr>
                        <a:t>年</a:t>
                      </a:r>
                      <a:r>
                        <a:rPr lang="en-US" altLang="zh-CN" sz="2000" b="1" dirty="0" smtClean="0">
                          <a:solidFill>
                            <a:srgbClr val="002060"/>
                          </a:solidFill>
                        </a:rPr>
                        <a:t>12</a:t>
                      </a:r>
                      <a:r>
                        <a:rPr lang="zh-CN" altLang="en-US" sz="2000" b="1" dirty="0" smtClean="0">
                          <a:solidFill>
                            <a:srgbClr val="002060"/>
                          </a:solidFill>
                        </a:rPr>
                        <a:t>月底）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algn="just">
                        <a:spcAft>
                          <a:spcPts val="0"/>
                        </a:spcAft>
                      </a:pPr>
                      <a:endParaRPr kumimoji="0" lang="en-US" altLang="en-US" sz="1600" b="0" kern="1200" dirty="0" smtClean="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四川</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湖南</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广西</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陕西</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其他</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zh-CN" altLang="en-US" sz="1800" b="0" kern="1200" dirty="0" smtClean="0">
                          <a:solidFill>
                            <a:srgbClr val="002060"/>
                          </a:solidFill>
                          <a:latin typeface="+mn-lt"/>
                          <a:ea typeface="+mn-ea"/>
                          <a:cs typeface="+mn-cs"/>
                        </a:rPr>
                        <a:t>共计</a:t>
                      </a: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机器五金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51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电器无线电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陶瓷玻璃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2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化    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罐头食品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印刷文具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rgbClr val="002060"/>
                          </a:solidFill>
                          <a:latin typeface="+mn-lt"/>
                          <a:ea typeface="+mn-ea"/>
                          <a:cs typeface="+mn-cs"/>
                        </a:rPr>
                        <a:t>纺织染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algn="ctr">
                        <a:spcAft>
                          <a:spcPts val="0"/>
                        </a:spcAft>
                      </a:pPr>
                      <a:r>
                        <a:rPr lang="zh-CN" altLang="en-US" sz="1800" kern="1200" dirty="0" smtClean="0">
                          <a:solidFill>
                            <a:srgbClr val="002060"/>
                          </a:solidFill>
                          <a:latin typeface="+mn-lt"/>
                          <a:ea typeface="+mn-ea"/>
                          <a:cs typeface="+mn-cs"/>
                        </a:rPr>
                        <a:t>矿业</a:t>
                      </a:r>
                      <a:endParaRPr lang="en-US" altLang="en-US" sz="180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038">
                <a:tc>
                  <a:txBody>
                    <a:bodyPr/>
                    <a:lstStyle/>
                    <a:p>
                      <a:pPr algn="ctr">
                        <a:spcAft>
                          <a:spcPts val="0"/>
                        </a:spcAft>
                      </a:pPr>
                      <a:r>
                        <a:rPr lang="zh-CN" altLang="en-US" sz="1800" kern="1200" dirty="0" smtClean="0">
                          <a:solidFill>
                            <a:srgbClr val="002060"/>
                          </a:solidFill>
                          <a:latin typeface="+mn-lt"/>
                          <a:ea typeface="+mn-ea"/>
                          <a:cs typeface="+mn-cs"/>
                        </a:rPr>
                        <a:t>其它</a:t>
                      </a:r>
                      <a:endParaRPr lang="en-US" altLang="en-US" sz="180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kumimoji="0" lang="en-US" altLang="en-US" sz="1800" b="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857">
                <a:tc>
                  <a:txBody>
                    <a:bodyPr/>
                    <a:lstStyle/>
                    <a:p>
                      <a:pPr algn="ctr">
                        <a:spcAft>
                          <a:spcPts val="0"/>
                        </a:spcAft>
                      </a:pPr>
                      <a:r>
                        <a:rPr lang="zh-CN" altLang="en-US" sz="1800" kern="1200" dirty="0" smtClean="0">
                          <a:solidFill>
                            <a:srgbClr val="002060"/>
                          </a:solidFill>
                          <a:latin typeface="+mn-lt"/>
                          <a:ea typeface="+mn-ea"/>
                          <a:cs typeface="+mn-cs"/>
                        </a:rPr>
                        <a:t>共计</a:t>
                      </a:r>
                      <a:endParaRPr lang="en-US" altLang="en-US" sz="1800" kern="1200" dirty="0" smtClean="0">
                        <a:solidFill>
                          <a:srgbClr val="002060"/>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altLang="en-US" sz="1800" b="0" kern="1200" dirty="0" smtClean="0">
                          <a:solidFill>
                            <a:srgbClr val="002060"/>
                          </a:solidFill>
                          <a:latin typeface="+mn-lt"/>
                          <a:ea typeface="+mn-ea"/>
                          <a:cs typeface="+mn-cs"/>
                        </a:rPr>
                        <a:t>304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241"/>
          <p:cNvSpPr txBox="1">
            <a:spLocks noChangeArrowheads="1"/>
          </p:cNvSpPr>
          <p:nvPr/>
        </p:nvSpPr>
        <p:spPr>
          <a:xfrm>
            <a:off x="251520" y="1196752"/>
            <a:ext cx="8784976" cy="936054"/>
          </a:xfrm>
          <a:prstGeom prst="rect">
            <a:avLst/>
          </a:prstGeom>
          <a:solidFill>
            <a:srgbClr val="FFFFFF"/>
          </a:solidFill>
          <a:ln>
            <a:solidFill>
              <a:srgbClr val="FFFFFF"/>
            </a:solidFill>
          </a:ln>
        </p:spPr>
        <p:txBody>
          <a:bodyPr>
            <a:normAutofit lnSpcReduction="10000"/>
          </a:bodyPr>
          <a:lstStyle/>
          <a:p>
            <a:pPr marL="365760" marR="0" lvl="0" indent="-283464" algn="l" defTabSz="914400" rtl="0" eaLnBrk="1" fontAlgn="auto" latinLnBrk="0" hangingPunct="1">
              <a:lnSpc>
                <a:spcPct val="90000"/>
              </a:lnSpc>
              <a:spcBef>
                <a:spcPts val="600"/>
              </a:spcBef>
              <a:spcAft>
                <a:spcPts val="0"/>
              </a:spcAft>
              <a:buClr>
                <a:schemeClr val="accent1"/>
              </a:buClr>
              <a:buSzPct val="80000"/>
              <a:buFont typeface="Wingdings" pitchFamily="2" charset="2"/>
              <a:buNone/>
              <a:tabLst/>
              <a:defRPr/>
            </a:pPr>
            <a:r>
              <a:rPr kumimoji="0" lang="zh-CN" altLang="en-US"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0" lang="zh-CN" altLang="en-US" sz="3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）中国工人、农民、知识分子和其他爱国人士积极投入抗日洪流。 </a:t>
            </a:r>
            <a:endParaRPr kumimoji="0" lang="zh-CN" altLang="en-US" sz="32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cxnSp>
        <p:nvCxnSpPr>
          <p:cNvPr id="8" name="直接连接符 7"/>
          <p:cNvCxnSpPr/>
          <p:nvPr/>
        </p:nvCxnSpPr>
        <p:spPr>
          <a:xfrm>
            <a:off x="1043608" y="19888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43608" y="2348880"/>
            <a:ext cx="2016224"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8"/>
          <p:cNvSpPr>
            <a:spLocks noChangeArrowheads="1"/>
          </p:cNvSpPr>
          <p:nvPr/>
        </p:nvSpPr>
        <p:spPr bwMode="auto">
          <a:xfrm>
            <a:off x="1043608" y="2348880"/>
            <a:ext cx="1956370" cy="360040"/>
          </a:xfrm>
          <a:prstGeom prst="rect">
            <a:avLst/>
          </a:prstGeom>
          <a:noFill/>
          <a:ln w="9525">
            <a:noFill/>
            <a:miter lim="800000"/>
            <a:headEnd/>
            <a:tailEnd/>
          </a:ln>
          <a:effectLst/>
        </p:spPr>
        <p:txBody>
          <a:bodyPr/>
          <a:lstStyle/>
          <a:p>
            <a:pPr>
              <a:lnSpc>
                <a:spcPct val="60000"/>
              </a:lnSpc>
              <a:spcBef>
                <a:spcPct val="0"/>
              </a:spcBef>
            </a:pPr>
            <a:r>
              <a:rPr lang="en-US" altLang="zh-CN" dirty="0">
                <a:solidFill>
                  <a:srgbClr val="002060"/>
                </a:solidFill>
              </a:rPr>
              <a:t>       </a:t>
            </a:r>
            <a:r>
              <a:rPr lang="en-US" altLang="zh-CN" dirty="0" smtClean="0">
                <a:solidFill>
                  <a:srgbClr val="002060"/>
                </a:solidFill>
              </a:rPr>
              <a:t>    </a:t>
            </a:r>
            <a:r>
              <a:rPr lang="zh-CN" altLang="en-US" dirty="0" smtClean="0">
                <a:solidFill>
                  <a:srgbClr val="002060"/>
                </a:solidFill>
              </a:rPr>
              <a:t>迁往省别 </a:t>
            </a:r>
          </a:p>
          <a:p>
            <a:pPr algn="l">
              <a:lnSpc>
                <a:spcPct val="60000"/>
              </a:lnSpc>
              <a:spcBef>
                <a:spcPct val="0"/>
              </a:spcBef>
            </a:pPr>
            <a:r>
              <a:rPr lang="zh-CN" altLang="en-US" dirty="0" smtClean="0">
                <a:solidFill>
                  <a:srgbClr val="002060"/>
                </a:solidFill>
              </a:rPr>
              <a:t>业 别</a:t>
            </a:r>
          </a:p>
          <a:p>
            <a:pPr algn="l">
              <a:lnSpc>
                <a:spcPct val="60000"/>
              </a:lnSpc>
              <a:spcBef>
                <a:spcPct val="0"/>
              </a:spcBef>
            </a:pPr>
            <a:endParaRPr lang="en-US" altLang="zh-CN" dirty="0">
              <a:solidFill>
                <a:srgbClr val="00206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sz="quarter" idx="1"/>
          </p:nvPr>
        </p:nvSpPr>
        <p:spPr>
          <a:xfrm>
            <a:off x="3131840" y="6237312"/>
            <a:ext cx="3167062" cy="347662"/>
          </a:xfrm>
        </p:spPr>
        <p:txBody>
          <a:bodyPr/>
          <a:lstStyle/>
          <a:p>
            <a:pPr>
              <a:lnSpc>
                <a:spcPct val="80000"/>
              </a:lnSpc>
              <a:buFont typeface="Wingdings" pitchFamily="2" charset="2"/>
              <a:buNone/>
            </a:pPr>
            <a:r>
              <a:rPr lang="zh-CN" altLang="en-US" sz="1600" b="1" dirty="0"/>
              <a:t>冀中地区回民支队进行军事训练</a:t>
            </a:r>
            <a:r>
              <a:rPr lang="zh-CN" altLang="en-US" sz="1600" dirty="0"/>
              <a:t> </a:t>
            </a:r>
          </a:p>
        </p:txBody>
      </p:sp>
      <p:pic>
        <p:nvPicPr>
          <p:cNvPr id="909317" name="Picture 5" descr="回民支队在练刺杀"/>
          <p:cNvPicPr>
            <a:picLocks noChangeAspect="1" noChangeArrowheads="1"/>
          </p:cNvPicPr>
          <p:nvPr/>
        </p:nvPicPr>
        <p:blipFill>
          <a:blip r:embed="rId3" cstate="print"/>
          <a:srcRect/>
          <a:stretch>
            <a:fillRect/>
          </a:stretch>
        </p:blipFill>
        <p:spPr bwMode="auto">
          <a:xfrm>
            <a:off x="3059832" y="3501008"/>
            <a:ext cx="3598862" cy="2687637"/>
          </a:xfrm>
          <a:prstGeom prst="rect">
            <a:avLst/>
          </a:prstGeom>
          <a:noFill/>
          <a:ln w="9525">
            <a:solidFill>
              <a:srgbClr val="33CCFF"/>
            </a:solidFill>
            <a:miter lim="800000"/>
            <a:headEnd/>
            <a:tailEnd/>
          </a:ln>
        </p:spPr>
      </p:pic>
      <p:sp>
        <p:nvSpPr>
          <p:cNvPr id="909319" name="Rectangle 7"/>
          <p:cNvSpPr>
            <a:spLocks noChangeArrowheads="1"/>
          </p:cNvSpPr>
          <p:nvPr/>
        </p:nvSpPr>
        <p:spPr bwMode="auto">
          <a:xfrm>
            <a:off x="251520" y="332656"/>
            <a:ext cx="8324602" cy="1152525"/>
          </a:xfrm>
          <a:prstGeom prst="rect">
            <a:avLst/>
          </a:prstGeom>
          <a:noFill/>
          <a:ln w="9525">
            <a:solidFill>
              <a:srgbClr val="FFFFFF"/>
            </a:solid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）各少数民族人民与汉族人民一起，以各种方式投入抗日斗争。 </a:t>
            </a:r>
          </a:p>
        </p:txBody>
      </p:sp>
      <p:pic>
        <p:nvPicPr>
          <p:cNvPr id="909315" name="Picture 3" descr="lsxc2l4020"/>
          <p:cNvPicPr>
            <a:picLocks noChangeAspect="1" noChangeArrowheads="1"/>
          </p:cNvPicPr>
          <p:nvPr/>
        </p:nvPicPr>
        <p:blipFill>
          <a:blip r:embed="rId4" cstate="print"/>
          <a:srcRect/>
          <a:stretch>
            <a:fillRect/>
          </a:stretch>
        </p:blipFill>
        <p:spPr bwMode="auto">
          <a:xfrm>
            <a:off x="6588224" y="1556792"/>
            <a:ext cx="2192337" cy="2665412"/>
          </a:xfrm>
          <a:prstGeom prst="rect">
            <a:avLst/>
          </a:prstGeom>
          <a:noFill/>
          <a:ln w="9525">
            <a:solidFill>
              <a:srgbClr val="CC9900"/>
            </a:solidFill>
            <a:miter lim="800000"/>
            <a:headEnd/>
            <a:tailEnd/>
          </a:ln>
        </p:spPr>
      </p:pic>
      <p:sp>
        <p:nvSpPr>
          <p:cNvPr id="909316" name="Text Box 4"/>
          <p:cNvSpPr txBox="1">
            <a:spLocks noChangeArrowheads="1"/>
          </p:cNvSpPr>
          <p:nvPr/>
        </p:nvSpPr>
        <p:spPr bwMode="auto">
          <a:xfrm>
            <a:off x="6948264" y="4221088"/>
            <a:ext cx="1979712" cy="307777"/>
          </a:xfrm>
          <a:prstGeom prst="rect">
            <a:avLst/>
          </a:prstGeom>
          <a:noFill/>
          <a:ln w="9525">
            <a:solidFill>
              <a:srgbClr val="FFFFFF"/>
            </a:solidFill>
            <a:miter lim="800000"/>
            <a:headEnd/>
            <a:tailEnd/>
          </a:ln>
          <a:effectLst/>
        </p:spPr>
        <p:txBody>
          <a:bodyPr wrap="square">
            <a:spAutoFit/>
          </a:bodyPr>
          <a:lstStyle/>
          <a:p>
            <a:pPr>
              <a:spcBef>
                <a:spcPct val="0"/>
              </a:spcBef>
            </a:pPr>
            <a:r>
              <a:rPr lang="zh-CN" altLang="en-US" sz="1400" b="1" dirty="0">
                <a:latin typeface="华文新魏" pitchFamily="2" charset="-122"/>
                <a:ea typeface="华文新魏" pitchFamily="2" charset="-122"/>
              </a:rPr>
              <a:t>马本斋（</a:t>
            </a:r>
            <a:r>
              <a:rPr lang="en-US" altLang="zh-CN" sz="1400" b="1" dirty="0">
                <a:latin typeface="华文新魏" pitchFamily="2" charset="-122"/>
                <a:ea typeface="华文新魏" pitchFamily="2" charset="-122"/>
              </a:rPr>
              <a:t>1902--1944</a:t>
            </a:r>
            <a:r>
              <a:rPr lang="zh-CN" altLang="en-US" sz="1400" b="1" dirty="0">
                <a:latin typeface="华文新魏" pitchFamily="2" charset="-122"/>
                <a:ea typeface="华文新魏" pitchFamily="2" charset="-122"/>
              </a:rPr>
              <a:t>）</a:t>
            </a:r>
          </a:p>
        </p:txBody>
      </p:sp>
      <p:sp>
        <p:nvSpPr>
          <p:cNvPr id="909320" name="Rectangle 8"/>
          <p:cNvSpPr>
            <a:spLocks noChangeArrowheads="1"/>
          </p:cNvSpPr>
          <p:nvPr/>
        </p:nvSpPr>
        <p:spPr bwMode="auto">
          <a:xfrm>
            <a:off x="467544" y="2132856"/>
            <a:ext cx="2448272" cy="3744913"/>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回族人民，在华北地区组织了数十支抗日武装，其中由马本斋领导的冀中回民支队，被誉为“无攻不克、无坚不摧、打不垮、拖不烂的铁军”。</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99592" y="1412776"/>
            <a:ext cx="2232025" cy="2983753"/>
            <a:chOff x="567" y="1253"/>
            <a:chExt cx="1607" cy="2457"/>
          </a:xfrm>
        </p:grpSpPr>
        <p:sp>
          <p:nvSpPr>
            <p:cNvPr id="904195" name="Text Box 3"/>
            <p:cNvSpPr txBox="1">
              <a:spLocks noChangeArrowheads="1"/>
            </p:cNvSpPr>
            <p:nvPr/>
          </p:nvSpPr>
          <p:spPr bwMode="auto">
            <a:xfrm>
              <a:off x="567" y="3431"/>
              <a:ext cx="1589" cy="279"/>
            </a:xfrm>
            <a:prstGeom prst="rect">
              <a:avLst/>
            </a:prstGeom>
            <a:solidFill>
              <a:srgbClr val="FFFFFF"/>
            </a:solidFill>
            <a:ln w="9525">
              <a:noFill/>
              <a:miter lim="800000"/>
              <a:headEnd/>
              <a:tailEnd/>
            </a:ln>
            <a:effectLst/>
          </p:spPr>
          <p:txBody>
            <a:bodyPr>
              <a:spAutoFit/>
            </a:bodyPr>
            <a:lstStyle/>
            <a:p>
              <a:pPr>
                <a:spcBef>
                  <a:spcPct val="0"/>
                </a:spcBef>
              </a:pPr>
              <a:r>
                <a:rPr lang="zh-CN" altLang="en-US" sz="1600" b="1" dirty="0">
                  <a:latin typeface="华文新魏" pitchFamily="2" charset="-122"/>
                  <a:ea typeface="华文新魏" pitchFamily="2" charset="-122"/>
                </a:rPr>
                <a:t>陈嘉庚（</a:t>
              </a:r>
              <a:r>
                <a:rPr lang="en-US" altLang="zh-CN" sz="1600" b="1" dirty="0">
                  <a:latin typeface="华文新魏" pitchFamily="2" charset="-122"/>
                  <a:ea typeface="华文新魏" pitchFamily="2" charset="-122"/>
                </a:rPr>
                <a:t>1874--1961</a:t>
              </a:r>
              <a:r>
                <a:rPr lang="zh-CN" altLang="en-US" sz="1600" b="1" dirty="0">
                  <a:latin typeface="华文新魏" pitchFamily="2" charset="-122"/>
                  <a:ea typeface="华文新魏" pitchFamily="2" charset="-122"/>
                </a:rPr>
                <a:t>）</a:t>
              </a:r>
            </a:p>
          </p:txBody>
        </p:sp>
        <p:pic>
          <p:nvPicPr>
            <p:cNvPr id="904196" name="Picture 4" descr="U1366P1T1D9410760F21DT20060322092814"/>
            <p:cNvPicPr>
              <a:picLocks noChangeAspect="1" noChangeArrowheads="1"/>
            </p:cNvPicPr>
            <p:nvPr/>
          </p:nvPicPr>
          <p:blipFill>
            <a:blip r:embed="rId4" cstate="print">
              <a:lum bright="-6000"/>
            </a:blip>
            <a:srcRect/>
            <a:stretch>
              <a:fillRect/>
            </a:stretch>
          </p:blipFill>
          <p:spPr bwMode="auto">
            <a:xfrm>
              <a:off x="567" y="1253"/>
              <a:ext cx="1607" cy="2177"/>
            </a:xfrm>
            <a:prstGeom prst="rect">
              <a:avLst/>
            </a:prstGeom>
            <a:solidFill>
              <a:srgbClr val="FFD88B"/>
            </a:solidFill>
          </p:spPr>
        </p:pic>
      </p:grpSp>
      <p:sp>
        <p:nvSpPr>
          <p:cNvPr id="904197" name="Rectangle 5"/>
          <p:cNvSpPr>
            <a:spLocks noChangeArrowheads="1"/>
          </p:cNvSpPr>
          <p:nvPr/>
        </p:nvSpPr>
        <p:spPr bwMode="auto">
          <a:xfrm>
            <a:off x="3491880" y="1484784"/>
            <a:ext cx="5400600" cy="1368152"/>
          </a:xfrm>
          <a:prstGeom prst="rect">
            <a:avLst/>
          </a:prstGeom>
          <a:noFill/>
          <a:ln w="9525">
            <a:solidFill>
              <a:srgbClr val="FFFFFF"/>
            </a:solidFill>
            <a:miter lim="800000"/>
            <a:headEnd/>
            <a:tailEnd/>
          </a:ln>
          <a:effectLst/>
        </p:spPr>
        <p:txBody>
          <a:bodyPr/>
          <a:lstStyle/>
          <a:p>
            <a:pPr marL="342900" indent="-342900" algn="l">
              <a:spcBef>
                <a:spcPct val="0"/>
              </a:spcBef>
              <a:buClr>
                <a:srgbClr val="FF9900"/>
              </a:buClr>
              <a:buSzPct val="65000"/>
              <a:buFont typeface="Wingdings" pitchFamily="2" charset="2"/>
              <a:buChar char="n"/>
            </a:pPr>
            <a:r>
              <a:rPr lang="en-US" altLang="zh-CN" sz="2100" b="1" dirty="0">
                <a:latin typeface="华文新魏" pitchFamily="2" charset="-122"/>
                <a:ea typeface="华文新魏" pitchFamily="2" charset="-122"/>
              </a:rPr>
              <a:t>1938</a:t>
            </a:r>
            <a:r>
              <a:rPr lang="zh-CN" altLang="en-US" sz="2100" b="1" dirty="0">
                <a:latin typeface="华文新魏" pitchFamily="2" charset="-122"/>
                <a:ea typeface="华文新魏" pitchFamily="2" charset="-122"/>
              </a:rPr>
              <a:t>年</a:t>
            </a:r>
            <a:r>
              <a:rPr lang="en-US" altLang="zh-CN" sz="2100" b="1" dirty="0">
                <a:latin typeface="华文新魏" pitchFamily="2" charset="-122"/>
                <a:ea typeface="华文新魏" pitchFamily="2" charset="-122"/>
              </a:rPr>
              <a:t>10</a:t>
            </a:r>
            <a:r>
              <a:rPr lang="zh-CN" altLang="en-US" sz="2100" b="1" dirty="0">
                <a:latin typeface="华文新魏" pitchFamily="2" charset="-122"/>
                <a:ea typeface="华文新魏" pitchFamily="2" charset="-122"/>
              </a:rPr>
              <a:t>月</a:t>
            </a:r>
            <a:r>
              <a:rPr lang="en-US" altLang="zh-CN" sz="2100" b="1" dirty="0">
                <a:latin typeface="华文新魏" pitchFamily="2" charset="-122"/>
                <a:ea typeface="华文新魏" pitchFamily="2" charset="-122"/>
              </a:rPr>
              <a:t>10</a:t>
            </a:r>
            <a:r>
              <a:rPr lang="zh-CN" altLang="en-US" sz="2100" b="1" dirty="0">
                <a:latin typeface="华文新魏" pitchFamily="2" charset="-122"/>
                <a:ea typeface="华文新魏" pitchFamily="2" charset="-122"/>
              </a:rPr>
              <a:t>日，南洋华侨在新加坡成立了以陈嘉庚为主席的华侨筹赈祖国难民总会（简称南侨总会），其分支机构遍及东南亚各国。 </a:t>
            </a:r>
          </a:p>
        </p:txBody>
      </p:sp>
      <p:graphicFrame>
        <p:nvGraphicFramePr>
          <p:cNvPr id="904199" name="Object 7"/>
          <p:cNvGraphicFramePr>
            <a:graphicFrameLocks noGrp="1" noChangeAspect="1"/>
          </p:cNvGraphicFramePr>
          <p:nvPr>
            <p:ph/>
          </p:nvPr>
        </p:nvGraphicFramePr>
        <p:xfrm>
          <a:off x="3347864" y="2996952"/>
          <a:ext cx="5391150" cy="3390900"/>
        </p:xfrm>
        <a:graphic>
          <a:graphicData uri="http://schemas.openxmlformats.org/presentationml/2006/ole">
            <p:oleObj spid="_x0000_s4100" name="位图图像" r:id="rId5" imgW="5390476" imgH="3390476" progId="PBrush">
              <p:embed/>
            </p:oleObj>
          </a:graphicData>
        </a:graphic>
      </p:graphicFrame>
      <p:sp>
        <p:nvSpPr>
          <p:cNvPr id="904200" name="Text Box 8"/>
          <p:cNvSpPr txBox="1">
            <a:spLocks noChangeArrowheads="1"/>
          </p:cNvSpPr>
          <p:nvPr/>
        </p:nvSpPr>
        <p:spPr bwMode="auto">
          <a:xfrm>
            <a:off x="1043608" y="4581128"/>
            <a:ext cx="1944687" cy="2031325"/>
          </a:xfrm>
          <a:prstGeom prst="rect">
            <a:avLst/>
          </a:prstGeom>
          <a:solidFill>
            <a:srgbClr val="FFFFFF"/>
          </a:solidFill>
          <a:ln w="9525">
            <a:solidFill>
              <a:srgbClr val="FFFFFF"/>
            </a:solidFill>
            <a:miter lim="800000"/>
            <a:headEnd/>
            <a:tailEnd/>
          </a:ln>
          <a:effectLst/>
        </p:spPr>
        <p:txBody>
          <a:bodyPr>
            <a:spAutoFit/>
          </a:bodyPr>
          <a:lstStyle/>
          <a:p>
            <a:pPr algn="l">
              <a:spcBef>
                <a:spcPct val="0"/>
              </a:spcBef>
            </a:pPr>
            <a:r>
              <a:rPr lang="zh-CN" altLang="en-US" sz="2100" b="1" dirty="0">
                <a:latin typeface="华文新魏" pitchFamily="2" charset="-122"/>
                <a:ea typeface="华文新魏" pitchFamily="2" charset="-122"/>
              </a:rPr>
              <a:t>右图为陈嘉庚（前右四）率“南洋华侨回国慰劳团”到达重庆时与欢迎者合影。</a:t>
            </a:r>
          </a:p>
        </p:txBody>
      </p:sp>
      <p:sp>
        <p:nvSpPr>
          <p:cNvPr id="904201" name="Rectangle 9"/>
          <p:cNvSpPr>
            <a:spLocks noChangeArrowheads="1"/>
          </p:cNvSpPr>
          <p:nvPr/>
        </p:nvSpPr>
        <p:spPr bwMode="auto">
          <a:xfrm>
            <a:off x="179512" y="188912"/>
            <a:ext cx="8324726" cy="1295871"/>
          </a:xfrm>
          <a:prstGeom prst="rect">
            <a:avLst/>
          </a:prstGeom>
          <a:solidFill>
            <a:srgbClr val="FFFFFF"/>
          </a:solidFill>
          <a:ln w="9525">
            <a:solidFill>
              <a:srgbClr val="FFFFFF"/>
            </a:solid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）海外华侨始终与祖国同呼吸、共命运。 </a:t>
            </a:r>
          </a:p>
        </p:txBody>
      </p:sp>
    </p:spTree>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611560" y="3429000"/>
            <a:ext cx="5327278" cy="2592388"/>
          </a:xfrm>
          <a:noFill/>
          <a:ln w="12700">
            <a:solidFill>
              <a:srgbClr val="FFFFFF"/>
            </a:solidFill>
          </a:ln>
        </p:spPr>
        <p:txBody>
          <a:bodyPr>
            <a:normAutofit/>
          </a:bodyPr>
          <a:lstStyle/>
          <a:p>
            <a:pPr>
              <a:lnSpc>
                <a:spcPct val="110000"/>
              </a:lnSpc>
            </a:pPr>
            <a:r>
              <a:rPr lang="zh-CN" altLang="en-US" sz="2400" b="1" dirty="0"/>
              <a:t>泰国归侨诗人陈子谷参加新四军后将自己分得的遗产</a:t>
            </a:r>
            <a:r>
              <a:rPr lang="en-US" altLang="zh-CN" sz="2400" b="1" dirty="0"/>
              <a:t>20</a:t>
            </a:r>
            <a:r>
              <a:rPr lang="zh-CN" altLang="en-US" sz="2400" b="1" dirty="0"/>
              <a:t>万元和从泰国华侨中募到的</a:t>
            </a:r>
            <a:r>
              <a:rPr lang="en-US" altLang="zh-CN" sz="2400" b="1" dirty="0"/>
              <a:t>6</a:t>
            </a:r>
            <a:r>
              <a:rPr lang="zh-CN" altLang="en-US" sz="2400" b="1" dirty="0"/>
              <a:t>万元献给部队。</a:t>
            </a:r>
            <a:br>
              <a:rPr lang="zh-CN" altLang="en-US" sz="2400" b="1" dirty="0"/>
            </a:br>
            <a:r>
              <a:rPr lang="zh-CN" altLang="en-US" sz="2400" b="1" dirty="0"/>
              <a:t>这笔钱按当时标准计算，可解决新四军</a:t>
            </a:r>
            <a:r>
              <a:rPr lang="en-US" altLang="zh-CN" sz="2400" b="1" dirty="0"/>
              <a:t>2</a:t>
            </a:r>
            <a:r>
              <a:rPr lang="zh-CN" altLang="en-US" sz="2400" b="1" dirty="0"/>
              <a:t>个月的粮饷及当年的寒衣。为此，叶挺军长称赞他</a:t>
            </a:r>
            <a:r>
              <a:rPr lang="zh-CN" altLang="en-US" sz="2400" b="1" dirty="0">
                <a:latin typeface="Arial"/>
              </a:rPr>
              <a:t>“</a:t>
            </a:r>
            <a:r>
              <a:rPr lang="zh-CN" altLang="en-US" sz="2400" b="1" dirty="0"/>
              <a:t>富贵于我如浮云</a:t>
            </a:r>
            <a:r>
              <a:rPr lang="zh-CN" altLang="en-US" sz="2400" b="1" dirty="0">
                <a:latin typeface="Arial"/>
              </a:rPr>
              <a:t>”</a:t>
            </a:r>
            <a:r>
              <a:rPr lang="zh-CN" altLang="en-US" sz="2400" b="1" dirty="0"/>
              <a:t>。</a:t>
            </a:r>
          </a:p>
        </p:txBody>
      </p:sp>
      <p:pic>
        <p:nvPicPr>
          <p:cNvPr id="906243" name="Picture 3" descr="泰国归侨诗人陈子谷参加新四军后将自己分得的遗产20万元和从泰国华侨中募到的6万元献给部队，这笔钱按当时标准计算，可以解决新四军2个月的粮饷及当年的寒衣。为此，叶挺军长称赞他“富贵于我如浮云”。"/>
          <p:cNvPicPr>
            <a:picLocks noChangeAspect="1" noChangeArrowheads="1"/>
          </p:cNvPicPr>
          <p:nvPr/>
        </p:nvPicPr>
        <p:blipFill>
          <a:blip r:embed="rId2" cstate="print"/>
          <a:srcRect/>
          <a:stretch>
            <a:fillRect/>
          </a:stretch>
        </p:blipFill>
        <p:spPr bwMode="auto">
          <a:xfrm>
            <a:off x="6227763" y="2565400"/>
            <a:ext cx="2214562" cy="3097213"/>
          </a:xfrm>
          <a:prstGeom prst="rect">
            <a:avLst/>
          </a:prstGeom>
          <a:noFill/>
          <a:ln w="12700">
            <a:solidFill>
              <a:srgbClr val="3399FF"/>
            </a:solidFill>
            <a:miter lim="800000"/>
            <a:headEnd/>
            <a:tailEnd/>
          </a:ln>
        </p:spPr>
      </p:pic>
      <p:sp>
        <p:nvSpPr>
          <p:cNvPr id="906244" name="Rectangle 4"/>
          <p:cNvSpPr>
            <a:spLocks noChangeArrowheads="1"/>
          </p:cNvSpPr>
          <p:nvPr/>
        </p:nvSpPr>
        <p:spPr bwMode="auto">
          <a:xfrm>
            <a:off x="6084888" y="5734050"/>
            <a:ext cx="2365375" cy="396875"/>
          </a:xfrm>
          <a:prstGeom prst="rect">
            <a:avLst/>
          </a:prstGeom>
          <a:noFill/>
          <a:ln w="9525">
            <a:noFill/>
            <a:miter lim="800000"/>
            <a:headEnd/>
            <a:tailEnd/>
          </a:ln>
          <a:effectLst/>
        </p:spPr>
        <p:txBody>
          <a:bodyPr wrap="none">
            <a:spAutoFit/>
          </a:bodyPr>
          <a:lstStyle/>
          <a:p>
            <a:pPr algn="l">
              <a:spcBef>
                <a:spcPct val="0"/>
              </a:spcBef>
            </a:pPr>
            <a:r>
              <a:rPr lang="zh-CN" altLang="en-US" sz="1600">
                <a:effectLst>
                  <a:outerShdw blurRad="38100" dist="38100" dir="2700000" algn="tl">
                    <a:srgbClr val="C0C0C0"/>
                  </a:outerShdw>
                </a:effectLst>
                <a:latin typeface="Arial" pitchFamily="34" charset="0"/>
                <a:ea typeface="宋体" pitchFamily="2" charset="-122"/>
              </a:rPr>
              <a:t>陈子谷</a:t>
            </a:r>
            <a:r>
              <a:rPr lang="zh-CN" altLang="en-US" sz="1600">
                <a:effectLst>
                  <a:outerShdw blurRad="38100" dist="38100" dir="2700000" algn="tl">
                    <a:srgbClr val="C0C0C0"/>
                  </a:outerShdw>
                </a:effectLst>
              </a:rPr>
              <a:t>（</a:t>
            </a:r>
            <a:r>
              <a:rPr lang="en-US" altLang="zh-CN" sz="1600">
                <a:effectLst>
                  <a:outerShdw blurRad="38100" dist="38100" dir="2700000" algn="tl">
                    <a:srgbClr val="C0C0C0"/>
                  </a:outerShdw>
                </a:effectLst>
              </a:rPr>
              <a:t>1916</a:t>
            </a:r>
            <a:r>
              <a:rPr lang="en-US" altLang="zh-CN" sz="1600">
                <a:effectLst>
                  <a:outerShdw blurRad="38100" dist="38100" dir="2700000" algn="tl">
                    <a:srgbClr val="C0C0C0"/>
                  </a:outerShdw>
                </a:effectLst>
                <a:latin typeface="Arial"/>
              </a:rPr>
              <a:t>—</a:t>
            </a:r>
            <a:r>
              <a:rPr lang="en-US" altLang="zh-CN" sz="1600">
                <a:effectLst>
                  <a:outerShdw blurRad="38100" dist="38100" dir="2700000" algn="tl">
                    <a:srgbClr val="C0C0C0"/>
                  </a:outerShdw>
                </a:effectLst>
              </a:rPr>
              <a:t>1987</a:t>
            </a:r>
            <a:r>
              <a:rPr lang="zh-CN" altLang="en-US" sz="1600">
                <a:effectLst>
                  <a:outerShdw blurRad="38100" dist="38100" dir="2700000" algn="tl">
                    <a:srgbClr val="C0C0C0"/>
                  </a:outerShdw>
                </a:effectLst>
              </a:rPr>
              <a:t>）</a:t>
            </a:r>
            <a:r>
              <a:rPr lang="zh-CN" altLang="en-US"/>
              <a:t> </a:t>
            </a:r>
          </a:p>
        </p:txBody>
      </p:sp>
      <p:sp>
        <p:nvSpPr>
          <p:cNvPr id="906245" name="Text Box 5"/>
          <p:cNvSpPr txBox="1">
            <a:spLocks noChangeArrowheads="1"/>
          </p:cNvSpPr>
          <p:nvPr/>
        </p:nvSpPr>
        <p:spPr bwMode="auto">
          <a:xfrm>
            <a:off x="3924300" y="765175"/>
            <a:ext cx="4105275" cy="1196975"/>
          </a:xfrm>
          <a:prstGeom prst="rect">
            <a:avLst/>
          </a:prstGeom>
          <a:noFill/>
          <a:ln w="9525">
            <a:solidFill>
              <a:srgbClr val="FFFFFF"/>
            </a:solidFill>
            <a:miter lim="800000"/>
            <a:headEnd/>
            <a:tailEnd/>
          </a:ln>
          <a:effectLst/>
        </p:spPr>
        <p:txBody>
          <a:bodyPr>
            <a:spAutoFit/>
          </a:bodyPr>
          <a:lstStyle/>
          <a:p>
            <a:pPr algn="l">
              <a:lnSpc>
                <a:spcPct val="120000"/>
              </a:lnSpc>
              <a:spcBef>
                <a:spcPct val="0"/>
              </a:spcBef>
            </a:pPr>
            <a:r>
              <a:rPr lang="zh-CN" altLang="en-US">
                <a:effectLst>
                  <a:outerShdw blurRad="38100" dist="38100" dir="2700000" algn="tl">
                    <a:srgbClr val="C0C0C0"/>
                  </a:outerShdw>
                </a:effectLst>
                <a:latin typeface="Arial" pitchFamily="34" charset="0"/>
                <a:ea typeface="华文中宋" pitchFamily="2" charset="-122"/>
              </a:rPr>
              <a:t>左图为受人敬仰的爪哇归侨女英雄李林（</a:t>
            </a:r>
            <a:r>
              <a:rPr lang="en-US" altLang="zh-CN">
                <a:effectLst>
                  <a:outerShdw blurRad="38100" dist="38100" dir="2700000" algn="tl">
                    <a:srgbClr val="C0C0C0"/>
                  </a:outerShdw>
                </a:effectLst>
                <a:latin typeface="Arial" pitchFamily="34" charset="0"/>
                <a:ea typeface="华文中宋" pitchFamily="2" charset="-122"/>
              </a:rPr>
              <a:t>1916--1940 </a:t>
            </a:r>
            <a:r>
              <a:rPr lang="zh-CN" altLang="en-US">
                <a:effectLst>
                  <a:outerShdw blurRad="38100" dist="38100" dir="2700000" algn="tl">
                    <a:srgbClr val="C0C0C0"/>
                  </a:outerShdw>
                </a:effectLst>
                <a:latin typeface="Arial" pitchFamily="34" charset="0"/>
                <a:ea typeface="华文中宋" pitchFamily="2" charset="-122"/>
              </a:rPr>
              <a:t>）。李林参加八路军，英勇地牺牲在抗日前线。</a:t>
            </a:r>
          </a:p>
        </p:txBody>
      </p:sp>
      <p:pic>
        <p:nvPicPr>
          <p:cNvPr id="906246" name="Picture 6" descr="krtu116.jpg (8021 bytes)"/>
          <p:cNvPicPr>
            <a:picLocks noChangeAspect="1" noChangeArrowheads="1"/>
          </p:cNvPicPr>
          <p:nvPr/>
        </p:nvPicPr>
        <p:blipFill>
          <a:blip r:embed="rId3" cstate="print"/>
          <a:srcRect/>
          <a:stretch>
            <a:fillRect/>
          </a:stretch>
        </p:blipFill>
        <p:spPr bwMode="auto">
          <a:xfrm>
            <a:off x="755576" y="404664"/>
            <a:ext cx="2084387" cy="2808288"/>
          </a:xfrm>
          <a:prstGeom prst="rect">
            <a:avLst/>
          </a:prstGeom>
          <a:noFill/>
          <a:ln w="9525">
            <a:solidFill>
              <a:srgbClr val="3399FF"/>
            </a:solid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7236296" y="1196752"/>
            <a:ext cx="1444625" cy="4392141"/>
          </a:xfrm>
        </p:spPr>
        <p:txBody>
          <a:bodyPr>
            <a:normAutofit fontScale="90000"/>
          </a:bodyPr>
          <a:lstStyle/>
          <a:p>
            <a:r>
              <a:rPr lang="en-US" altLang="zh-CN" sz="2400" b="1" dirty="0"/>
              <a:t>1938</a:t>
            </a:r>
            <a:r>
              <a:rPr lang="zh-CN" altLang="en-US" sz="2400" b="1" dirty="0"/>
              <a:t>年秋，缅甸华侨组织救护队进行专门训练后，回到广东等地参加战地救护工作。图为缅甸华侨救护队成员。</a:t>
            </a:r>
          </a:p>
        </p:txBody>
      </p:sp>
      <p:pic>
        <p:nvPicPr>
          <p:cNvPr id="907267" name="Picture 3" descr="1938年秋，缅甸华侨组织救护队进行专门训练后，回到广东等地参加战地救护工作。图为缅甸华侨救护队成员。"/>
          <p:cNvPicPr>
            <a:picLocks noChangeAspect="1" noChangeArrowheads="1"/>
          </p:cNvPicPr>
          <p:nvPr/>
        </p:nvPicPr>
        <p:blipFill>
          <a:blip r:embed="rId2" cstate="print"/>
          <a:srcRect/>
          <a:stretch>
            <a:fillRect/>
          </a:stretch>
        </p:blipFill>
        <p:spPr bwMode="auto">
          <a:xfrm>
            <a:off x="539552" y="1484784"/>
            <a:ext cx="6120209" cy="3891384"/>
          </a:xfrm>
          <a:prstGeom prst="rect">
            <a:avLst/>
          </a:prstGeom>
          <a:noFill/>
          <a:ln w="28575">
            <a:solidFill>
              <a:srgbClr val="33CCFF"/>
            </a:solid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1" name="Text Box 3"/>
          <p:cNvSpPr txBox="1">
            <a:spLocks noChangeArrowheads="1"/>
          </p:cNvSpPr>
          <p:nvPr/>
        </p:nvSpPr>
        <p:spPr bwMode="auto">
          <a:xfrm>
            <a:off x="539750" y="1341438"/>
            <a:ext cx="2057400" cy="519112"/>
          </a:xfrm>
          <a:prstGeom prst="rect">
            <a:avLst/>
          </a:prstGeom>
          <a:noFill/>
          <a:ln w="9525">
            <a:noFill/>
            <a:miter lim="800000"/>
            <a:headEnd/>
            <a:tailEnd/>
          </a:ln>
          <a:effectLst/>
        </p:spPr>
        <p:txBody>
          <a:bodyPr>
            <a:spAutoFit/>
          </a:bodyPr>
          <a:lstStyle/>
          <a:p>
            <a:pPr algn="l"/>
            <a:r>
              <a:rPr kumimoji="1" lang="zh-CN" altLang="en-US" sz="2800" b="1" dirty="0">
                <a:latin typeface="华文新魏" pitchFamily="2" charset="-122"/>
                <a:ea typeface="华文新魏" pitchFamily="2" charset="-122"/>
              </a:rPr>
              <a:t>基本特征：</a:t>
            </a:r>
          </a:p>
        </p:txBody>
      </p:sp>
      <p:sp>
        <p:nvSpPr>
          <p:cNvPr id="1072132" name="Text Box 4"/>
          <p:cNvSpPr txBox="1">
            <a:spLocks noChangeArrowheads="1"/>
          </p:cNvSpPr>
          <p:nvPr/>
        </p:nvSpPr>
        <p:spPr bwMode="auto">
          <a:xfrm>
            <a:off x="2438400" y="4419600"/>
            <a:ext cx="2667000" cy="457200"/>
          </a:xfrm>
          <a:prstGeom prst="rect">
            <a:avLst/>
          </a:prstGeom>
          <a:noFill/>
          <a:ln w="9525">
            <a:noFill/>
            <a:miter lim="800000"/>
            <a:headEnd/>
            <a:tailEnd/>
          </a:ln>
          <a:effectLst/>
        </p:spPr>
        <p:txBody>
          <a:bodyPr>
            <a:spAutoFit/>
          </a:bodyPr>
          <a:lstStyle/>
          <a:p>
            <a:pPr algn="l"/>
            <a:endParaRPr kumimoji="1" lang="zh-CN" altLang="zh-CN" sz="2400" b="0">
              <a:latin typeface="Times New Roman" pitchFamily="18" charset="0"/>
              <a:ea typeface="宋体" pitchFamily="2" charset="-122"/>
            </a:endParaRPr>
          </a:p>
        </p:txBody>
      </p:sp>
      <p:sp>
        <p:nvSpPr>
          <p:cNvPr id="1072133" name="Text Box 5"/>
          <p:cNvSpPr txBox="1">
            <a:spLocks noChangeArrowheads="1"/>
          </p:cNvSpPr>
          <p:nvPr/>
        </p:nvSpPr>
        <p:spPr bwMode="auto">
          <a:xfrm>
            <a:off x="1258888" y="2205038"/>
            <a:ext cx="2786062" cy="519112"/>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三条基本线索：</a:t>
            </a:r>
          </a:p>
        </p:txBody>
      </p:sp>
      <p:sp>
        <p:nvSpPr>
          <p:cNvPr id="1072134" name="AutoShape 6"/>
          <p:cNvSpPr>
            <a:spLocks noChangeArrowheads="1"/>
          </p:cNvSpPr>
          <p:nvPr/>
        </p:nvSpPr>
        <p:spPr bwMode="auto">
          <a:xfrm>
            <a:off x="468313" y="2420938"/>
            <a:ext cx="381000" cy="1066800"/>
          </a:xfrm>
          <a:prstGeom prst="curvedRightArrow">
            <a:avLst>
              <a:gd name="adj1" fmla="val 35000"/>
              <a:gd name="adj2" fmla="val 99167"/>
              <a:gd name="adj3" fmla="val 32083"/>
            </a:avLst>
          </a:prstGeom>
          <a:solidFill>
            <a:schemeClr val="accent1"/>
          </a:solidFill>
          <a:ln w="9525">
            <a:solidFill>
              <a:srgbClr val="FF0000"/>
            </a:solidFill>
            <a:miter lim="800000"/>
            <a:headEnd/>
            <a:tailEnd/>
          </a:ln>
          <a:effectLst/>
        </p:spPr>
        <p:txBody>
          <a:bodyPr wrap="none" anchor="ctr"/>
          <a:lstStyle/>
          <a:p>
            <a:endParaRPr lang="zh-CN" altLang="en-US"/>
          </a:p>
        </p:txBody>
      </p:sp>
      <p:sp>
        <p:nvSpPr>
          <p:cNvPr id="1072135" name="Text Box 7"/>
          <p:cNvSpPr txBox="1">
            <a:spLocks noChangeArrowheads="1"/>
          </p:cNvSpPr>
          <p:nvPr/>
        </p:nvSpPr>
        <p:spPr bwMode="auto">
          <a:xfrm>
            <a:off x="1403350" y="2781300"/>
            <a:ext cx="2362200" cy="519113"/>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一对主要矛盾</a:t>
            </a:r>
          </a:p>
        </p:txBody>
      </p:sp>
      <p:grpSp>
        <p:nvGrpSpPr>
          <p:cNvPr id="2" name="Group 8"/>
          <p:cNvGrpSpPr>
            <a:grpSpLocks/>
          </p:cNvGrpSpPr>
          <p:nvPr/>
        </p:nvGrpSpPr>
        <p:grpSpPr bwMode="auto">
          <a:xfrm>
            <a:off x="1116013" y="3068638"/>
            <a:ext cx="228600" cy="2667000"/>
            <a:chOff x="1632" y="1488"/>
            <a:chExt cx="144" cy="1920"/>
          </a:xfrm>
        </p:grpSpPr>
        <p:sp>
          <p:nvSpPr>
            <p:cNvPr id="1072137" name="AutoShape 9"/>
            <p:cNvSpPr>
              <a:spLocks/>
            </p:cNvSpPr>
            <p:nvPr/>
          </p:nvSpPr>
          <p:spPr bwMode="auto">
            <a:xfrm>
              <a:off x="1632" y="1488"/>
              <a:ext cx="144" cy="1920"/>
            </a:xfrm>
            <a:prstGeom prst="leftBracket">
              <a:avLst>
                <a:gd name="adj" fmla="val 0"/>
              </a:avLst>
            </a:prstGeom>
            <a:noFill/>
            <a:ln w="38100">
              <a:solidFill>
                <a:schemeClr val="tx2"/>
              </a:solidFill>
              <a:miter lim="800000"/>
              <a:headEnd/>
              <a:tailEnd/>
            </a:ln>
            <a:effectLst/>
          </p:spPr>
          <p:txBody>
            <a:bodyPr wrap="none" anchor="ctr"/>
            <a:lstStyle/>
            <a:p>
              <a:endParaRPr lang="zh-CN" altLang="en-US"/>
            </a:p>
          </p:txBody>
        </p:sp>
        <p:sp>
          <p:nvSpPr>
            <p:cNvPr id="1072138" name="Line 10"/>
            <p:cNvSpPr>
              <a:spLocks noChangeShapeType="1"/>
            </p:cNvSpPr>
            <p:nvPr/>
          </p:nvSpPr>
          <p:spPr bwMode="auto">
            <a:xfrm>
              <a:off x="1632" y="2400"/>
              <a:ext cx="144" cy="0"/>
            </a:xfrm>
            <a:prstGeom prst="line">
              <a:avLst/>
            </a:prstGeom>
            <a:noFill/>
            <a:ln w="38100">
              <a:solidFill>
                <a:schemeClr val="tx2"/>
              </a:solidFill>
              <a:miter lim="800000"/>
              <a:headEnd/>
              <a:tailEnd/>
            </a:ln>
            <a:effectLst/>
          </p:spPr>
          <p:txBody>
            <a:bodyPr wrap="none"/>
            <a:lstStyle/>
            <a:p>
              <a:endParaRPr lang="zh-CN" altLang="en-US"/>
            </a:p>
          </p:txBody>
        </p:sp>
      </p:grpSp>
      <p:sp>
        <p:nvSpPr>
          <p:cNvPr id="1072139" name="Text Box 11"/>
          <p:cNvSpPr txBox="1">
            <a:spLocks noChangeArrowheads="1"/>
          </p:cNvSpPr>
          <p:nvPr/>
        </p:nvSpPr>
        <p:spPr bwMode="auto">
          <a:xfrm>
            <a:off x="1331913" y="3789363"/>
            <a:ext cx="3455987" cy="946150"/>
          </a:xfrm>
          <a:prstGeom prst="rect">
            <a:avLst/>
          </a:prstGeom>
          <a:noFill/>
          <a:ln w="9525">
            <a:noFill/>
            <a:miter lim="800000"/>
            <a:headEnd/>
            <a:tailEnd/>
          </a:ln>
          <a:effectLst/>
        </p:spPr>
        <p:txBody>
          <a:bodyPr>
            <a:spAutoFit/>
          </a:bodyPr>
          <a:lstStyle/>
          <a:p>
            <a:pPr>
              <a:spcBef>
                <a:spcPct val="0"/>
              </a:spcBef>
            </a:pPr>
            <a:r>
              <a:rPr kumimoji="1" lang="zh-CN" altLang="en-US" sz="2800" b="1" dirty="0">
                <a:latin typeface="华文新魏" pitchFamily="2" charset="-122"/>
                <a:ea typeface="华文新魏" pitchFamily="2" charset="-122"/>
              </a:rPr>
              <a:t>两条抗战路线和两个战场</a:t>
            </a:r>
          </a:p>
        </p:txBody>
      </p:sp>
      <p:sp>
        <p:nvSpPr>
          <p:cNvPr id="1072140" name="Text Box 12"/>
          <p:cNvSpPr txBox="1">
            <a:spLocks noChangeArrowheads="1"/>
          </p:cNvSpPr>
          <p:nvPr/>
        </p:nvSpPr>
        <p:spPr bwMode="auto">
          <a:xfrm>
            <a:off x="1403648" y="5301208"/>
            <a:ext cx="2341562" cy="519112"/>
          </a:xfrm>
          <a:prstGeom prst="rect">
            <a:avLst/>
          </a:prstGeom>
          <a:noFill/>
          <a:ln w="9525">
            <a:noFill/>
            <a:miter lim="800000"/>
            <a:headEnd/>
            <a:tailEnd/>
          </a:ln>
          <a:effectLst/>
        </p:spPr>
        <p:txBody>
          <a:bodyPr>
            <a:spAutoFit/>
          </a:bodyPr>
          <a:lstStyle/>
          <a:p>
            <a:pPr algn="l"/>
            <a:r>
              <a:rPr kumimoji="1" lang="zh-CN" altLang="en-US" sz="2800" b="1" dirty="0">
                <a:latin typeface="华文新魏" pitchFamily="2" charset="-122"/>
                <a:ea typeface="华文新魏" pitchFamily="2" charset="-122"/>
              </a:rPr>
              <a:t>三个发展阶段</a:t>
            </a:r>
          </a:p>
        </p:txBody>
      </p:sp>
      <p:sp>
        <p:nvSpPr>
          <p:cNvPr id="1072141" name="Rectangle 13"/>
          <p:cNvSpPr>
            <a:spLocks noChangeArrowheads="1"/>
          </p:cNvSpPr>
          <p:nvPr/>
        </p:nvSpPr>
        <p:spPr bwMode="auto">
          <a:xfrm>
            <a:off x="4067174" y="2781300"/>
            <a:ext cx="4609281" cy="609600"/>
          </a:xfrm>
          <a:prstGeom prst="rect">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r>
              <a:rPr kumimoji="1" lang="zh-CN" altLang="en-US" sz="2800" b="1" dirty="0">
                <a:latin typeface="华文新魏" pitchFamily="2" charset="-122"/>
                <a:ea typeface="华文新魏" pitchFamily="2" charset="-122"/>
              </a:rPr>
              <a:t>日本帝义与中华民族的矛盾</a:t>
            </a:r>
          </a:p>
        </p:txBody>
      </p:sp>
      <p:sp>
        <p:nvSpPr>
          <p:cNvPr id="1072142" name="Rectangle 14">
            <a:hlinkClick r:id="rId3" action="ppaction://hlinksldjump"/>
          </p:cNvPr>
          <p:cNvSpPr>
            <a:spLocks noChangeArrowheads="1"/>
          </p:cNvSpPr>
          <p:nvPr/>
        </p:nvSpPr>
        <p:spPr bwMode="auto">
          <a:xfrm>
            <a:off x="3995738" y="5157788"/>
            <a:ext cx="4824734" cy="609600"/>
          </a:xfrm>
          <a:prstGeom prst="rect">
            <a:avLst/>
          </a:prstGeom>
          <a:solidFill>
            <a:srgbClr val="E8FEED"/>
          </a:solidFill>
          <a:ln w="57150" cmpd="thinThick">
            <a:solidFill>
              <a:srgbClr val="FF9933"/>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战略防御</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战略相持</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战略反攻</a:t>
            </a:r>
          </a:p>
        </p:txBody>
      </p:sp>
      <p:sp>
        <p:nvSpPr>
          <p:cNvPr id="1072143" name="Rectangle 15"/>
          <p:cNvSpPr>
            <a:spLocks noChangeArrowheads="1"/>
          </p:cNvSpPr>
          <p:nvPr/>
        </p:nvSpPr>
        <p:spPr bwMode="auto">
          <a:xfrm>
            <a:off x="3132138" y="1268413"/>
            <a:ext cx="3095625" cy="609600"/>
          </a:xfrm>
          <a:prstGeom prst="rect">
            <a:avLst/>
          </a:prstGeom>
          <a:gradFill rotWithShape="0">
            <a:gsLst>
              <a:gs pos="0">
                <a:srgbClr val="D5E3FF">
                  <a:gamma/>
                  <a:tint val="36471"/>
                  <a:invGamma/>
                </a:srgbClr>
              </a:gs>
              <a:gs pos="100000">
                <a:srgbClr val="D5E3FF"/>
              </a:gs>
            </a:gsLst>
            <a:path path="shape">
              <a:fillToRect l="50000" t="50000" r="50000" b="50000"/>
            </a:path>
          </a:gradFill>
          <a:ln w="76200" cmpd="tri">
            <a:solidFill>
              <a:srgbClr val="FF3300"/>
            </a:solidFill>
            <a:miter lim="800000"/>
            <a:headEnd/>
            <a:tailEnd/>
          </a:ln>
          <a:effectLst/>
        </p:spPr>
        <p:txBody>
          <a:bodyPr wrap="none" anchor="ctr"/>
          <a:lstStyle/>
          <a:p>
            <a:pPr algn="l">
              <a:spcBef>
                <a:spcPct val="0"/>
              </a:spcBef>
            </a:pPr>
            <a:r>
              <a:rPr kumimoji="1" lang="zh-CN" altLang="en-US" sz="2800" b="1" dirty="0">
                <a:latin typeface="华文新魏" pitchFamily="2" charset="-122"/>
                <a:ea typeface="华文新魏" pitchFamily="2" charset="-122"/>
              </a:rPr>
              <a:t>全民族反侵略战争</a:t>
            </a:r>
          </a:p>
        </p:txBody>
      </p:sp>
      <p:grpSp>
        <p:nvGrpSpPr>
          <p:cNvPr id="3" name="Group 16"/>
          <p:cNvGrpSpPr>
            <a:grpSpLocks/>
          </p:cNvGrpSpPr>
          <p:nvPr/>
        </p:nvGrpSpPr>
        <p:grpSpPr bwMode="auto">
          <a:xfrm>
            <a:off x="4787900" y="3789363"/>
            <a:ext cx="381000" cy="838200"/>
            <a:chOff x="2928" y="1968"/>
            <a:chExt cx="240" cy="912"/>
          </a:xfrm>
        </p:grpSpPr>
        <p:sp>
          <p:nvSpPr>
            <p:cNvPr id="1072145" name="AutoShape 17"/>
            <p:cNvSpPr>
              <a:spLocks/>
            </p:cNvSpPr>
            <p:nvPr/>
          </p:nvSpPr>
          <p:spPr bwMode="auto">
            <a:xfrm>
              <a:off x="3024" y="1968"/>
              <a:ext cx="144" cy="912"/>
            </a:xfrm>
            <a:prstGeom prst="leftBracket">
              <a:avLst>
                <a:gd name="adj" fmla="val 0"/>
              </a:avLst>
            </a:prstGeom>
            <a:noFill/>
            <a:ln w="28575">
              <a:solidFill>
                <a:schemeClr val="tx2"/>
              </a:solidFill>
              <a:miter lim="800000"/>
              <a:headEnd/>
              <a:tailEnd/>
            </a:ln>
            <a:effectLst/>
          </p:spPr>
          <p:txBody>
            <a:bodyPr wrap="none" anchor="ctr"/>
            <a:lstStyle/>
            <a:p>
              <a:endParaRPr lang="zh-CN" altLang="en-US"/>
            </a:p>
          </p:txBody>
        </p:sp>
        <p:sp>
          <p:nvSpPr>
            <p:cNvPr id="1072146" name="Line 18"/>
            <p:cNvSpPr>
              <a:spLocks noChangeShapeType="1"/>
            </p:cNvSpPr>
            <p:nvPr/>
          </p:nvSpPr>
          <p:spPr bwMode="auto">
            <a:xfrm>
              <a:off x="2928" y="2400"/>
              <a:ext cx="96" cy="0"/>
            </a:xfrm>
            <a:prstGeom prst="line">
              <a:avLst/>
            </a:prstGeom>
            <a:noFill/>
            <a:ln w="28575">
              <a:solidFill>
                <a:schemeClr val="tx2"/>
              </a:solidFill>
              <a:miter lim="800000"/>
              <a:headEnd/>
              <a:tailEnd/>
            </a:ln>
            <a:effectLst/>
          </p:spPr>
          <p:txBody>
            <a:bodyPr wrap="none"/>
            <a:lstStyle/>
            <a:p>
              <a:endParaRPr lang="zh-CN" altLang="en-US"/>
            </a:p>
          </p:txBody>
        </p:sp>
      </p:grpSp>
      <p:sp>
        <p:nvSpPr>
          <p:cNvPr id="1072147" name="AutoShape 19"/>
          <p:cNvSpPr>
            <a:spLocks noChangeArrowheads="1"/>
          </p:cNvSpPr>
          <p:nvPr/>
        </p:nvSpPr>
        <p:spPr bwMode="auto">
          <a:xfrm>
            <a:off x="5364163" y="3500438"/>
            <a:ext cx="990600" cy="609600"/>
          </a:xfrm>
          <a:prstGeom prst="flowChartDecision">
            <a:avLst/>
          </a:prstGeom>
          <a:solidFill>
            <a:srgbClr val="CCECFF"/>
          </a:solidFill>
          <a:ln w="28575">
            <a:solidFill>
              <a:srgbClr val="0000FF"/>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国</a:t>
            </a:r>
          </a:p>
        </p:txBody>
      </p:sp>
      <p:sp>
        <p:nvSpPr>
          <p:cNvPr id="1072148" name="AutoShape 20"/>
          <p:cNvSpPr>
            <a:spLocks noChangeArrowheads="1"/>
          </p:cNvSpPr>
          <p:nvPr/>
        </p:nvSpPr>
        <p:spPr bwMode="auto">
          <a:xfrm>
            <a:off x="5364163" y="4292600"/>
            <a:ext cx="990600" cy="609600"/>
          </a:xfrm>
          <a:prstGeom prst="flowChartDecision">
            <a:avLst/>
          </a:prstGeom>
          <a:solidFill>
            <a:srgbClr val="E7F6FF"/>
          </a:solidFill>
          <a:ln w="28575">
            <a:solidFill>
              <a:srgbClr val="FF0000"/>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共</a:t>
            </a:r>
          </a:p>
        </p:txBody>
      </p:sp>
      <p:grpSp>
        <p:nvGrpSpPr>
          <p:cNvPr id="4" name="Group 21"/>
          <p:cNvGrpSpPr>
            <a:grpSpLocks/>
          </p:cNvGrpSpPr>
          <p:nvPr/>
        </p:nvGrpSpPr>
        <p:grpSpPr bwMode="auto">
          <a:xfrm>
            <a:off x="6588125" y="4292600"/>
            <a:ext cx="2088331" cy="576263"/>
            <a:chOff x="3600" y="3072"/>
            <a:chExt cx="1200" cy="384"/>
          </a:xfrm>
        </p:grpSpPr>
        <p:sp>
          <p:nvSpPr>
            <p:cNvPr id="1072150" name="AutoShape 22"/>
            <p:cNvSpPr>
              <a:spLocks noChangeArrowheads="1"/>
            </p:cNvSpPr>
            <p:nvPr/>
          </p:nvSpPr>
          <p:spPr bwMode="auto">
            <a:xfrm>
              <a:off x="3600" y="3072"/>
              <a:ext cx="1200" cy="384"/>
            </a:xfrm>
            <a:prstGeom prst="flowChartAlternateProcess">
              <a:avLst/>
            </a:prstGeom>
            <a:gradFill rotWithShape="0">
              <a:gsLst>
                <a:gs pos="0">
                  <a:srgbClr val="FFFFDD"/>
                </a:gs>
                <a:gs pos="100000">
                  <a:srgbClr val="FFFFDD">
                    <a:gamma/>
                    <a:tint val="9020"/>
                    <a:invGamma/>
                  </a:srgbClr>
                </a:gs>
              </a:gsLst>
              <a:path path="shape">
                <a:fillToRect l="50000" t="50000" r="50000" b="50000"/>
              </a:path>
            </a:gradFill>
            <a:ln w="38100">
              <a:solidFill>
                <a:srgbClr val="FF0000"/>
              </a:solidFill>
              <a:miter lim="800000"/>
              <a:headEnd/>
              <a:tailEnd/>
            </a:ln>
            <a:effectLst/>
          </p:spPr>
          <p:txBody>
            <a:bodyPr wrap="none" anchor="ctr"/>
            <a:lstStyle/>
            <a:p>
              <a:pPr algn="l">
                <a:spcBef>
                  <a:spcPct val="0"/>
                </a:spcBef>
              </a:pPr>
              <a:r>
                <a:rPr kumimoji="1" lang="zh-CN" altLang="en-US" sz="2800" b="1" dirty="0">
                  <a:latin typeface="华文新魏" pitchFamily="2" charset="-122"/>
                  <a:ea typeface="华文新魏" pitchFamily="2" charset="-122"/>
                </a:rPr>
                <a:t>全面      敌后</a:t>
              </a:r>
            </a:p>
          </p:txBody>
        </p:sp>
        <p:sp>
          <p:nvSpPr>
            <p:cNvPr id="1072151" name="Line 23"/>
            <p:cNvSpPr>
              <a:spLocks noChangeShapeType="1"/>
            </p:cNvSpPr>
            <p:nvPr/>
          </p:nvSpPr>
          <p:spPr bwMode="auto">
            <a:xfrm>
              <a:off x="4080" y="3264"/>
              <a:ext cx="240" cy="0"/>
            </a:xfrm>
            <a:prstGeom prst="line">
              <a:avLst/>
            </a:prstGeom>
            <a:noFill/>
            <a:ln w="38100">
              <a:solidFill>
                <a:srgbClr val="FF0000"/>
              </a:solidFill>
              <a:round/>
              <a:headEnd/>
              <a:tailEnd type="triangle" w="med" len="med"/>
            </a:ln>
            <a:effectLst/>
          </p:spPr>
          <p:txBody>
            <a:bodyPr wrap="none"/>
            <a:lstStyle/>
            <a:p>
              <a:endParaRPr lang="zh-CN" altLang="en-US"/>
            </a:p>
          </p:txBody>
        </p:sp>
      </p:grpSp>
      <p:grpSp>
        <p:nvGrpSpPr>
          <p:cNvPr id="5" name="Group 24"/>
          <p:cNvGrpSpPr>
            <a:grpSpLocks/>
          </p:cNvGrpSpPr>
          <p:nvPr/>
        </p:nvGrpSpPr>
        <p:grpSpPr bwMode="auto">
          <a:xfrm>
            <a:off x="6588124" y="3500438"/>
            <a:ext cx="2016323" cy="609600"/>
            <a:chOff x="3600" y="2496"/>
            <a:chExt cx="1152" cy="384"/>
          </a:xfrm>
        </p:grpSpPr>
        <p:sp>
          <p:nvSpPr>
            <p:cNvPr id="1072153" name="AutoShape 25"/>
            <p:cNvSpPr>
              <a:spLocks noChangeArrowheads="1"/>
            </p:cNvSpPr>
            <p:nvPr/>
          </p:nvSpPr>
          <p:spPr bwMode="auto">
            <a:xfrm>
              <a:off x="3600" y="2496"/>
              <a:ext cx="1152" cy="384"/>
            </a:xfrm>
            <a:prstGeom prst="flowChartAlternateProcess">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pPr>
                <a:spcBef>
                  <a:spcPct val="0"/>
                </a:spcBef>
              </a:pPr>
              <a:r>
                <a:rPr kumimoji="1" lang="zh-CN" altLang="en-US" sz="2800" b="1" dirty="0">
                  <a:latin typeface="华文新魏" pitchFamily="2" charset="-122"/>
                  <a:ea typeface="华文新魏" pitchFamily="2" charset="-122"/>
                </a:rPr>
                <a:t>片面     正面</a:t>
              </a:r>
            </a:p>
          </p:txBody>
        </p:sp>
        <p:sp>
          <p:nvSpPr>
            <p:cNvPr id="1072154" name="Line 26"/>
            <p:cNvSpPr>
              <a:spLocks noChangeShapeType="1"/>
            </p:cNvSpPr>
            <p:nvPr/>
          </p:nvSpPr>
          <p:spPr bwMode="auto">
            <a:xfrm>
              <a:off x="4080" y="2688"/>
              <a:ext cx="240" cy="0"/>
            </a:xfrm>
            <a:prstGeom prst="line">
              <a:avLst/>
            </a:prstGeom>
            <a:gradFill rotWithShape="0">
              <a:gsLst>
                <a:gs pos="0">
                  <a:srgbClr val="FFFFCC"/>
                </a:gs>
                <a:gs pos="100000">
                  <a:srgbClr val="FFFFCC">
                    <a:gamma/>
                    <a:tint val="33333"/>
                    <a:invGamma/>
                  </a:srgbClr>
                </a:gs>
              </a:gsLst>
              <a:path path="shape">
                <a:fillToRect l="50000" t="50000" r="50000" b="50000"/>
              </a:path>
            </a:gradFill>
            <a:ln w="76200" cmpd="tri">
              <a:solidFill>
                <a:srgbClr val="FF9933"/>
              </a:solidFill>
              <a:miter lim="800000"/>
              <a:headEnd/>
              <a:tailEnd/>
            </a:ln>
            <a:effectLst/>
          </p:spPr>
          <p:txBody>
            <a:bodyPr wrap="none" anchor="ctr"/>
            <a:lstStyle/>
            <a:p>
              <a:endParaRPr kumimoji="1" lang="zh-CN" altLang="en-US" sz="2800" b="1">
                <a:latin typeface="华文新魏" pitchFamily="2" charset="-122"/>
                <a:ea typeface="华文新魏" pitchFamily="2" charset="-122"/>
              </a:endParaRPr>
            </a:p>
          </p:txBody>
        </p:sp>
      </p:grpSp>
      <p:sp>
        <p:nvSpPr>
          <p:cNvPr id="1072155" name="Rectangle 27"/>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lgn="l">
              <a:spcBef>
                <a:spcPct val="0"/>
              </a:spcBef>
            </a:pPr>
            <a:r>
              <a:rPr lang="zh-CN" altLang="en-US" sz="4200" b="1" dirty="0">
                <a:latin typeface="华文新魏" pitchFamily="2" charset="-122"/>
                <a:ea typeface="华文新魏" pitchFamily="2" charset="-122"/>
              </a:rPr>
              <a:t>一个基本特征，三条基本线索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072131"/>
                                        </p:tgtEl>
                                        <p:attrNameLst>
                                          <p:attrName>style.visibility</p:attrName>
                                        </p:attrNameLst>
                                      </p:cBhvr>
                                      <p:to>
                                        <p:strVal val="visible"/>
                                      </p:to>
                                    </p:set>
                                    <p:animEffect transition="in" filter="checkerboard(down)">
                                      <p:cBhvr>
                                        <p:cTn id="7" dur="500"/>
                                        <p:tgtEl>
                                          <p:spTgt spid="1072131"/>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072143"/>
                                        </p:tgtEl>
                                        <p:attrNameLst>
                                          <p:attrName>style.visibility</p:attrName>
                                        </p:attrNameLst>
                                      </p:cBhvr>
                                      <p:to>
                                        <p:strVal val="visible"/>
                                      </p:to>
                                    </p:set>
                                    <p:anim calcmode="lin" valueType="num">
                                      <p:cBhvr>
                                        <p:cTn id="12" dur="1000" fill="hold"/>
                                        <p:tgtEl>
                                          <p:spTgt spid="1072143"/>
                                        </p:tgtEl>
                                        <p:attrNameLst>
                                          <p:attrName>ppt_w</p:attrName>
                                        </p:attrNameLst>
                                      </p:cBhvr>
                                      <p:tavLst>
                                        <p:tav tm="0">
                                          <p:val>
                                            <p:fltVal val="0"/>
                                          </p:val>
                                        </p:tav>
                                        <p:tav tm="100000">
                                          <p:val>
                                            <p:strVal val="#ppt_w"/>
                                          </p:val>
                                        </p:tav>
                                      </p:tavLst>
                                    </p:anim>
                                    <p:anim calcmode="lin" valueType="num">
                                      <p:cBhvr>
                                        <p:cTn id="13" dur="1000" fill="hold"/>
                                        <p:tgtEl>
                                          <p:spTgt spid="1072143"/>
                                        </p:tgtEl>
                                        <p:attrNameLst>
                                          <p:attrName>ppt_h</p:attrName>
                                        </p:attrNameLst>
                                      </p:cBhvr>
                                      <p:tavLst>
                                        <p:tav tm="0">
                                          <p:val>
                                            <p:fltVal val="0"/>
                                          </p:val>
                                        </p:tav>
                                        <p:tav tm="100000">
                                          <p:val>
                                            <p:strVal val="#ppt_h"/>
                                          </p:val>
                                        </p:tav>
                                      </p:tavLst>
                                    </p:anim>
                                    <p:anim calcmode="lin" valueType="num">
                                      <p:cBhvr>
                                        <p:cTn id="14" dur="1000" fill="hold"/>
                                        <p:tgtEl>
                                          <p:spTgt spid="107214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07214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51" presetClass="entr" presetSubtype="0" fill="hold" grpId="0" nodeType="clickEffect">
                                  <p:stCondLst>
                                    <p:cond delay="0"/>
                                  </p:stCondLst>
                                  <p:childTnLst>
                                    <p:set>
                                      <p:cBhvr>
                                        <p:cTn id="19" dur="1" fill="hold">
                                          <p:stCondLst>
                                            <p:cond delay="0"/>
                                          </p:stCondLst>
                                        </p:cTn>
                                        <p:tgtEl>
                                          <p:spTgt spid="1072133"/>
                                        </p:tgtEl>
                                        <p:attrNameLst>
                                          <p:attrName>style.visibility</p:attrName>
                                        </p:attrNameLst>
                                      </p:cBhvr>
                                      <p:to>
                                        <p:strVal val="visible"/>
                                      </p:to>
                                    </p:set>
                                    <p:animEffect transition="in" filter="fade">
                                      <p:cBhvr>
                                        <p:cTn id="20" dur="385" decel="100000"/>
                                        <p:tgtEl>
                                          <p:spTgt spid="1072133"/>
                                        </p:tgtEl>
                                      </p:cBhvr>
                                    </p:animEffect>
                                    <p:animScale>
                                      <p:cBhvr>
                                        <p:cTn id="21" dur="385" decel="100000"/>
                                        <p:tgtEl>
                                          <p:spTgt spid="1072133"/>
                                        </p:tgtEl>
                                      </p:cBhvr>
                                      <p:from x="10000" y="10000"/>
                                      <p:to x="200000" y="450000"/>
                                    </p:animScale>
                                    <p:animScale>
                                      <p:cBhvr>
                                        <p:cTn id="22" dur="615" accel="100000" fill="hold">
                                          <p:stCondLst>
                                            <p:cond delay="385"/>
                                          </p:stCondLst>
                                        </p:cTn>
                                        <p:tgtEl>
                                          <p:spTgt spid="1072133"/>
                                        </p:tgtEl>
                                      </p:cBhvr>
                                      <p:from x="200000" y="450000"/>
                                      <p:to x="100000" y="100000"/>
                                    </p:animScale>
                                    <p:set>
                                      <p:cBhvr>
                                        <p:cTn id="23" dur="385" fill="hold"/>
                                        <p:tgtEl>
                                          <p:spTgt spid="1072133"/>
                                        </p:tgtEl>
                                        <p:attrNameLst>
                                          <p:attrName>ppt_x</p:attrName>
                                        </p:attrNameLst>
                                      </p:cBhvr>
                                      <p:to>
                                        <p:strVal val="(0.5)"/>
                                      </p:to>
                                    </p:set>
                                    <p:anim from="(0.5)" to="(#ppt_x)" calcmode="lin" valueType="num">
                                      <p:cBhvr>
                                        <p:cTn id="24" dur="615" accel="100000" fill="hold">
                                          <p:stCondLst>
                                            <p:cond delay="385"/>
                                          </p:stCondLst>
                                        </p:cTn>
                                        <p:tgtEl>
                                          <p:spTgt spid="1072133"/>
                                        </p:tgtEl>
                                        <p:attrNameLst>
                                          <p:attrName>ppt_x</p:attrName>
                                        </p:attrNameLst>
                                      </p:cBhvr>
                                    </p:anim>
                                    <p:set>
                                      <p:cBhvr>
                                        <p:cTn id="25" dur="385" fill="hold"/>
                                        <p:tgtEl>
                                          <p:spTgt spid="1072133"/>
                                        </p:tgtEl>
                                        <p:attrNameLst>
                                          <p:attrName>ppt_y</p:attrName>
                                        </p:attrNameLst>
                                      </p:cBhvr>
                                      <p:to>
                                        <p:strVal val="(#ppt_y+0.4)"/>
                                      </p:to>
                                    </p:set>
                                    <p:anim from="(#ppt_y+0.4)" to="(#ppt_y)" calcmode="lin" valueType="num">
                                      <p:cBhvr>
                                        <p:cTn id="26" dur="615" accel="100000" fill="hold">
                                          <p:stCondLst>
                                            <p:cond delay="385"/>
                                          </p:stCondLst>
                                        </p:cTn>
                                        <p:tgtEl>
                                          <p:spTgt spid="1072133"/>
                                        </p:tgtEl>
                                        <p:attrNameLst>
                                          <p:attrName>ppt_y</p:attrName>
                                        </p:attrNameLst>
                                      </p:cBhvr>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72134"/>
                                        </p:tgtEl>
                                        <p:attrNameLst>
                                          <p:attrName>style.visibility</p:attrName>
                                        </p:attrNameLst>
                                      </p:cBhvr>
                                      <p:to>
                                        <p:strVal val="visible"/>
                                      </p:to>
                                    </p:set>
                                    <p:anim calcmode="lin" valueType="num">
                                      <p:cBhvr additive="base">
                                        <p:cTn id="31" dur="500" fill="hold"/>
                                        <p:tgtEl>
                                          <p:spTgt spid="1072134"/>
                                        </p:tgtEl>
                                        <p:attrNameLst>
                                          <p:attrName>ppt_x</p:attrName>
                                        </p:attrNameLst>
                                      </p:cBhvr>
                                      <p:tavLst>
                                        <p:tav tm="0">
                                          <p:val>
                                            <p:strVal val="0-#ppt_w/2"/>
                                          </p:val>
                                        </p:tav>
                                        <p:tav tm="100000">
                                          <p:val>
                                            <p:strVal val="#ppt_x"/>
                                          </p:val>
                                        </p:tav>
                                      </p:tavLst>
                                    </p:anim>
                                    <p:anim calcmode="lin" valueType="num">
                                      <p:cBhvr additive="base">
                                        <p:cTn id="32" dur="500" fill="hold"/>
                                        <p:tgtEl>
                                          <p:spTgt spid="107213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grpId="0" nodeType="clickEffect">
                                  <p:stCondLst>
                                    <p:cond delay="0"/>
                                  </p:stCondLst>
                                  <p:childTnLst>
                                    <p:set>
                                      <p:cBhvr>
                                        <p:cTn id="40" dur="1" fill="hold">
                                          <p:stCondLst>
                                            <p:cond delay="0"/>
                                          </p:stCondLst>
                                        </p:cTn>
                                        <p:tgtEl>
                                          <p:spTgt spid="1072135"/>
                                        </p:tgtEl>
                                        <p:attrNameLst>
                                          <p:attrName>style.visibility</p:attrName>
                                        </p:attrNameLst>
                                      </p:cBhvr>
                                      <p:to>
                                        <p:strVal val="visible"/>
                                      </p:to>
                                    </p:set>
                                    <p:animScale>
                                      <p:cBhvr>
                                        <p:cTn id="41" dur="1000" decel="50000" fill="hold">
                                          <p:stCondLst>
                                            <p:cond delay="0"/>
                                          </p:stCondLst>
                                        </p:cTn>
                                        <p:tgtEl>
                                          <p:spTgt spid="10721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072135"/>
                                        </p:tgtEl>
                                        <p:attrNameLst>
                                          <p:attrName>ppt_x</p:attrName>
                                          <p:attrName>ppt_y</p:attrName>
                                        </p:attrNameLst>
                                      </p:cBhvr>
                                    </p:animMotion>
                                    <p:animEffect transition="in" filter="fade">
                                      <p:cBhvr>
                                        <p:cTn id="43" dur="1000"/>
                                        <p:tgtEl>
                                          <p:spTgt spid="1072135"/>
                                        </p:tgtEl>
                                      </p:cBhvr>
                                    </p:animEffect>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1072141"/>
                                        </p:tgtEl>
                                        <p:attrNameLst>
                                          <p:attrName>style.visibility</p:attrName>
                                        </p:attrNameLst>
                                      </p:cBhvr>
                                      <p:to>
                                        <p:strVal val="visible"/>
                                      </p:to>
                                    </p:set>
                                    <p:anim calcmode="lin" valueType="num">
                                      <p:cBhvr>
                                        <p:cTn id="48" dur="1000" fill="hold"/>
                                        <p:tgtEl>
                                          <p:spTgt spid="1072141"/>
                                        </p:tgtEl>
                                        <p:attrNameLst>
                                          <p:attrName>ppt_w</p:attrName>
                                        </p:attrNameLst>
                                      </p:cBhvr>
                                      <p:tavLst>
                                        <p:tav tm="0">
                                          <p:val>
                                            <p:fltVal val="0"/>
                                          </p:val>
                                        </p:tav>
                                        <p:tav tm="100000">
                                          <p:val>
                                            <p:strVal val="#ppt_w"/>
                                          </p:val>
                                        </p:tav>
                                      </p:tavLst>
                                    </p:anim>
                                    <p:anim calcmode="lin" valueType="num">
                                      <p:cBhvr>
                                        <p:cTn id="49" dur="1000" fill="hold"/>
                                        <p:tgtEl>
                                          <p:spTgt spid="1072141"/>
                                        </p:tgtEl>
                                        <p:attrNameLst>
                                          <p:attrName>ppt_h</p:attrName>
                                        </p:attrNameLst>
                                      </p:cBhvr>
                                      <p:tavLst>
                                        <p:tav tm="0">
                                          <p:val>
                                            <p:fltVal val="0"/>
                                          </p:val>
                                        </p:tav>
                                        <p:tav tm="100000">
                                          <p:val>
                                            <p:strVal val="#ppt_h"/>
                                          </p:val>
                                        </p:tav>
                                      </p:tavLst>
                                    </p:anim>
                                    <p:anim calcmode="lin" valueType="num">
                                      <p:cBhvr>
                                        <p:cTn id="50" dur="1000" fill="hold"/>
                                        <p:tgtEl>
                                          <p:spTgt spid="1072141"/>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10721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2" fill="hold">
                      <p:stCondLst>
                        <p:cond delay="indefinite"/>
                      </p:stCondLst>
                      <p:childTnLst>
                        <p:par>
                          <p:cTn id="53" fill="hold">
                            <p:stCondLst>
                              <p:cond delay="0"/>
                            </p:stCondLst>
                            <p:childTnLst>
                              <p:par>
                                <p:cTn id="54" presetID="15" presetClass="entr" presetSubtype="0" fill="hold" grpId="0" nodeType="clickEffect">
                                  <p:stCondLst>
                                    <p:cond delay="0"/>
                                  </p:stCondLst>
                                  <p:childTnLst>
                                    <p:set>
                                      <p:cBhvr>
                                        <p:cTn id="55" dur="1" fill="hold">
                                          <p:stCondLst>
                                            <p:cond delay="0"/>
                                          </p:stCondLst>
                                        </p:cTn>
                                        <p:tgtEl>
                                          <p:spTgt spid="1072139"/>
                                        </p:tgtEl>
                                        <p:attrNameLst>
                                          <p:attrName>style.visibility</p:attrName>
                                        </p:attrNameLst>
                                      </p:cBhvr>
                                      <p:to>
                                        <p:strVal val="visible"/>
                                      </p:to>
                                    </p:set>
                                    <p:anim calcmode="lin" valueType="num">
                                      <p:cBhvr>
                                        <p:cTn id="56" dur="1000" fill="hold"/>
                                        <p:tgtEl>
                                          <p:spTgt spid="1072139"/>
                                        </p:tgtEl>
                                        <p:attrNameLst>
                                          <p:attrName>ppt_w</p:attrName>
                                        </p:attrNameLst>
                                      </p:cBhvr>
                                      <p:tavLst>
                                        <p:tav tm="0">
                                          <p:val>
                                            <p:fltVal val="0"/>
                                          </p:val>
                                        </p:tav>
                                        <p:tav tm="100000">
                                          <p:val>
                                            <p:strVal val="#ppt_w"/>
                                          </p:val>
                                        </p:tav>
                                      </p:tavLst>
                                    </p:anim>
                                    <p:anim calcmode="lin" valueType="num">
                                      <p:cBhvr>
                                        <p:cTn id="57" dur="1000" fill="hold"/>
                                        <p:tgtEl>
                                          <p:spTgt spid="1072139"/>
                                        </p:tgtEl>
                                        <p:attrNameLst>
                                          <p:attrName>ppt_h</p:attrName>
                                        </p:attrNameLst>
                                      </p:cBhvr>
                                      <p:tavLst>
                                        <p:tav tm="0">
                                          <p:val>
                                            <p:fltVal val="0"/>
                                          </p:val>
                                        </p:tav>
                                        <p:tav tm="100000">
                                          <p:val>
                                            <p:strVal val="#ppt_h"/>
                                          </p:val>
                                        </p:tav>
                                      </p:tavLst>
                                    </p:anim>
                                    <p:anim calcmode="lin" valueType="num">
                                      <p:cBhvr>
                                        <p:cTn id="58" dur="1000" fill="hold"/>
                                        <p:tgtEl>
                                          <p:spTgt spid="1072139"/>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0721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0-#ppt_w/2"/>
                                          </p:val>
                                        </p:tav>
                                        <p:tav tm="100000">
                                          <p:val>
                                            <p:strVal val="#ppt_x"/>
                                          </p:val>
                                        </p:tav>
                                      </p:tavLst>
                                    </p:anim>
                                    <p:anim calcmode="lin" valueType="num">
                                      <p:cBhvr additive="base">
                                        <p:cTn id="6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1" presetClass="entr" presetSubtype="0" fill="hold" grpId="0" nodeType="clickEffect">
                                  <p:stCondLst>
                                    <p:cond delay="0"/>
                                  </p:stCondLst>
                                  <p:childTnLst>
                                    <p:set>
                                      <p:cBhvr>
                                        <p:cTn id="69" dur="1" fill="hold">
                                          <p:stCondLst>
                                            <p:cond delay="0"/>
                                          </p:stCondLst>
                                        </p:cTn>
                                        <p:tgtEl>
                                          <p:spTgt spid="1072147"/>
                                        </p:tgtEl>
                                        <p:attrNameLst>
                                          <p:attrName>style.visibility</p:attrName>
                                        </p:attrNameLst>
                                      </p:cBhvr>
                                      <p:to>
                                        <p:strVal val="visible"/>
                                      </p:to>
                                    </p:set>
                                    <p:animEffect transition="in" filter="fade">
                                      <p:cBhvr>
                                        <p:cTn id="70" dur="385" decel="100000"/>
                                        <p:tgtEl>
                                          <p:spTgt spid="1072147"/>
                                        </p:tgtEl>
                                      </p:cBhvr>
                                    </p:animEffect>
                                    <p:animScale>
                                      <p:cBhvr>
                                        <p:cTn id="71" dur="385" decel="100000"/>
                                        <p:tgtEl>
                                          <p:spTgt spid="1072147"/>
                                        </p:tgtEl>
                                      </p:cBhvr>
                                      <p:from x="10000" y="10000"/>
                                      <p:to x="200000" y="450000"/>
                                    </p:animScale>
                                    <p:animScale>
                                      <p:cBhvr>
                                        <p:cTn id="72" dur="615" accel="100000" fill="hold">
                                          <p:stCondLst>
                                            <p:cond delay="385"/>
                                          </p:stCondLst>
                                        </p:cTn>
                                        <p:tgtEl>
                                          <p:spTgt spid="1072147"/>
                                        </p:tgtEl>
                                      </p:cBhvr>
                                      <p:from x="200000" y="450000"/>
                                      <p:to x="100000" y="100000"/>
                                    </p:animScale>
                                    <p:set>
                                      <p:cBhvr>
                                        <p:cTn id="73" dur="385" fill="hold"/>
                                        <p:tgtEl>
                                          <p:spTgt spid="1072147"/>
                                        </p:tgtEl>
                                        <p:attrNameLst>
                                          <p:attrName>ppt_x</p:attrName>
                                        </p:attrNameLst>
                                      </p:cBhvr>
                                      <p:to>
                                        <p:strVal val="(0.5)"/>
                                      </p:to>
                                    </p:set>
                                    <p:anim from="(0.5)" to="(#ppt_x)" calcmode="lin" valueType="num">
                                      <p:cBhvr>
                                        <p:cTn id="74" dur="615" accel="100000" fill="hold">
                                          <p:stCondLst>
                                            <p:cond delay="385"/>
                                          </p:stCondLst>
                                        </p:cTn>
                                        <p:tgtEl>
                                          <p:spTgt spid="1072147"/>
                                        </p:tgtEl>
                                        <p:attrNameLst>
                                          <p:attrName>ppt_x</p:attrName>
                                        </p:attrNameLst>
                                      </p:cBhvr>
                                    </p:anim>
                                    <p:set>
                                      <p:cBhvr>
                                        <p:cTn id="75" dur="385" fill="hold"/>
                                        <p:tgtEl>
                                          <p:spTgt spid="1072147"/>
                                        </p:tgtEl>
                                        <p:attrNameLst>
                                          <p:attrName>ppt_y</p:attrName>
                                        </p:attrNameLst>
                                      </p:cBhvr>
                                      <p:to>
                                        <p:strVal val="(#ppt_y+0.4)"/>
                                      </p:to>
                                    </p:set>
                                    <p:anim from="(#ppt_y+0.4)" to="(#ppt_y)" calcmode="lin" valueType="num">
                                      <p:cBhvr>
                                        <p:cTn id="76" dur="615" accel="100000" fill="hold">
                                          <p:stCondLst>
                                            <p:cond delay="385"/>
                                          </p:stCondLst>
                                        </p:cTn>
                                        <p:tgtEl>
                                          <p:spTgt spid="1072147"/>
                                        </p:tgtEl>
                                        <p:attrNameLst>
                                          <p:attrName>ppt_y</p:attrName>
                                        </p:attrNameLst>
                                      </p:cBhvr>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1+#ppt_w/2"/>
                                          </p:val>
                                        </p:tav>
                                        <p:tav tm="100000">
                                          <p:val>
                                            <p:strVal val="#ppt_x"/>
                                          </p:val>
                                        </p:tav>
                                      </p:tavLst>
                                    </p:anim>
                                    <p:anim calcmode="lin" valueType="num">
                                      <p:cBhvr additive="base">
                                        <p:cTn id="8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1" presetClass="entr" presetSubtype="0" fill="hold" grpId="0" nodeType="clickEffect">
                                  <p:stCondLst>
                                    <p:cond delay="0"/>
                                  </p:stCondLst>
                                  <p:childTnLst>
                                    <p:set>
                                      <p:cBhvr>
                                        <p:cTn id="86" dur="1" fill="hold">
                                          <p:stCondLst>
                                            <p:cond delay="0"/>
                                          </p:stCondLst>
                                        </p:cTn>
                                        <p:tgtEl>
                                          <p:spTgt spid="1072148"/>
                                        </p:tgtEl>
                                        <p:attrNameLst>
                                          <p:attrName>style.visibility</p:attrName>
                                        </p:attrNameLst>
                                      </p:cBhvr>
                                      <p:to>
                                        <p:strVal val="visible"/>
                                      </p:to>
                                    </p:set>
                                    <p:animEffect transition="in" filter="fade">
                                      <p:cBhvr>
                                        <p:cTn id="87" dur="385" decel="100000"/>
                                        <p:tgtEl>
                                          <p:spTgt spid="1072148"/>
                                        </p:tgtEl>
                                      </p:cBhvr>
                                    </p:animEffect>
                                    <p:animScale>
                                      <p:cBhvr>
                                        <p:cTn id="88" dur="385" decel="100000"/>
                                        <p:tgtEl>
                                          <p:spTgt spid="1072148"/>
                                        </p:tgtEl>
                                      </p:cBhvr>
                                      <p:from x="10000" y="10000"/>
                                      <p:to x="200000" y="450000"/>
                                    </p:animScale>
                                    <p:animScale>
                                      <p:cBhvr>
                                        <p:cTn id="89" dur="615" accel="100000" fill="hold">
                                          <p:stCondLst>
                                            <p:cond delay="385"/>
                                          </p:stCondLst>
                                        </p:cTn>
                                        <p:tgtEl>
                                          <p:spTgt spid="1072148"/>
                                        </p:tgtEl>
                                      </p:cBhvr>
                                      <p:from x="200000" y="450000"/>
                                      <p:to x="100000" y="100000"/>
                                    </p:animScale>
                                    <p:set>
                                      <p:cBhvr>
                                        <p:cTn id="90" dur="385" fill="hold"/>
                                        <p:tgtEl>
                                          <p:spTgt spid="1072148"/>
                                        </p:tgtEl>
                                        <p:attrNameLst>
                                          <p:attrName>ppt_x</p:attrName>
                                        </p:attrNameLst>
                                      </p:cBhvr>
                                      <p:to>
                                        <p:strVal val="(0.5)"/>
                                      </p:to>
                                    </p:set>
                                    <p:anim from="(0.5)" to="(#ppt_x)" calcmode="lin" valueType="num">
                                      <p:cBhvr>
                                        <p:cTn id="91" dur="615" accel="100000" fill="hold">
                                          <p:stCondLst>
                                            <p:cond delay="385"/>
                                          </p:stCondLst>
                                        </p:cTn>
                                        <p:tgtEl>
                                          <p:spTgt spid="1072148"/>
                                        </p:tgtEl>
                                        <p:attrNameLst>
                                          <p:attrName>ppt_x</p:attrName>
                                        </p:attrNameLst>
                                      </p:cBhvr>
                                    </p:anim>
                                    <p:set>
                                      <p:cBhvr>
                                        <p:cTn id="92" dur="385" fill="hold"/>
                                        <p:tgtEl>
                                          <p:spTgt spid="1072148"/>
                                        </p:tgtEl>
                                        <p:attrNameLst>
                                          <p:attrName>ppt_y</p:attrName>
                                        </p:attrNameLst>
                                      </p:cBhvr>
                                      <p:to>
                                        <p:strVal val="(#ppt_y+0.4)"/>
                                      </p:to>
                                    </p:set>
                                    <p:anim from="(#ppt_y+0.4)" to="(#ppt_y)" calcmode="lin" valueType="num">
                                      <p:cBhvr>
                                        <p:cTn id="93" dur="615" accel="100000" fill="hold">
                                          <p:stCondLst>
                                            <p:cond delay="385"/>
                                          </p:stCondLst>
                                        </p:cTn>
                                        <p:tgtEl>
                                          <p:spTgt spid="1072148"/>
                                        </p:tgtEl>
                                        <p:attrNameLst>
                                          <p:attrName>ppt_y</p:attrName>
                                        </p:attrNameLst>
                                      </p:cBhvr>
                                    </p:anim>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additive="base">
                                        <p:cTn id="98" dur="500" fill="hold"/>
                                        <p:tgtEl>
                                          <p:spTgt spid="4"/>
                                        </p:tgtEl>
                                        <p:attrNameLst>
                                          <p:attrName>ppt_x</p:attrName>
                                        </p:attrNameLst>
                                      </p:cBhvr>
                                      <p:tavLst>
                                        <p:tav tm="0">
                                          <p:val>
                                            <p:strVal val="1+#ppt_w/2"/>
                                          </p:val>
                                        </p:tav>
                                        <p:tav tm="100000">
                                          <p:val>
                                            <p:strVal val="#ppt_x"/>
                                          </p:val>
                                        </p:tav>
                                      </p:tavLst>
                                    </p:anim>
                                    <p:anim calcmode="lin" valueType="num">
                                      <p:cBhvr additive="base">
                                        <p:cTn id="9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52" presetClass="entr" presetSubtype="0" fill="hold" grpId="0" nodeType="clickEffect">
                                  <p:stCondLst>
                                    <p:cond delay="0"/>
                                  </p:stCondLst>
                                  <p:childTnLst>
                                    <p:set>
                                      <p:cBhvr>
                                        <p:cTn id="103" dur="1" fill="hold">
                                          <p:stCondLst>
                                            <p:cond delay="0"/>
                                          </p:stCondLst>
                                        </p:cTn>
                                        <p:tgtEl>
                                          <p:spTgt spid="1072140"/>
                                        </p:tgtEl>
                                        <p:attrNameLst>
                                          <p:attrName>style.visibility</p:attrName>
                                        </p:attrNameLst>
                                      </p:cBhvr>
                                      <p:to>
                                        <p:strVal val="visible"/>
                                      </p:to>
                                    </p:set>
                                    <p:animScale>
                                      <p:cBhvr>
                                        <p:cTn id="104" dur="1000" decel="50000" fill="hold">
                                          <p:stCondLst>
                                            <p:cond delay="0"/>
                                          </p:stCondLst>
                                        </p:cTn>
                                        <p:tgtEl>
                                          <p:spTgt spid="10721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1072140"/>
                                        </p:tgtEl>
                                        <p:attrNameLst>
                                          <p:attrName>ppt_x</p:attrName>
                                          <p:attrName>ppt_y</p:attrName>
                                        </p:attrNameLst>
                                      </p:cBhvr>
                                    </p:animMotion>
                                    <p:animEffect transition="in" filter="fade">
                                      <p:cBhvr>
                                        <p:cTn id="106" dur="1000"/>
                                        <p:tgtEl>
                                          <p:spTgt spid="1072140"/>
                                        </p:tgtEl>
                                      </p:cBhvr>
                                    </p:animEffect>
                                  </p:childTnLst>
                                </p:cTn>
                              </p:par>
                            </p:childTnLst>
                          </p:cTn>
                        </p:par>
                      </p:childTnLst>
                    </p:cTn>
                  </p:par>
                  <p:par>
                    <p:cTn id="107" fill="hold">
                      <p:stCondLst>
                        <p:cond delay="indefinite"/>
                      </p:stCondLst>
                      <p:childTnLst>
                        <p:par>
                          <p:cTn id="108" fill="hold">
                            <p:stCondLst>
                              <p:cond delay="0"/>
                            </p:stCondLst>
                            <p:childTnLst>
                              <p:par>
                                <p:cTn id="109" presetID="52" presetClass="entr" presetSubtype="0" fill="hold" grpId="0" nodeType="clickEffect">
                                  <p:stCondLst>
                                    <p:cond delay="0"/>
                                  </p:stCondLst>
                                  <p:childTnLst>
                                    <p:set>
                                      <p:cBhvr>
                                        <p:cTn id="110" dur="1" fill="hold">
                                          <p:stCondLst>
                                            <p:cond delay="0"/>
                                          </p:stCondLst>
                                        </p:cTn>
                                        <p:tgtEl>
                                          <p:spTgt spid="1072142"/>
                                        </p:tgtEl>
                                        <p:attrNameLst>
                                          <p:attrName>style.visibility</p:attrName>
                                        </p:attrNameLst>
                                      </p:cBhvr>
                                      <p:to>
                                        <p:strVal val="visible"/>
                                      </p:to>
                                    </p:set>
                                    <p:animScale>
                                      <p:cBhvr>
                                        <p:cTn id="111" dur="1000" decel="50000" fill="hold">
                                          <p:stCondLst>
                                            <p:cond delay="0"/>
                                          </p:stCondLst>
                                        </p:cTn>
                                        <p:tgtEl>
                                          <p:spTgt spid="10721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2" dur="1000" decel="50000" fill="hold">
                                          <p:stCondLst>
                                            <p:cond delay="0"/>
                                          </p:stCondLst>
                                        </p:cTn>
                                        <p:tgtEl>
                                          <p:spTgt spid="1072142"/>
                                        </p:tgtEl>
                                        <p:attrNameLst>
                                          <p:attrName>ppt_x</p:attrName>
                                          <p:attrName>ppt_y</p:attrName>
                                        </p:attrNameLst>
                                      </p:cBhvr>
                                    </p:animMotion>
                                    <p:animEffect transition="in" filter="fade">
                                      <p:cBhvr>
                                        <p:cTn id="113" dur="1000"/>
                                        <p:tgtEl>
                                          <p:spTgt spid="1072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131" grpId="0" autoUpdateAnimBg="0"/>
      <p:bldP spid="1072133" grpId="0"/>
      <p:bldP spid="1072134" grpId="0" animBg="1"/>
      <p:bldP spid="1072135" grpId="0"/>
      <p:bldP spid="1072139" grpId="0"/>
      <p:bldP spid="1072140" grpId="0"/>
      <p:bldP spid="1072141" grpId="0" animBg="1"/>
      <p:bldP spid="1072142" grpId="0" animBg="1"/>
      <p:bldP spid="1072143" grpId="0" animBg="1"/>
      <p:bldP spid="1072147" grpId="0" animBg="1"/>
      <p:bldP spid="10721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22" name="Rectangle 14"/>
          <p:cNvSpPr>
            <a:spLocks noGrp="1" noChangeArrowheads="1"/>
          </p:cNvSpPr>
          <p:nvPr>
            <p:ph type="title"/>
          </p:nvPr>
        </p:nvSpPr>
        <p:spPr>
          <a:xfrm>
            <a:off x="395536" y="1196752"/>
            <a:ext cx="8157344" cy="1080120"/>
          </a:xfrm>
          <a:noFill/>
          <a:ln/>
        </p:spPr>
        <p:txBody>
          <a:bodyPr>
            <a:normAutofit fontScale="90000"/>
          </a:bodyPr>
          <a:lstStyle/>
          <a:p>
            <a:r>
              <a:rPr kumimoji="1" lang="zh-CN" altLang="en-US" sz="3600" b="1" dirty="0">
                <a:effectLst>
                  <a:outerShdw blurRad="38100" dist="38100" dir="2700000" algn="tl">
                    <a:srgbClr val="C0C0C0"/>
                  </a:outerShdw>
                </a:effectLst>
              </a:rPr>
              <a:t>（</a:t>
            </a:r>
            <a:r>
              <a:rPr lang="zh-CN" altLang="en-US" sz="4000" b="1" dirty="0">
                <a:latin typeface="华文新魏" pitchFamily="2" charset="-122"/>
                <a:ea typeface="华文新魏" pitchFamily="2" charset="-122"/>
              </a:rPr>
              <a:t>一）战略防御阶段的正面战场</a:t>
            </a:r>
            <a:r>
              <a:rPr lang="zh-CN" altLang="en-US" sz="2700" b="1" dirty="0">
                <a:latin typeface="华文新魏" pitchFamily="2" charset="-122"/>
                <a:ea typeface="华文新魏" pitchFamily="2" charset="-122"/>
              </a:rPr>
              <a:t>（</a:t>
            </a:r>
            <a:r>
              <a:rPr lang="en-US" altLang="zh-CN" sz="2700" b="1" dirty="0">
                <a:latin typeface="华文新魏" pitchFamily="2" charset="-122"/>
                <a:ea typeface="华文新魏" pitchFamily="2" charset="-122"/>
              </a:rPr>
              <a:t>1937</a:t>
            </a:r>
            <a:r>
              <a:rPr lang="zh-CN" altLang="en-US" sz="2700" b="1" dirty="0">
                <a:latin typeface="华文新魏" pitchFamily="2" charset="-122"/>
                <a:ea typeface="华文新魏" pitchFamily="2" charset="-122"/>
              </a:rPr>
              <a:t>年</a:t>
            </a:r>
            <a:r>
              <a:rPr lang="en-US" altLang="zh-CN" sz="2700" b="1" dirty="0">
                <a:latin typeface="华文新魏" pitchFamily="2" charset="-122"/>
                <a:ea typeface="华文新魏" pitchFamily="2" charset="-122"/>
              </a:rPr>
              <a:t>7</a:t>
            </a:r>
            <a:r>
              <a:rPr lang="zh-CN" altLang="en-US" sz="2700" b="1" dirty="0">
                <a:latin typeface="华文新魏" pitchFamily="2" charset="-122"/>
                <a:ea typeface="华文新魏" pitchFamily="2" charset="-122"/>
              </a:rPr>
              <a:t>月</a:t>
            </a:r>
            <a:r>
              <a:rPr lang="en-US" altLang="zh-CN" sz="2700" b="1" dirty="0">
                <a:latin typeface="华文新魏" pitchFamily="2" charset="-122"/>
                <a:ea typeface="华文新魏" pitchFamily="2" charset="-122"/>
              </a:rPr>
              <a:t>7</a:t>
            </a:r>
            <a:r>
              <a:rPr lang="zh-CN" altLang="en-US" sz="2700" b="1" dirty="0">
                <a:latin typeface="华文新魏" pitchFamily="2" charset="-122"/>
                <a:ea typeface="华文新魏" pitchFamily="2" charset="-122"/>
              </a:rPr>
              <a:t>日至</a:t>
            </a:r>
            <a:r>
              <a:rPr lang="en-US" altLang="zh-CN" sz="2700" b="1" dirty="0">
                <a:latin typeface="华文新魏" pitchFamily="2" charset="-122"/>
                <a:ea typeface="华文新魏" pitchFamily="2" charset="-122"/>
              </a:rPr>
              <a:t>1938</a:t>
            </a:r>
            <a:r>
              <a:rPr lang="zh-CN" altLang="en-US" sz="2700" b="1" dirty="0">
                <a:latin typeface="华文新魏" pitchFamily="2" charset="-122"/>
                <a:ea typeface="华文新魏" pitchFamily="2" charset="-122"/>
              </a:rPr>
              <a:t>年</a:t>
            </a:r>
            <a:r>
              <a:rPr lang="en-US" altLang="zh-CN" sz="2700" b="1" dirty="0">
                <a:latin typeface="华文新魏" pitchFamily="2" charset="-122"/>
                <a:ea typeface="华文新魏" pitchFamily="2" charset="-122"/>
              </a:rPr>
              <a:t>10</a:t>
            </a:r>
            <a:r>
              <a:rPr lang="zh-CN" altLang="en-US" sz="2700" b="1" dirty="0">
                <a:latin typeface="华文新魏" pitchFamily="2" charset="-122"/>
                <a:ea typeface="华文新魏" pitchFamily="2" charset="-122"/>
              </a:rPr>
              <a:t>月）</a:t>
            </a:r>
          </a:p>
        </p:txBody>
      </p:sp>
      <p:sp>
        <p:nvSpPr>
          <p:cNvPr id="17" name="内容占位符 2"/>
          <p:cNvSpPr>
            <a:spLocks noGrp="1"/>
          </p:cNvSpPr>
          <p:nvPr>
            <p:ph sz="quarter" idx="1"/>
          </p:nvPr>
        </p:nvSpPr>
        <p:spPr>
          <a:xfrm>
            <a:off x="395536" y="4221088"/>
            <a:ext cx="3600400" cy="1667272"/>
          </a:xfrm>
        </p:spPr>
        <p:txBody>
          <a:bodyPr>
            <a:normAutofit lnSpcReduction="10000"/>
          </a:bodyPr>
          <a:lstStyle/>
          <a:p>
            <a:r>
              <a:rPr lang="zh-CN" altLang="en-US" b="1" dirty="0" smtClean="0">
                <a:solidFill>
                  <a:schemeClr val="tx2"/>
                </a:solidFill>
                <a:latin typeface="华文新魏" pitchFamily="2" charset="-122"/>
                <a:ea typeface="华文新魏" pitchFamily="2" charset="-122"/>
              </a:rPr>
              <a:t>国民党军队组织了淞沪、太原（忻口）、徐州、武汉等一系列大战役。</a:t>
            </a:r>
            <a:endParaRPr lang="zh-CN" altLang="en-US" b="1" dirty="0">
              <a:solidFill>
                <a:schemeClr val="tx2"/>
              </a:solidFill>
              <a:latin typeface="华文新魏" pitchFamily="2" charset="-122"/>
              <a:ea typeface="华文新魏" pitchFamily="2" charset="-122"/>
            </a:endParaRPr>
          </a:p>
        </p:txBody>
      </p:sp>
      <p:grpSp>
        <p:nvGrpSpPr>
          <p:cNvPr id="2" name="Group 26"/>
          <p:cNvGrpSpPr>
            <a:grpSpLocks/>
          </p:cNvGrpSpPr>
          <p:nvPr/>
        </p:nvGrpSpPr>
        <p:grpSpPr bwMode="auto">
          <a:xfrm>
            <a:off x="4355976" y="2348880"/>
            <a:ext cx="4355654" cy="4149080"/>
            <a:chOff x="0" y="0"/>
            <a:chExt cx="5760" cy="4320"/>
          </a:xfrm>
        </p:grpSpPr>
        <p:pic>
          <p:nvPicPr>
            <p:cNvPr id="811035" name="Picture 27" descr="国民党正面战场的抗战"/>
            <p:cNvPicPr>
              <a:picLocks noChangeAspect="1" noChangeArrowheads="1"/>
            </p:cNvPicPr>
            <p:nvPr/>
          </p:nvPicPr>
          <p:blipFill>
            <a:blip r:embed="rId2" cstate="print"/>
            <a:srcRect/>
            <a:stretch>
              <a:fillRect/>
            </a:stretch>
          </p:blipFill>
          <p:spPr bwMode="auto">
            <a:xfrm>
              <a:off x="0" y="0"/>
              <a:ext cx="5760" cy="4320"/>
            </a:xfrm>
            <a:prstGeom prst="rect">
              <a:avLst/>
            </a:prstGeom>
            <a:noFill/>
          </p:spPr>
        </p:pic>
        <p:sp>
          <p:nvSpPr>
            <p:cNvPr id="811039" name="Text Box 31"/>
            <p:cNvSpPr txBox="1">
              <a:spLocks noChangeArrowheads="1"/>
            </p:cNvSpPr>
            <p:nvPr/>
          </p:nvSpPr>
          <p:spPr bwMode="auto">
            <a:xfrm>
              <a:off x="2784" y="240"/>
              <a:ext cx="2641" cy="381"/>
            </a:xfrm>
            <a:prstGeom prst="rect">
              <a:avLst/>
            </a:prstGeom>
            <a:noFill/>
            <a:ln w="9525">
              <a:noFill/>
              <a:miter lim="800000"/>
              <a:headEnd/>
              <a:tailEnd/>
            </a:ln>
            <a:effectLst/>
          </p:spPr>
          <p:txBody>
            <a:bodyPr>
              <a:spAutoFit/>
            </a:bodyPr>
            <a:lstStyle/>
            <a:p>
              <a:endParaRPr kumimoji="1" lang="zh-CN" altLang="zh-CN">
                <a:solidFill>
                  <a:srgbClr val="FF3300"/>
                </a:solidFill>
              </a:endParaRPr>
            </a:p>
          </p:txBody>
        </p:sp>
      </p:grpSp>
      <p:sp>
        <p:nvSpPr>
          <p:cNvPr id="811046" name="Rectangle 38"/>
          <p:cNvSpPr>
            <a:spLocks noChangeArrowheads="1"/>
          </p:cNvSpPr>
          <p:nvPr/>
        </p:nvSpPr>
        <p:spPr bwMode="auto">
          <a:xfrm>
            <a:off x="395536" y="260648"/>
            <a:ext cx="7787208" cy="847725"/>
          </a:xfrm>
          <a:prstGeom prst="rect">
            <a:avLst/>
          </a:prstGeom>
          <a:noFill/>
          <a:ln w="9525">
            <a:noFill/>
            <a:miter lim="800000"/>
            <a:headEnd/>
            <a:tailEnd/>
          </a:ln>
          <a:effectLst/>
        </p:spPr>
        <p:txBody>
          <a:bodyPr/>
          <a:lstStyle/>
          <a:p>
            <a:pPr algn="l">
              <a:spcBef>
                <a:spcPct val="0"/>
              </a:spcBef>
            </a:pPr>
            <a:r>
              <a:rPr lang="zh-CN" altLang="en-US" sz="4400" b="1" dirty="0">
                <a:solidFill>
                  <a:schemeClr val="tx2"/>
                </a:solidFill>
                <a:latin typeface="华文新魏" pitchFamily="2" charset="-122"/>
                <a:ea typeface="华文新魏" pitchFamily="2" charset="-122"/>
              </a:rPr>
              <a:t>三、国民党与抗日的正面战场</a:t>
            </a:r>
          </a:p>
        </p:txBody>
      </p:sp>
      <p:sp>
        <p:nvSpPr>
          <p:cNvPr id="16" name="标题 1"/>
          <p:cNvSpPr txBox="1">
            <a:spLocks/>
          </p:cNvSpPr>
          <p:nvPr/>
        </p:nvSpPr>
        <p:spPr>
          <a:xfrm>
            <a:off x="539552" y="2636912"/>
            <a:ext cx="3744416" cy="1080120"/>
          </a:xfrm>
          <a:prstGeom prst="rect">
            <a:avLst/>
          </a:prstGeom>
        </p:spPr>
        <p:txBody>
          <a:bodyPr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rPr>
              <a:t>1</a:t>
            </a:r>
            <a:r>
              <a:rPr kumimoji="0" lang="zh-CN" altLang="en-US" sz="36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rPr>
              <a:t>、正面战场的大会战</a:t>
            </a:r>
            <a:endParaRPr kumimoji="0" lang="zh-CN" altLang="en-US" sz="36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华文新魏" pitchFamily="2" charset="-122"/>
              <a:ea typeface="华文新魏" pitchFamily="2"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251520" y="188640"/>
            <a:ext cx="8568952" cy="864096"/>
          </a:xfrm>
        </p:spPr>
        <p:txBody>
          <a:bodyPr>
            <a:noAutofit/>
          </a:bodyPr>
          <a:lstStyle/>
          <a:p>
            <a:r>
              <a:rPr lang="zh-CN" altLang="en-US" sz="4000" b="1" dirty="0">
                <a:latin typeface="+mn-ea"/>
                <a:ea typeface="+mn-ea"/>
              </a:rPr>
              <a:t>（</a:t>
            </a:r>
            <a:r>
              <a:rPr lang="en-US" altLang="zh-CN" sz="4000" b="1" dirty="0">
                <a:latin typeface="+mn-ea"/>
                <a:ea typeface="+mn-ea"/>
              </a:rPr>
              <a:t>1</a:t>
            </a:r>
            <a:r>
              <a:rPr lang="zh-CN" altLang="en-US" sz="4000" b="1" dirty="0">
                <a:latin typeface="+mn-ea"/>
                <a:ea typeface="+mn-ea"/>
              </a:rPr>
              <a:t>）</a:t>
            </a:r>
            <a:r>
              <a:rPr kumimoji="1" lang="zh-CN" altLang="en-US" sz="4000" b="1" dirty="0">
                <a:latin typeface="+mn-ea"/>
                <a:ea typeface="+mn-ea"/>
              </a:rPr>
              <a:t>淞沪会战</a:t>
            </a:r>
            <a:r>
              <a:rPr kumimoji="1" lang="en-US" altLang="zh-CN" sz="4000" b="1" dirty="0">
                <a:latin typeface="+mn-ea"/>
                <a:ea typeface="+mn-ea"/>
              </a:rPr>
              <a:t>(1937.8--11)</a:t>
            </a:r>
          </a:p>
        </p:txBody>
      </p:sp>
      <p:sp>
        <p:nvSpPr>
          <p:cNvPr id="919555" name="Rectangle 3"/>
          <p:cNvSpPr>
            <a:spLocks noGrp="1" noChangeArrowheads="1"/>
          </p:cNvSpPr>
          <p:nvPr>
            <p:ph sz="quarter" idx="1"/>
          </p:nvPr>
        </p:nvSpPr>
        <p:spPr>
          <a:xfrm>
            <a:off x="251520" y="1124744"/>
            <a:ext cx="8712968" cy="936104"/>
          </a:xfrm>
          <a:noFill/>
          <a:ln>
            <a:solidFill>
              <a:srgbClr val="FFFFFF"/>
            </a:solidFill>
          </a:ln>
        </p:spPr>
        <p:txBody>
          <a:bodyPr>
            <a:noAutofit/>
          </a:bodyPr>
          <a:lstStyle/>
          <a:p>
            <a:pPr>
              <a:lnSpc>
                <a:spcPct val="90000"/>
              </a:lnSpc>
            </a:pPr>
            <a:r>
              <a:rPr lang="zh-CN" altLang="en-US" sz="2800" b="1" dirty="0">
                <a:solidFill>
                  <a:schemeClr val="tx2"/>
                </a:solidFill>
                <a:latin typeface="华文新魏" pitchFamily="2" charset="-122"/>
                <a:ea typeface="华文新魏" pitchFamily="2" charset="-122"/>
              </a:rPr>
              <a:t>淞沪会战中</a:t>
            </a:r>
            <a:r>
              <a:rPr lang="zh-CN" altLang="en-US" sz="2800" b="1" dirty="0" smtClean="0">
                <a:solidFill>
                  <a:schemeClr val="tx2"/>
                </a:solidFill>
                <a:latin typeface="华文新魏" pitchFamily="2" charset="-122"/>
                <a:ea typeface="华文新魏" pitchFamily="2" charset="-122"/>
              </a:rPr>
              <a:t>，中国</a:t>
            </a:r>
            <a:r>
              <a:rPr lang="zh-CN" altLang="en-US" sz="2800" b="1" dirty="0">
                <a:solidFill>
                  <a:schemeClr val="tx2"/>
                </a:solidFill>
                <a:latin typeface="华文新魏" pitchFamily="2" charset="-122"/>
                <a:ea typeface="华文新魏" pitchFamily="2" charset="-122"/>
              </a:rPr>
              <a:t>军民浴血奋战，打乱了日军速战速决的作战计划。</a:t>
            </a:r>
          </a:p>
        </p:txBody>
      </p:sp>
      <p:sp>
        <p:nvSpPr>
          <p:cNvPr id="919556" name="AutoShape 4" descr="nm050518008"/>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pic>
        <p:nvPicPr>
          <p:cNvPr id="75778" name="Picture 2" descr="https://timgsa.baidu.com/timg?image&amp;quality=80&amp;size=b9999_10000&amp;sec=1513941361867&amp;di=14643e38ecaa55745d4be3f3826eadb8&amp;imgtype=jpg&amp;src=http%3A%2F%2Fimg3.imgtn.bdimg.com%2Fit%2Fu%3D3170877393%2C1007767815%26fm%3D214%26gp%3D0.jpg"/>
          <p:cNvPicPr>
            <a:picLocks noChangeAspect="1" noChangeArrowheads="1"/>
          </p:cNvPicPr>
          <p:nvPr/>
        </p:nvPicPr>
        <p:blipFill>
          <a:blip r:embed="rId3" cstate="print"/>
          <a:srcRect/>
          <a:stretch>
            <a:fillRect/>
          </a:stretch>
        </p:blipFill>
        <p:spPr bwMode="auto">
          <a:xfrm>
            <a:off x="3425728" y="2564904"/>
            <a:ext cx="5538760" cy="3910824"/>
          </a:xfrm>
          <a:prstGeom prst="rect">
            <a:avLst/>
          </a:prstGeom>
          <a:noFill/>
        </p:spPr>
      </p:pic>
      <p:pic>
        <p:nvPicPr>
          <p:cNvPr id="75780" name="Picture 4" descr="https://timgsa.baidu.com/timg?image&amp;quality=80&amp;size=b9999_10000&amp;sec=1513943113313&amp;di=20fe029d093de1b19f4517c541a41801&amp;imgtype=0&amp;src=http%3A%2F%2Fpic36.nipic.com%2F20131125%2F3566185_162132553355_2.jpg"/>
          <p:cNvPicPr>
            <a:picLocks noChangeAspect="1" noChangeArrowheads="1"/>
          </p:cNvPicPr>
          <p:nvPr/>
        </p:nvPicPr>
        <p:blipFill>
          <a:blip r:embed="rId4" cstate="print"/>
          <a:srcRect/>
          <a:stretch>
            <a:fillRect/>
          </a:stretch>
        </p:blipFill>
        <p:spPr bwMode="auto">
          <a:xfrm>
            <a:off x="251520" y="1988840"/>
            <a:ext cx="3072341" cy="4608512"/>
          </a:xfrm>
          <a:prstGeom prst="rect">
            <a:avLst/>
          </a:prstGeom>
          <a:noFill/>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1954" name="Picture 2" descr="当时，东边是租界，南边是苏州河，四行仓库形同孤岛"/>
          <p:cNvPicPr>
            <a:picLocks noChangeAspect="1" noChangeArrowheads="1"/>
          </p:cNvPicPr>
          <p:nvPr/>
        </p:nvPicPr>
        <p:blipFill>
          <a:blip r:embed="rId3" cstate="print"/>
          <a:srcRect/>
          <a:stretch>
            <a:fillRect/>
          </a:stretch>
        </p:blipFill>
        <p:spPr bwMode="auto">
          <a:xfrm>
            <a:off x="323528" y="4005064"/>
            <a:ext cx="3529013" cy="2374900"/>
          </a:xfrm>
          <a:prstGeom prst="rect">
            <a:avLst/>
          </a:prstGeom>
          <a:noFill/>
        </p:spPr>
      </p:pic>
      <p:sp>
        <p:nvSpPr>
          <p:cNvPr id="1021957" name="Rectangle 5"/>
          <p:cNvSpPr>
            <a:spLocks noChangeArrowheads="1"/>
          </p:cNvSpPr>
          <p:nvPr/>
        </p:nvSpPr>
        <p:spPr bwMode="auto">
          <a:xfrm>
            <a:off x="323528" y="260648"/>
            <a:ext cx="5543550" cy="641350"/>
          </a:xfrm>
          <a:prstGeom prst="rect">
            <a:avLst/>
          </a:prstGeom>
          <a:noFill/>
          <a:ln w="9525">
            <a:noFill/>
            <a:miter lim="800000"/>
            <a:headEnd/>
            <a:tailEnd/>
          </a:ln>
          <a:effectLst/>
        </p:spPr>
        <p:txBody>
          <a:bodyPr anchor="ctr">
            <a:spAutoFit/>
          </a:bodyPr>
          <a:lstStyle/>
          <a:p>
            <a:pPr algn="l">
              <a:spcBef>
                <a:spcPct val="0"/>
              </a:spcBef>
            </a:pPr>
            <a:r>
              <a:rPr lang="zh-CN" altLang="en-US" sz="3600" b="1" dirty="0">
                <a:solidFill>
                  <a:schemeClr val="tx2"/>
                </a:solidFill>
                <a:latin typeface="Arial" pitchFamily="34" charset="0"/>
                <a:ea typeface="华文隶书" pitchFamily="2" charset="-122"/>
              </a:rPr>
              <a:t>淞沪会战中的“八百壮士” </a:t>
            </a:r>
          </a:p>
        </p:txBody>
      </p:sp>
      <p:sp>
        <p:nvSpPr>
          <p:cNvPr id="1021958" name="Rectangle 6"/>
          <p:cNvSpPr>
            <a:spLocks noChangeArrowheads="1"/>
          </p:cNvSpPr>
          <p:nvPr/>
        </p:nvSpPr>
        <p:spPr bwMode="auto">
          <a:xfrm>
            <a:off x="3995936" y="4552382"/>
            <a:ext cx="4751313" cy="1569660"/>
          </a:xfrm>
          <a:prstGeom prst="rect">
            <a:avLst/>
          </a:prstGeom>
          <a:noFill/>
          <a:ln w="9525">
            <a:solidFill>
              <a:srgbClr val="3399FF"/>
            </a:solidFill>
            <a:miter lim="800000"/>
            <a:headEnd/>
            <a:tailEnd/>
          </a:ln>
          <a:effectLst/>
        </p:spPr>
        <p:txBody>
          <a:bodyPr wrap="square" anchor="ctr">
            <a:spAutoFit/>
          </a:bodyPr>
          <a:lstStyle/>
          <a:p>
            <a:pPr algn="l">
              <a:spcBef>
                <a:spcPct val="0"/>
              </a:spcBef>
            </a:pPr>
            <a:r>
              <a:rPr lang="en-US" altLang="zh-CN" sz="2400" b="1" dirty="0">
                <a:latin typeface="华文新魏" pitchFamily="2" charset="-122"/>
                <a:ea typeface="华文新魏" pitchFamily="2" charset="-122"/>
              </a:rPr>
              <a:t>1937</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26</a:t>
            </a:r>
            <a:r>
              <a:rPr lang="zh-CN" altLang="en-US" sz="2400" b="1" dirty="0">
                <a:latin typeface="华文新魏" pitchFamily="2" charset="-122"/>
                <a:ea typeface="华文新魏" pitchFamily="2" charset="-122"/>
              </a:rPr>
              <a:t>日第</a:t>
            </a:r>
            <a:r>
              <a:rPr lang="en-US" altLang="zh-CN" sz="2400" b="1" dirty="0">
                <a:solidFill>
                  <a:srgbClr val="FF0000"/>
                </a:solidFill>
                <a:latin typeface="华文新魏" pitchFamily="2" charset="-122"/>
                <a:ea typeface="华文新魏" pitchFamily="2" charset="-122"/>
              </a:rPr>
              <a:t>524</a:t>
            </a:r>
            <a:r>
              <a:rPr lang="zh-CN" altLang="en-US" sz="2400" b="1" dirty="0">
                <a:solidFill>
                  <a:srgbClr val="FF0000"/>
                </a:solidFill>
                <a:latin typeface="华文新魏" pitchFamily="2" charset="-122"/>
                <a:ea typeface="华文新魏" pitchFamily="2" charset="-122"/>
              </a:rPr>
              <a:t>团</a:t>
            </a:r>
            <a:r>
              <a:rPr lang="zh-CN" altLang="en-US" sz="2400" b="1" dirty="0">
                <a:latin typeface="华文新魏" pitchFamily="2" charset="-122"/>
                <a:ea typeface="华文新魏" pitchFamily="2" charset="-122"/>
              </a:rPr>
              <a:t>一部奉命率部孤守苏州河南岸的</a:t>
            </a:r>
            <a:r>
              <a:rPr lang="zh-CN" altLang="en-US" sz="2400" b="1" dirty="0">
                <a:solidFill>
                  <a:srgbClr val="FF0000"/>
                </a:solidFill>
                <a:latin typeface="华文新魏" pitchFamily="2" charset="-122"/>
                <a:ea typeface="华文新魏" pitchFamily="2" charset="-122"/>
              </a:rPr>
              <a:t>四行仓库</a:t>
            </a:r>
            <a:r>
              <a:rPr lang="zh-CN" altLang="en-US" sz="2400" b="1" dirty="0">
                <a:latin typeface="华文新魏" pitchFamily="2" charset="-122"/>
                <a:ea typeface="华文新魏" pitchFamily="2" charset="-122"/>
              </a:rPr>
              <a:t>，掩护大军退却，与日军多次血战，重创敌军。</a:t>
            </a:r>
          </a:p>
        </p:txBody>
      </p:sp>
      <p:grpSp>
        <p:nvGrpSpPr>
          <p:cNvPr id="9" name="组合 8"/>
          <p:cNvGrpSpPr/>
          <p:nvPr/>
        </p:nvGrpSpPr>
        <p:grpSpPr>
          <a:xfrm>
            <a:off x="2771800" y="764704"/>
            <a:ext cx="3671887" cy="3177644"/>
            <a:chOff x="2771800" y="764704"/>
            <a:chExt cx="3671887" cy="3177644"/>
          </a:xfrm>
        </p:grpSpPr>
        <p:pic>
          <p:nvPicPr>
            <p:cNvPr id="1021956" name="Picture 4" descr="shh-1"/>
            <p:cNvPicPr>
              <a:picLocks noChangeAspect="1" noChangeArrowheads="1"/>
            </p:cNvPicPr>
            <p:nvPr/>
          </p:nvPicPr>
          <p:blipFill>
            <a:blip r:embed="rId4" cstate="print"/>
            <a:srcRect/>
            <a:stretch>
              <a:fillRect/>
            </a:stretch>
          </p:blipFill>
          <p:spPr bwMode="auto">
            <a:xfrm>
              <a:off x="2771800" y="764704"/>
              <a:ext cx="3671887" cy="2830512"/>
            </a:xfrm>
            <a:prstGeom prst="rect">
              <a:avLst/>
            </a:prstGeom>
            <a:noFill/>
            <a:ln w="9525">
              <a:noFill/>
              <a:miter lim="800000"/>
              <a:headEnd/>
              <a:tailEnd/>
            </a:ln>
          </p:spPr>
        </p:pic>
        <p:sp>
          <p:nvSpPr>
            <p:cNvPr id="1021959" name="Text Box 7"/>
            <p:cNvSpPr txBox="1">
              <a:spLocks noChangeArrowheads="1"/>
            </p:cNvSpPr>
            <p:nvPr/>
          </p:nvSpPr>
          <p:spPr bwMode="auto">
            <a:xfrm>
              <a:off x="3059832" y="3573016"/>
              <a:ext cx="3168352" cy="369332"/>
            </a:xfrm>
            <a:prstGeom prst="rect">
              <a:avLst/>
            </a:prstGeom>
            <a:noFill/>
            <a:ln w="9525">
              <a:solidFill>
                <a:srgbClr val="3399FF"/>
              </a:solidFill>
              <a:miter lim="800000"/>
              <a:headEnd/>
              <a:tailEnd/>
            </a:ln>
            <a:effectLst/>
          </p:spPr>
          <p:txBody>
            <a:bodyPr wrap="square">
              <a:spAutoFit/>
            </a:bodyPr>
            <a:lstStyle/>
            <a:p>
              <a:pPr>
                <a:spcBef>
                  <a:spcPct val="0"/>
                </a:spcBef>
              </a:pPr>
              <a:r>
                <a:rPr lang="zh-CN" altLang="en-US" b="1" dirty="0">
                  <a:latin typeface="华文新魏" pitchFamily="2" charset="-122"/>
                  <a:ea typeface="华文新魏" pitchFamily="2" charset="-122"/>
                </a:rPr>
                <a:t>守卫</a:t>
              </a:r>
              <a:r>
                <a:rPr lang="zh-CN" altLang="en-US" b="1" dirty="0">
                  <a:solidFill>
                    <a:srgbClr val="FF0000"/>
                  </a:solidFill>
                  <a:latin typeface="华文新魏" pitchFamily="2" charset="-122"/>
                  <a:ea typeface="华文新魏" pitchFamily="2" charset="-122"/>
                </a:rPr>
                <a:t>四行仓库</a:t>
              </a:r>
              <a:r>
                <a:rPr lang="zh-CN" altLang="en-US" b="1" dirty="0">
                  <a:latin typeface="华文新魏" pitchFamily="2" charset="-122"/>
                  <a:ea typeface="华文新魏" pitchFamily="2" charset="-122"/>
                </a:rPr>
                <a:t>的中国军队</a:t>
              </a:r>
              <a:endParaRPr lang="zh-CN" altLang="en-US" sz="1600" b="1" dirty="0">
                <a:latin typeface="华文新魏" pitchFamily="2" charset="-122"/>
                <a:ea typeface="华文新魏" pitchFamily="2" charset="-122"/>
              </a:endParaRPr>
            </a:p>
          </p:txBody>
        </p:sp>
      </p:grpSp>
      <p:pic>
        <p:nvPicPr>
          <p:cNvPr id="1021960" name="Picture 8" descr="1-1-280769_042418"/>
          <p:cNvPicPr>
            <a:picLocks noChangeAspect="1" noChangeArrowheads="1"/>
          </p:cNvPicPr>
          <p:nvPr/>
        </p:nvPicPr>
        <p:blipFill>
          <a:blip r:embed="rId5" cstate="print"/>
          <a:srcRect/>
          <a:stretch>
            <a:fillRect/>
          </a:stretch>
        </p:blipFill>
        <p:spPr bwMode="auto">
          <a:xfrm>
            <a:off x="6588224" y="620688"/>
            <a:ext cx="2306637" cy="2952750"/>
          </a:xfrm>
          <a:prstGeom prst="rect">
            <a:avLst/>
          </a:prstGeom>
          <a:noFill/>
        </p:spPr>
      </p:pic>
      <p:sp>
        <p:nvSpPr>
          <p:cNvPr id="1021961" name="Rectangle 9"/>
          <p:cNvSpPr>
            <a:spLocks noChangeArrowheads="1"/>
          </p:cNvSpPr>
          <p:nvPr/>
        </p:nvSpPr>
        <p:spPr bwMode="auto">
          <a:xfrm>
            <a:off x="6876256" y="3645024"/>
            <a:ext cx="1656184" cy="276999"/>
          </a:xfrm>
          <a:prstGeom prst="rect">
            <a:avLst/>
          </a:prstGeom>
          <a:noFill/>
          <a:ln w="9525">
            <a:noFill/>
            <a:miter lim="800000"/>
            <a:headEnd/>
            <a:tailEnd/>
          </a:ln>
          <a:effectLst/>
        </p:spPr>
        <p:txBody>
          <a:bodyPr wrap="square">
            <a:spAutoFit/>
          </a:bodyPr>
          <a:lstStyle/>
          <a:p>
            <a:pPr algn="l">
              <a:spcBef>
                <a:spcPct val="0"/>
              </a:spcBef>
            </a:pPr>
            <a:r>
              <a:rPr lang="zh-CN" altLang="en-US" sz="1200" b="1" dirty="0">
                <a:solidFill>
                  <a:srgbClr val="FF0000"/>
                </a:solidFill>
                <a:latin typeface="华文新魏" pitchFamily="2" charset="-122"/>
                <a:ea typeface="华文新魏" pitchFamily="2" charset="-122"/>
              </a:rPr>
              <a:t>谢晋元</a:t>
            </a:r>
            <a:r>
              <a:rPr lang="zh-CN" altLang="en-US" sz="1200" b="1" dirty="0">
                <a:latin typeface="华文新魏" pitchFamily="2" charset="-122"/>
                <a:ea typeface="华文新魏" pitchFamily="2" charset="-122"/>
              </a:rPr>
              <a:t>（</a:t>
            </a:r>
            <a:r>
              <a:rPr lang="en-US" altLang="zh-CN" sz="1200" b="1" dirty="0">
                <a:latin typeface="华文新魏" pitchFamily="2" charset="-122"/>
                <a:ea typeface="华文新魏" pitchFamily="2" charset="-122"/>
              </a:rPr>
              <a:t>1905--1941</a:t>
            </a:r>
            <a:r>
              <a:rPr lang="zh-CN" altLang="en-US" sz="1200" b="1" dirty="0">
                <a:latin typeface="华文新魏" pitchFamily="2" charset="-122"/>
                <a:ea typeface="华文新魏" pitchFamily="2" charset="-122"/>
              </a:rPr>
              <a:t>） </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a:xfrm>
            <a:off x="251520" y="188640"/>
            <a:ext cx="7705229" cy="792162"/>
          </a:xfrm>
        </p:spPr>
        <p:txBody>
          <a:bodyPr/>
          <a:lstStyle/>
          <a:p>
            <a:r>
              <a:rPr lang="zh-CN" altLang="en-US" sz="3800" b="1" dirty="0">
                <a:latin typeface="华文中宋" pitchFamily="2" charset="-122"/>
                <a:ea typeface="华文中宋" pitchFamily="2" charset="-122"/>
              </a:rPr>
              <a:t>（</a:t>
            </a:r>
            <a:r>
              <a:rPr lang="en-US" altLang="zh-CN" sz="3800" b="1" dirty="0">
                <a:latin typeface="华文中宋" pitchFamily="2" charset="-122"/>
                <a:ea typeface="华文中宋" pitchFamily="2" charset="-122"/>
              </a:rPr>
              <a:t>2</a:t>
            </a:r>
            <a:r>
              <a:rPr lang="zh-CN" altLang="en-US" sz="3800" b="1" dirty="0" smtClean="0">
                <a:latin typeface="华文中宋" pitchFamily="2" charset="-122"/>
                <a:ea typeface="华文中宋" pitchFamily="2" charset="-122"/>
              </a:rPr>
              <a:t>）太原会战</a:t>
            </a:r>
            <a:r>
              <a:rPr lang="zh-CN" altLang="en-US" sz="3400" b="1" dirty="0">
                <a:latin typeface="华文中宋" pitchFamily="2" charset="-122"/>
                <a:ea typeface="华文中宋" pitchFamily="2" charset="-122"/>
              </a:rPr>
              <a:t>（ </a:t>
            </a:r>
            <a:r>
              <a:rPr kumimoji="1" lang="en-US" altLang="zh-CN" sz="3800" b="1" dirty="0"/>
              <a:t>1937.9--11</a:t>
            </a:r>
            <a:r>
              <a:rPr lang="zh-CN" altLang="en-US" sz="3400" b="1" dirty="0">
                <a:latin typeface="华文中宋" pitchFamily="2" charset="-122"/>
                <a:ea typeface="华文中宋" pitchFamily="2" charset="-122"/>
              </a:rPr>
              <a:t>）</a:t>
            </a:r>
          </a:p>
        </p:txBody>
      </p:sp>
      <p:sp>
        <p:nvSpPr>
          <p:cNvPr id="1131524" name="Rectangle 4"/>
          <p:cNvSpPr>
            <a:spLocks noChangeArrowheads="1"/>
          </p:cNvSpPr>
          <p:nvPr/>
        </p:nvSpPr>
        <p:spPr bwMode="auto">
          <a:xfrm>
            <a:off x="323528" y="1052736"/>
            <a:ext cx="8568952" cy="1008112"/>
          </a:xfrm>
          <a:prstGeom prst="rect">
            <a:avLst/>
          </a:prstGeom>
          <a:solidFill>
            <a:srgbClr val="FFFFFF"/>
          </a:solidFill>
          <a:ln w="9525">
            <a:solidFill>
              <a:srgbClr val="FFFFFF"/>
            </a:solidFill>
            <a:miter lim="800000"/>
            <a:headEnd/>
            <a:tailEnd/>
          </a:ln>
          <a:effectLst/>
        </p:spPr>
        <p:txBody>
          <a:bodyPr/>
          <a:lstStyle/>
          <a:p>
            <a:pPr marL="342900" indent="-342900">
              <a:spcBef>
                <a:spcPct val="20000"/>
              </a:spcBef>
              <a:buClr>
                <a:schemeClr val="accent1"/>
              </a:buClr>
              <a:buSzPct val="70000"/>
              <a:buFont typeface="Wingdings" pitchFamily="2" charset="2"/>
              <a:buChar char="u"/>
            </a:pPr>
            <a:r>
              <a:rPr lang="zh-CN" altLang="en-US" sz="2400" b="1" dirty="0" smtClean="0">
                <a:latin typeface="+mn-ea"/>
              </a:rPr>
              <a:t>抗战初期华北战场上规模最大、战斗最激烈、持续时间最长、战绩最显著的一次会战。</a:t>
            </a:r>
            <a:endParaRPr lang="zh-CN" altLang="en-US" sz="2400" b="1" dirty="0">
              <a:latin typeface="+mn-ea"/>
            </a:endParaRPr>
          </a:p>
        </p:txBody>
      </p:sp>
      <p:sp>
        <p:nvSpPr>
          <p:cNvPr id="79876" name="AutoShape 4" descr="data:image/jpeg;base64,/9j/4AAQSkZJRgABAQAAAQABAAD/2wBDAAgGBgcGBQgHBwcJCQgKDBQNDAsLDBkSEw8UHRofHh0aHBwgJC4nICIsIxwcKDcpLDAxNDQ0Hyc5PTgyPC4zNDL/2wBDAQkJCQwLDBgNDRgyIRwhMjIyMjIyMjIyMjIyMjIyMjIyMjIyMjIyMjIyMjIyMjIyMjIyMjIyMjIyMjIyMjIyMjL/wAARCAI2AcI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QAY6YPfimnzjcKFx5eMk96k3g+uaMgdOhoAXDbx0wOtSAgHmmDnnPbFPzg4xQAilZHbgjacHIqO5mWBM4xk4H1p5wpLe3NIAswywDAHuKAFEygohzuapj6Djim7N7g8cd/SnZycE4OaAIYjMWLEcZ4zUwLlhkgdRignaAD1NKxbHy43e9ADwuCcUq47gVDCXO4ucNnipwQx6f0oAVRljxSjkYBxilyQRgcdOtNMnzf8A1qADIxjNOAG0eooOAN2PypydOOBQAv3etKPmPtSZGOpJ+lJhu3U0ALhvoO1O2hRktx70jAnodvvQ4DKVPJ60ANYOjFlUMMZABwc1KjN5eW//AFVXDukm3rxz2pLu7FlZyTSDhRnGetAFshQM8iopHQZJYbwOleR6h8a7WCWWKG3lJJxGxU4I579j0riNb+JmuXrO9mfIiZsLg/Tgg8EcenegD3+68Q2NjIRLKAF5fvjr19OhqC/8Z6VZWouHuo2jP8SOCO/fp2PFfOEEur6vIVnunXjzDKjZzkceuOg9OpqZpotLkaB5HcOoDoCSCdxyevfBPB70Aexv8XdG+2RQRFm35AOPl455P0z07jFaFx8TNHt7XzXlUjpheTnOOnXHXn2rwC2s4ngn3YeZiW8onaSBnJH/AHyR3zkVv2MmnXWkpJdbzLCjRFQDuj65OB6jf/D3FAHp1n8WtPvr9beJSAoBkbsmcc5H1/DFdZF4qsJMHzFAxlmLDaPx6f8A6q8FbSXFg1xYlTCg/dSAYAbkEnGePv8ApVC7bUbOQWgnluLeQ/OVQ4U4OTvz05buB60AfTMGu6dPtKXEbZ6EHgj2PSryzJIFZWGD0IPWvmTQ4LyO7uXubyW1Mbbn+bIZvTPTpv6E9K0ZfG/iCzwlsZjkcvtwSOcEDHXk9u1AH0SwB6EVKPnU5HOOteMeHviNJA8UWozGV3+/LjCLxntnByT2H3a69PiRpUl/HbRyBg33pP4RnGOfx7+hoA7gADHqBSEbR9apWep213H5kbqQAOhyPzq2kscw3Idw7FTkUAIMbT/PNOJ4yvT1oKtn2oB25XHNADeBxyPeo5nmVRsTJzgnPSpsgt83amhyH4BIPr2oAWHc6ZIAPpmnkMOc8UxWJO4gj2qUEGgBFPGSTg01lGduDml/HikKgHKsSaAFVQOB1FMZgrqu7axPAJ60pOSAvHFPMQOCQNw9ulADflySRzTsZGQOKNnvz3FGFzxyQKAEZc47CgKR607nbgkZpRkgUAR5IOcYppOX+b9O1PY9cdKZgY5P5UALkZK/lSMMdB8xo6Nwf0pmCDzz6mgAyQevP0oYhhknn0oHTg5pjZ5IoAzJnAnk5H3j/D70Ussg858gZ3HPBooArbgRyfpmhc7st+FNyR/9YU8e/HrmgB28456EU9SGX7wJ9RTDjPHJ/SiNBHnBzk569KAJAQOp4oVUjU7R1OTQoA5wc0pcKOmSexoAgtr1bmeSMKRsODxVrZu459hSIij7o5p+OM0AIV24HWk25I5p4HvSAKDvwPcUAPQdRwRT9uOSKYuwjIYbT0xUm4BeTuHoaAAcnoSMUvBPtTS2cYyPoKb8wXIPzYoAeWK4z0zSghR1z7imbS64cc55wafnauM0AL97kH6U8Y7n8qYoJxg9KdwTx1oAdk55NV7iVIgXeUpj071X1LUV0+3aV0YqqkkqucdfTmvFPFvxDbUL42qM0SZZcseCuMH6fxDsaAPT9S8aadZrLsmRpIxhjnpyMD9fbpXletfEDUtZaayYrawSruUsxUjp0OQc/N056VyFkbyKxl1SDe0RYqNzEtu+YEkn0G7v6VX1Gy86Qzi4WVyctg7SWPJGD2HP5UAVPtExaREUskx3Rvt7emOn6dqbGDFcKsqCL5ggB4/E56VbtI2gt/KulaCUtje64CKcjGM+pJzjtVgWcuoTFQqG8Yncq/dA9fQcH26UAXrKHTbeeNE1B3GMxIr7fm5wc/XZwCOhrOvLdncy2sMoiVvndzw5BGCO/TH45q5ZeGbq9mTyVjtidwWIk5xwM56Dr0yPu1eh0yMQyLqEnlQKQFAGxmJ7ZGCRlh3OdtAG94cs9I1fQJRc20n2pl24PDqcjADDGRwvr1rlJ/D+pRajcRFW4CkIF+8uMZI7Zx6d66CcXNzpFumgXAYxOoeRBtYcjquBn+AdD0zVprfU5ZUW9k+zFowQ8ZwFPykBhjjB2dRjj3oAkl028awWyguNu+PYiMcrt7/NzgkD2+9T7e1l0C2SO6jWeUhkBIHzgHkZ9wp/i53VJa6hY26wyxzfabtADLs+cYGMYHOOQmeR3rbmt4/EIaU3EkcR6IAAdhwQQ2cg/czz3oA851HUZbqV1tXCGVyXQJnaRx1/iH3+5611Nm1vcaP9g1OVRcAEssSgknoTjH+9/D34rM1DwfZqJp7S9lkRT+7iQ5Y9cE9M9F/76rI8NNNp+oteP5l06YKRHp1Jxgg+i9v4qALy+E4rTQ7q+1HUpEYyFBCgG0dckZHpu7DrUNjJElq6RzAzXEIYZwTt5DEHoCBvOMjpXaSeH4fE+oxy3FzJDYR/MYduB+A54IGTnH3hWPrXhjRNC8y4tponKp8ygkgjBOc9s4PG7+LpQBQ8MXGpiOaO31BnjY4RTncpOc85GSMsep6V6H4f8UyaBpiwaok2/eR5hOevJJ6H1/KvGdG1ORL8Sxhow7HOwfic4IJHX8+9dx519f6rB9umiMETNuCr8rYBDZ4Ho/bHzUAez6Frltrtr59vKrqDg7T39K1Ttz3zXjtr4htPC0MkumQvLHOc+Wg+Utk5AA6c7uwrufDPi+11+FsB4p4/lkjcYKn0/SgDqNyqdpHNJuB5BxRlSN3J5xQdv4UAKM7cg0eZg8U3I9TSgA0ASKxOQRS4GenOKb0HSgHjJODigBQAcflTlOOvJ/nScdeuOc0m4enNADjzzTc8n5cGpM8UnB7daAGZLY4waVuoBz7UpIwD0IqPcWA4OBQAp4HJ49Kap9RikYAHtTR8ucHGfWgB4PqCR60nQ9D9KQZ24Oc+opf4cHNAAVJphOenankFR8zGkIyOMUAZEyAzyHH8R/nRUkyfv5P94/zooAz+QM54p4O5R0J70h5Ax2oVSTnPFAEgbjP86fkAZ4/CmMuF6ipAO2cUAL3x1zTsAjGfu1F5ZDAlicVIueexoAkB/A0iuNxHamkNjg1TlmaS5WNZSADllHf/ADkUAaOM96cRgdRimLyOMimkktwDj1FADkPPC4ApVBz1496Y52IWByMcfWkgkMqBsH8qALCDBpSA3JJxUeCOoH4UpGV4zxQA7GDwSTShjzmo1Uk/M2aa7AAnBwBnigCXLFRyKq3mpQWMe64mCL6k4/z2pTN+4WQK2MDCnrXjnxJ8Y2d6JtO2uwjJBAOAxAyMfiV7djQBD46+J8r3bWWnqrQDhnJHPzdO/p+teZy6y120rTwebK2Aj9dgyOefUg/nVVI0nLmP1HyZ/DH8q01ewh05IXVWuSMbu6knPH4Fe470ARvc6kqQymTbEF4BONwP+PWtG20xFi+3velZC25VzlZDzn36Z9etYbL5jBFBkdmCIRjHoOc49O/etvR7LVdIniea2cmdAYo2JBwfQd+cdM8GgCpJq80mpQx3KbkMn75Pu55PUYxnlu3Ga6C4ntpbZbfS0MDy7jKGHzKQCCRjIHV+BjtWXcaReS30yWsOJY28yS1ADE474xzng9P4q0vDsKX3kQyFpJ4pMrGwznAyQSc4AA46daAIrC9nkhniudQYXQYIXJxIg54DcHALOevpSDWJL8x21w6RF8B7noSuTu6Yz1Y9+lbN/YaPJqbQXcyfalTEtxu657HJ74bHP8VctFDZadqUq3aqE27SUztU5Gcnrzz6+lAHoWgtpVght7S/jh3Id4ByrevHqCx7fw1cuta03T5G0+7PnWsy8NIQVckjI9ABuHb+GvPpdLdBs0+xec3B80J1yPbpkcN2712eheD5tU09v7WhLbCWQL8pxntnOP4+w7UAR6Xfw6ZcTQeH9NWa1J3koMsm85Az2xkY5H3a2bWTU5phqWoGOys5BjCHDoMcZPHUle5+7W34W0m50+WY2NnG1uOki4yWBGQPoS/GeNtdHLoo1mApqMHky4DMVYgg46cduT+VAHmkfha9nin1TRbtYlbBEJJYMOuTnoQCvr0NZtvqUnkXNqbeKF2Qqm5flkYDAOPxj7cYr0rTvCj2l5d20LyRwyEk7Wxnnt7cnt2qXVvAFtfW6pG3l4yCAcdc9B0HUfkKAPPpIb/VdMt5I7yOOMbUbaxyTkYXPPTEfp1NL4oTRbTTrQxxXF04dWyclsgDAds5xwvGe9eg2Hg0Wt4vGIIv9Xu529en/jvp92ul/s2yZlLQxvIuMEjJ4x3/AAFAHzvq+mnTbiDU7ZGs45Y/n+Q5UDoMYGQcL3PWszTZtbudVzDKqCZDuCZClcgnCkYyTjt/F719Ca9oVtqFuwl+SFSMoo+/7fnt/KvDdXsNVgnkg0KwmWzjcsQU4HzDHy9+AnbNAFa8vNcgvPssVuxEZ+Qbdw2/3se/Xgd6uWWoX2kX0N7cDZAuASDkOfU56Dj1HWqK+L9Qt2S0vbeNlj2bV24ZcYIHPTovpxWXr2u3es30b9IhHsQsMkjgDvgdB3oA+nfD+uQavpkdxHKJCwGT71qK2ZTlsD0zXy/4T8SaxpMxlgdDCpKhWbbvwBgfy/OvfPCmuWms2ZuUbMgYq3XHQf5/GgDqDyDxT0XsOeahlEm0GLkjseM1IhO0B+ooAczbcgkc0w5HBJoKKPmIyaceFzjjrQA4Y6E9u1KDvU8Ywe9Rg4xg807nGSeTzQBKD8uDQH7U0E4weTTxwMYIoADg8cZo4BwOtKp3DPP40pAPagCEqckHHPSkKEcn8ql+6DmoSxY4zj8KADnHHGeooCjFABGeM5pCNvTGfSgBMk8Uu0Ac/pSnoOfwpecAYPTigDImDefJgDG49veiqtyxF1N+8b77d/eigCMxcA7sEepqReeO/YiopZli4bJ74Ayamj+Zc4/HFADj8oA607J4IpAoY9PxpSDjC9aADoxJP4U/B/yaYit1Y59qUk88D6UAMuJJduIcBug+tNjt1XMkhCtmp1AXn17Uxo451+cEYPABoAnRR1D7lIGKVgp6H9aiRBHHtTgdqrG3uN/+sAGe1AF7nbjIxQmcnaQKRY32jJHufWlZSAenTtQA7px6+9AJAwaYnzbcjFPZPMxyRj9aAA5JGMDioyCZNpxgjr71KyjGeuO2elI6/IeAPQ+9AHIePtbfR9CljgkCTyoVXcOOR359q+bp9VN0zvKXmnlLEZOAuc9PzPbsK7H4meI7jVdZmsVIEcUjYIPXHA/rXnk8Zi8soynBPAH9KALAESIZogxYcEFehx1/z6VcsrPz9Oe4PILYDMOD+nXn17VAqztDxGHGMkKOgHX+Rq/ayH7EVkt28rPBUZyP8lu9AFnRprOzmkeRSs7EGAqQRkjAXPHcg/hW5YaX4ovvFlupt5VDAMAVxtjO3BPY4GzP0rQ8G6RYajcos1oc54LDhic8KeOeXPf7teu2FpLa3yq0vA+cDPb0IGPX07UAc/pXh9PDF3NI9szPOf3aqu7ygG6+g/g7DpWhN4W0/WGtry3t0QIclkON64HIPXsvcd615EkvbdpZMORINq4O5Tz29s+g6Vo6ZDcCBZTEY5MY2HHA/wA4/KgDj9X8I2WqBZbOFY7m3A8uVgTu6cE8E/dXv3NTWPgrQIYFiubNTdSnLPu25xjr0z0HXPWu4ltVnTABQhsntn8qabOISjO3YMZB5J9/5UAVdH8M6bpVr5MEC+XnO3A44xVwafAsjFYRlse+3txV1V4GOmOlLg4x19cUAZ1nZyWsLBDluQBjrVxEYKGkALkfNgVMAF4A5PakCsGyD+FAEcUUccpdQAzetTEYJ56Dk0jLkZ2jIpw68DPpQBAu8ykkDYewqQRqX3BRn2pzuFOMYyeOKVQmCV5z6UARNDGxYOocHquODWZiz3vCLdNisdy4yCc4/wA/StjHzZ281U1CBpbcrD8sh6npQB5v408F6Rqyu1on2e9UFlkRjkMOx6+vt0ryDUdA1S0tmvbhPLAGAcHG3jHPIHUfka+oY9PXy4ZLlA0yqNzAdT/kmuf8XeDrfX9MmRRslZOGA47nHb19aAPmW082a8FvZcNLJtjGeuT3/IH8K7bw1rL+HvEMEMUjwwHAMDk7ZCe46dtn681z3iDSrjw3ciFrFrWVmyHYE4HcA/8AAsdT0pdNM1xbtqd9am4tI1IXbIA69sgfj6HlfagD6psrmG8tYpon3RyKGUk9QasgYzx1ryD4YeMILh5LGaRlBYCFWOflJPHX6D8K9fRiUBx1oAQqMZz9aG+6VB5p2Rg5/SkAA6jk9zQA1fugAYNI5K+uD3p+wg5wMU/GTgD8DQALg4JBzUg68VGN2cjFOAGaAF3HPOKBtb2/GmF/mxtOD7U8470AIEwDk5o6YGOtJ1XoeT6UOQO1AAynOQRTNuGyW5+lOyTjP4UAdR3oADtH1phbCnA70/gc9Pah8YzQByl3dML2cYHEjd/eis+/kX+0br5yP3z/AMzRQBrIQTyoLeuKkzk8j9aam3JOCKUKQx4yB0oAeW28gbhSl1UgZwTR1HpQAMgkA0AOYsAMDP1oEqNlQRuH6U4HIz1qIWyeZvx83vQBNjI5HOM804KOCcUnXAPanDgYxigBQp5O0ULx1+Yn9KduwOh59aAAeAOaAD8/oaAvbH1xSgdc0o4I5GDQABVUYoABzk59MUjv5YLEgADk0KwIDDNADtu7pn8a5fx5rp0Hw+9whbzjwgHGTj/EiupBDLwSBXlnxq1UWmhR2iIC8zZyTgqB6fiR+VAHgt5PPfStcM7PKx5Pck8/5+tPa0RII2WbIYZKqQT3P17Dt3p9lpUt0QYpNr9AByQeOcenIrW0rwZf6gzF3MRXCqh6npz6j7w7UAY1sGjmPz7AV25JPPHT8a3tLbU1uFhs5BLkbi20DHfAOehHv3qeS3jthLZ3VujTABVY/PvyeMA9P4OcjGa1vhbNHH4lkjki/d+UQSQAAOMDPU5O3v3oA6Xw4+pJrO3yo49sgEsYXBOPvOMYyWAY9+terWtkZ7xbqdmUKCNp/iPHP86q6cbe5ciG2AZTgvsxxjjJ+gH51uuSq4kI2gdutADHeCBmbHIG7HXpTopnljEqrx0wT09aiEVvfZLDnOAp9u9TwwG1UIp3Rc459/egCxtEien0NK0YZMdOMVC4klUGNivzY5Hapug+Y5oAdGp2ADP1pG3RjjJPoKSO5ieUxqwLAZK55x/nNWQQeTQBViEpO5gRnt6VPjB4GSafk9xmgZBx60ANbcCd3fvSZxgDg0vI+tNKsR3z6igBkg3S4YZHYnsal2AemR2FIVIIIAPrQcjPJA9qAH9ASBzTCXK5xSKeTnOBSlgvAoAjMZIyWz3xTA6sxUg4HUU7zVYlQ4yOuKiM7favL8rK4GW/P86AOC+Ivg241zT5JbPmYKTkY9Pr9T+NeGLYXmmal/Y+oTPBEh+bOSAOc/lz+NfWTOjM6FTuHUY6V5R8UvBuniwn1n7NJJMACSmRwOxA7cenegDjPAtrLa628lusDwxsPnLZ2DnJHvgse2cCvomBlmt0dTtVgCP/AK9fICXFzYxoIJpScklN3TkDBx06Hp619TeDpJ5vCWnPc5aVohknqccc/iKAN7aRnBFKQeOmPrSKWHbrTcHdlv0oAVsZ45PtS5wOtRxzIxZVOSOtPO09eaAHhsc8mn8cH+dQJgHjOD2p5II6UAKXG8KcZwcUpUkYHDCkCDduPJxVe9uBbxCVRuO4L+ZxQBdA5GSQaeAAuCKiSQMB7inj+VAARkEce1NOQADjNOLcZApuc84zQAYDDg/nSMqgEU7Ix/KmsoweuaAOIv0B1G6+5/rX/maKp6jIP7Tu/wDrs/8A6EaKAOhBAJGcfSlGcdeD3pmCCDn9KkGQOOeaAEJKnG008YIyKTdlqcBkcfjQADrjOBThk884pvTrnkUISTk468UASA4PJp/Ddc5pgbnGOn60oyDk9KAJMD0oAz0pAeo7AU5T+FAB+NL8uM96RmIPT8aarEHmgBzIkkZR1BVhyPUUqoAm0fXrTcjPXJpwc9gKAFwQemMd68E+NepRTapBa7U3Ipy27kgcAdPUnvXvErhEY4JOOg718s/EeRJfGN0zMXUPtyM8gcE+pOc0AYujQTTzGWO6SKQE534KgfT8T27VtNZ6tEYT9oK7mACZyF6ZIHJA59ONprFe0tvskctsGeU5Z0BByBjgf+PHkV13h64trJil60s8yxssjSEkInIIXrjjf6UAX4ozc3kF1Nbv5iALIWz+7Y4wQcnpvXuMbTXWeBvDa6dqd1qkYeS2lCqo+8xHByCTz1GeT0rkVsbiaZ2s5ZXE2ASx+a3zncScnsX4yOnrXq3h+W2s9PW03sCoy+DyCSSTk9iSe56UAdTpsUaRu8UYHmYbPtjjj2AFWz5Y2mVsN2BNQWLxtETCgVSckgcE1JJaLcMkjFxgdM8fl+OaAJ9sRGQi5HQ45H40qyBWCORntxSqAqYzimu8YJ3MAc0AShgo4IODUQZmch8bccH1p0RWUZX7lPEIPC4A70ARwW8EbeZGO2Oe9WV2tzg1WMYV2JOVPbPFSQgBAq5I7AnNAE/IPFAbJIANAbGO5pQTyTigBOO/JoJJHp+NAQHrwaaoG8jnigBX47/lQBweAR70hDEde9J85JOSKAAnscc0MuVIUgE0gyVJKnPYU1JHKnKFMHvQAxLcCQS7fnHGcU6dZAfkAPPSkR5DK27he2eKcW2sc8kc/SgBqJhy5I6dB6026t4rqIxyokiN1V1yPbg+9LDIZd/OBnAGKSZl2EBsH3oA8Q8c/DmPSdRi1TS9g3yruhOVHUd8+uPTk16N4G12O90qOyaRRdQLh4+4Hbue3PXvVH4meHL3XtBzZzsJofmCq23OOQc49a4T4Yl9P8Uy3N9dI09xGsW4vkt6D/0EcGgD3jrzmg9OmTQrDbn17UOuOcmgCJUVWZ8kbvWmCNw5ckEHoKlJVjsJ5xSkjbgEfjQAinI9qTOBhhTQTjJ+79etMYsx+THFAFhHyODgj2pkreYuCoxmkWReAcZ+tOC5XcBQBKgO0ZxSlvm4poBwP0yaCGyST17UASBt3GRScZGFJFNHBPOBSM/IwelAEuBjPSmM2B1zTjll/wDr0w9ME0AcFqKKdTu+B/rn/iP940VevoQb+5OB/rW7e5ooAvN1xn86cCVUdCajbAIye9OAOevSgBwJJyeKcG5OAPeo1zvAJxxU+B17UANyzcA4pQADljkj0pTzxnFIOuMcetADhkt14FPOSy/Nx3GKjUYk6mnnrQA9RuGDx9acOMcnimovORzTyNuOfrQAMcEHBoBBHUUhy4NNizyOcjrQApHzDOfYUoyT0FIzAEH9aeDgcEHNAEUwKow4GR19K+avGsUEXj+6WZlKklgCDgr/AA5/TPWvpSaRUjZicAAk5r5c+JN5HdeLZ3jQr13KR3zwMcdqALNtptvbxvdQ73hUj90w5LDoVGOeij7v8VPu5Jru52RxvdCJd2+MbsgEYPGcdCO3WobGwvrrw2LtHWZlGIogM7Dxk4577BjFaOh2lzf3UcVtcbXjw8JIxs6Yz1x/B6daAOl0mxW2bzre5Mzhd8txgBQo6gse/BP3v4q7XQbVZoJ2IM00zbTLkHcvPXp/tevWuK07Q7SOd7e4v5C4dRJPkBWAO4AEnjon8X8Wa73w54U/sYmTTtRLQSHcwIDBxxjBGM9OvNAHRrv03Tl8uHplmVF78knipFvmlsXm8ogqTuHcEdastgRbHbK4wQe9QRXlsYgIjujyQdvOOvWgB1tO13Cpw6HoVOBUjwxHIwQ5HLAckUsbRoCYxx/s1MNrIDv69dp6UALCoSPGNoGMZ706ORy0m5cKDhSO9Dt03E/Nxkc0oyo4OeKAB1VjnJx0pVXadvTFCDdyfypxUlt2c0AODE8Kego3kDn8vWkYEdBjNNJ24yc0AKZGJK8geoFJErKWYn5ic8mgY28EdM04lhg5/CgAY5zzx2p6kAYZqbgZye9LtTqQfxoAa8g2/Jk4HXNM8wumQenWnRxYY8YzxgU2WNmHytt9Se/tQBXuJpUB8tA5ABohnmkiA2ATYAYEYANWFiJ5HOOtIcA4AP1oAVNxbLDkDtVK6tp5JVaB9qjlv8/nVr7QsfEmcn0pz7jHkZPcCgDMks7mRiJJwAy7flHrXmi+EjonxMtb2IjyJWLDDcbiMc56ck/l0r0TUI7g4w+O/HORxwfw3VRggCzRSyoSwbarFunXP829aAOoTGARgipD864P86ptJJtUxDK9DxU0TMw3DHvQA4xktngcYpWRfLI9fWmyzOBhMbu2elZ+o6hLbXlvCsR2SE5ftnIwP5/lQBfjQoqpjP1qCTcgITlgc1ZXD/Mw6d6pOCbrKsdp44oAs+WzYYjawHHOcUlrKxTD5LAkHipANi4xk4waUD5M9CfagBx+cgnigMCxXPT1pwwF7knvTDgEj+dAD8ArgYzTDkL0FKu5hkDGaBHhOQce9AEm5zwB2oZOC1OTpxil4PynrQBzV1Fuu5jkcyMf1oq7Og+0ScD7x/nRQBSVhz0xT8ZIIIpnbHf0pyg9x1oAcCcnIz70JnPGR7UpYA4NOHPSgBcHHTNGOKAMDrQAC2c8elACj5Xznmn454GKaeGp6jnk0AKM9un0p4HqOPWm5XPJpc5BwOTQAE88U0YD55peuTzmnZGMjrQAuPyoxt5wD70pORndx6U0DCmgCK7WM2r+cn7sAlhntjmvmLxJY2+oeMrpYSyuSXkVhnaxPIHA6Zx07V9K6y5TTJiykjadwXrjFfKfiGOU+IbsRo/mK7BgCflfPOOM4zmgCXSL6bS72Sxkncoy4VAxIXI9CO2QccdK67whqS6b4iDTW7+ZcFVjYcqQfXrtHIOdw+7XHSWr28CPd28jM5DSShgSB0569w35V7j4IvtH1W1S3kswbtYwsrlOOh+6wzxy3ftQA/TLDQ9V1a5nnidPnCB34+b2YdeNo6npXc2FrDYQpbW0eIATwuMLxWfdeHYHt2W1byickFeCDzyCO/JP4VprHNa2ShA0jqAACfX1/OgCveG5+0MqWweMrlizcHg9Md84p0aLcWixwoY8YwM9VHTn6CrkUspU+ZCUPHTn/PWsm2TUft8k8jrsBwy5GPb9MUAaykW0G6TAA4yeMVKstvFGFVlUHnGRWJquu2yJ5DSqrsCQOAD075x/EK4W+8YW1m2YvMuDGQIhyXcdQCOM5+Tse9AHqv2mDIAkQegzzQ8gmK7GBGRntx3rwjSfF093q1xJFFKyJnywrkliOApXsMhedvc1DL8RtWtdQkRiYkjJDKDnaQffP90en3qAPoCS5VFYqOQuabBOXh3knPoD0rw//haN1BCJmtnaNsF8HPHOCPbC+vGelbfhT4jJf3bQJIjDujHDEYz3x6ep5YUAeuxyh1x0I7GpD933PWuftfEFtIqnemCcA9CTzkY69q2kmV1BBAz1zQBJkYIGOKVcY9z60Y+X0FRuOMg4Pqe1AChwzlMHjvTshvlLdqjM0UZbf94DJzx61zV94ls7O8VJLlQTkbf7uM/e/Xt2oA6mNsfIWyev4U8kOMZB9cHpXmGqfFCz0nVQhIlttgwyAk5yM8jPHJ646Uy1+NWi3Em0Bg28KQy7evfPTHvntQB6icBCoPI96aqgjk59hXL/APCc6LDp4ubi7jj3AcZxnOOhP1q3pfivSL6ON4rtD5pGwMcMeM9DQBueQocOB+dOdsnApFk8zBU8U6T7uQTQBVnt0aVJGzlRxj3rzzxZrDWGrQJbzBXILMjnAdfQHjnj3+9XpDYIw3Oa5XxHpul3FvPJd24kZCHG0YO4YIx687aAN7S3MtjC7kl9oySeauMRjIwMd65/wp58dg6XEm/Dkp04XsOAPTv61sXMUkkqlGYDGMdqAJJJo4gGkZQOuaX93PFg/MCeoqkJId4hmXLrwoqZLpVfy04weewxQBaVcKQDnHSqVxcCEg4G8jHXirmOAScGqrWiOXab5gfXpQA6JysIdmySMnNC3O512YIPv3p4ixH5YA2Y5z1qCKCOC43KxJxznmgC6rbiBnOKcVDEnPIqOORW3ADjPJqTIBJAz9aAHDOB6elGCCPmGPrTd5QDKnBOOBml98Z470APGNu6ncHkccVGrDGCAB6U/Ix60AZMx/fycfxH+dFTybPNf5M8nvRQBkKrAZ6j1qZSduMc1Fkn/Gn7jjrQA/APJpdwIxTc+ho6A9fxoAkGMdKcBnk/lUYbp6U4HBoAeFGeacR3pvHel3dqAFAPGB0p4PYj8qbgk08CgAKcelKihVI3ZpDyeuaVVA5GBQAoBBzjj60hON2QKcSccAYpOB1I+lAGRrF9HBp8xmUAbTtBPU+n8q+ZL6R4PElysbpMXkbDdRKCercdyPTvXvfxNhMvhW58tsELuOOTgdB+ePyr5pYXOPMBywOBg9foKAN5rm4tXk+1RNKN45IBy3p9OD6da918ER2Z8P8AnvaGG527pOu4dehyeM7u5rxPQ5riGykuJ7KS4YKN29S5IGDgen8I6jrXrngTV4LuyQQq5dH2kyKRtHHyn14HqfvUAdxYyMR5UqlNxyD04/H6Gm3CX8EqiAbwzYLMfcc+2Oa0gyCNA6gE8Yxjmkut6oGXGB6Z+tAEcJlaULISPl9OD+NPlmhggkxKgK8nIzionmjF0sLcuVyVHPUf/rrzrxpfwaRaXcizyBxlYsyZ68HJ/wC+z170AZPxD1q2W3/cMEmkbc2MboxkZwc88n1P3a87stcubTebNhczTgK5xhyB0Ppnn0PSs61Nzr+pCN5nP2iUGRtvOeeD+tehaH8JdWilY3F2LeKQHzSueBwMdMg4Zu3agDiNI1K/jv1itLhbdHJCAgNjpxjB56c4HSq0wke5ltLcyzAuC0mPMOCeD39vTpXscfwd0x9PmWS6ljuZCGG1hhOOCPzPYdK5NvA134ckln0i+W6njfHllcFxjHXnnkjqPumgDm00i6j0lkklEUSqS2UAkHQgbuhBBTueprPSB9PiF1Y3BRmbbxIQwwfTj0XPXrWxLqOo2z+fqNrKkcylRIU6kfTGcZA5P8NVmitlTzIA0aEDLjOBn1HHcqOh6GgDQ0fVdSgvkL3imKUAZj6cEH7uOvA5I/iNez6I9zfpDJbXZKRKFWMOCJBxg98dPb71eCwNb+RK+9o53K5R+D8vTH/jvUdq9I+GjD7PNbpcsDK29YmO7aMcYPP+yMcdKAPXNKvZrsSb1wqkqCR97nr+n61ZnuRAoIG455xXC6Z4iudM1RdNuwXZm+Vhnle2c8Z+53710V5q2I/N/drCeFfdwx9CO3b86AMLxL4mn0xmFxC+xuMxsCVB74/Bux615FqdzZ6vfh76ZtsLZdoyQZABluOx4fqB1r07xrb2L6G14Ll0jVTkqOCcDGQT0JAHTvXjWmtZx3N59qjZ4dpUleQ2OT274xxj71AE1/dadNfSQxtGsDIBu3cdOcdcH7/p2FU9IjjMswURSbMhY3PXrnB44xu71NeaHbSlJLIEFm3NCTngDqDk9dvqPvVXuJXjj3i2eK5DHawI/eDGD/Ju/egBYracpftcYhiSTJgPOGJJx+GW/Ku18Nw2mq6PCsUwivWG6VhwNwzjAH+8x6fw81yOn6BrPiK7YuXjBU4zwHPzZB9f4umetbkHhLxDoFjLLcxOFhJwsXOcAgjHpjd270AdtoHxGvNKuW07W4AGjJPmIDt28YJP4+g6V6bpWs2usWqzW06MpGcK2f5V4Dc+MLfXIodGmsZEkkJFzI64KHByR+b+ldV4WtLnwz4ttoJdRje3uYhuhOfkI53AnPctxntQB7Acgknt0rkPGl3qDaa8VgmJCwXeVHyk4A6/7w6A9OldlkEBsdazNbtlutNmBIU4+83Qe9AFDwhEYdHiWd0ebGXC9j6dB0GB0ro/ccD2rm/C9vHHbsEY7QcgZx15OfoTj8K6QkAUAQTxQo/m7Rv9R15pqwREA9WPepHVXQhxx14rNF+32tYljbaRkHH06/nQBqCQR4RgT2JNOY5GDyKYrJKuMA5GeRUM10sUqRMCS3SgCMTsR5vKoDg57/SpSsTPu2Df6igTJuOdu0HBGRx+H41Xu5xHLGojZtxzxxjjrQBZtFKxtkHGcVYBDZBxkVS2yzDMbbB3B6imrvt5CMFztGW/vUAXSxL7SMd/pUuMYrPvr37PDlELsOw4/WnW901xCpUFdwzjr+FAF0sOCBz9KeckZxxTVQlAOmRUmSFxQBTeIl2O0cn0oq3tQ0UAc1yBn1PrTeVzuHNJzjGPpS8nIIG4evrQBIjbgMCnZ65GSPSmqwxnuRSgkY4zmgCRfu9PyoznueKbuA6Ugb05zQBMDhcnNOUg9ifpUYGRwTnripFC4A70APx8o7D3pN+cKOtRtw3t6U5eDkcH3oAerYOCcZp4Iz60wEEk5/E0ofjABNAEq9Bgj3FDDOOm2mq5bGcrj2pWbjJFAHMeMtMlvdCuo4mQbkPDj5T9ev16dq+aLmGW3MkDMBOH+4V/1ffjjjt+VfUXilh/wj95gn5oypUHGRjnsc8V8p3Uhl1VJ7gsVMvzYxkDuAfXtQB6h8O795r4JdA/d+Rs5EWABnJ9yvftXqmk29no+4W6KY5DuDAg7zxzk98Y71422rNMsLwhYrleY50+URjvuyfVj/F/BXp3g27mv7OMTwbW3YcKchicZIHoCcd/u0AdhDdRXEHnbTjgDPXn/IqpDqZvLloot6qg+Yhfunr/ACxxgVoRw28eVQAZ42jgf5/wpskEVwpjwv1ABxxQAw2ixuZsl5AuMt+HP6frXg3xIt7rVfERig8t8AYEbfe4xnHT9T1r2vVpo4NKcRSqZFHyknjPQAntyR+VfO/iXUL+HxImoCcR3G8Yw2BgcLj1GAM8nrQB6n4F8N2Ph/TEn1aOMXpDL5ucCTtgLxnAB9eD1rY8S+K/ItTJYktsYjOQAcZyO5zhTxivItU8atrenrpMUMi3/mLErKDsY56/U4Xt/EeaxrmbXCV0u7lYoM8AMA/pxjv/AFoA7CLxbNPqEu/WZEUJlvlJVD0YkHI7N0x2rCstTjWeW6e+u5JC5DyL0jyc8EHp/rO4rirtXt72VJJfMIOMqc55xg/lXb/Dy8htvEUkFyEmgkT5XKAYPp+IBGPegDr5NY0fxBbS2dyYluSuGkXC4xyTnjkZfjJ6Viy6VPpViUtVDIwK+S/zB/fBxyCzdj9zrWD45s/7C8S3H2ORo/Nw4iBxweueOpO714NauheLrCW1kttUdpPOKllZcg47rgem/wDh6mgCpfaFaLbxAuwuZCDOhTaytxuAx0AJPYfdqxo2mWEH2e5uNQmgaIkb92GiJABAHI/iHcfdrSMGj60q38t+QsZJyo4J78c9/MPQVyl9HaQ3FxPJcO8Mv3LjjqSdwx6ZLd+1AHZ6L4kg1HxA3mSbXRQsc5bLIueM5IJPI7n7ldlL4i0Z76HTZ5vJSUBgVYfPgZyScc9PXpXlHhPwVr2pSGawie0wTsm+6Ocj15x83Q9q3ZvhJ4ouSbiaaNJHySyLxnjt1HU/QCgDo/iDcWNloDR2Nx5seMeVnIcDHHp129v51w3h7SLyLw+9xeENbZLRLt3YJUEA9cZJQduKxNQsNU0q3urG8uJGmhcjymBYbR6D/gX6V1H9p6roXgqEyxo6kbY1cklDjO4nnHLD0+7QBy98ZrDUFSyVzLvUh8nKEnAGfTGO+OavXGntpkaXWqSs/nc70GD1zuOPYLnBP3jWTHrUskLXsxjMykgt/ESOmT+I79qLXT77VrV7prgqgXOScAn5Rj3+8OnpQBsweOjYX8B0+CNEQfMN2NwyOvGOcZ6d69M0f4raTqE81tfbfLVsI0gyGHrx06enevAlslMzRhstkFiPeu90DwvofiXTpCl0I78ElVDYOPft/dHQd6APQ9a8P+HddiXWLCSMXS/vFMTZ3kevqDj261keD4rLUtZuP7Rt53u7Vt0lzLIT8x/gB9PlY9cfNXnuiaw3hLxUWmka7gjO1fLYMGXI2n26CvTrHxNa6ux1LTAkUhYx7pFwspODtPQk/dHU/eoA9KsNbjvr64sV4kgPzcEcHof0NTX6PNYzRtGGBBBB6MK5TwelzBqt2bkq7u2UZjlj2xjAxjGe/Wuxnc42DO49KAM3wvbm104RzRbG3H5ex7kj8Sa2XG4YBxVe0tzGmZR8wPGas5+brigBAG3Drgj8qzblpRc7EjOwNuG319/z/Sr8twsAAdgGY4A9arXN6kZi4BDkgA9yOo/SgBIFeYq4zGQQpVT1/wA5/SppYlMvmOquQMZPpmqhmZjHskCAnLAdj6e/er8Ts7neoXjIHfpQBk3Ubq8dzbjnOCvHPpn/AD2rTEe+VHwAvfPeq1y0264iQFSOEIHb+9+efyqaATGzTzeJgOdvr1oAvKBn5SSPam4XqOaqxfaBGNxye27ioftEwnPmLhev+fzoAuiKMn7gx1x70qqFkBC8H0NEYBQEZ555NPyuOcfWgB6h1buVqQsdvtUJfMg2kY71JgbePu+tADgBjvRTdz9jxRQBzJOT8xxSkDfknPpS46DFOJ5GKAGk9D/KpQOOCfWkUbuDxTx+BFAEZAwAQcn0p2OwpVA3Z6UoyT/9egBwBHYe/NSKvoeKj74K4+lPBwcc59aAFfapDMehpRyRxwe5o4Ycj86APmGelADhgHpzjinIGHQgCmkDPHNPXB7UAPx1Pcd6YFy3zE1ICM45oHTk0Ac14ztop/Dl4ZXYBIyx28HHtXymSJL5/PJYtJ87ZBz688c19SeP5Xj8MXQjB+dSM46cdM4OM8CvluHat7IT8zBuDnGeeuf/AK9AHb2ul6d9qs7H+0F33LAT4bCuo4IJ46/Pzk9q9r8NaMNDSMRXYNttGFcAYP1GM9T1FfNV1MbrDCEmSM9WPD4xgDpnv3yc11Om3/jLUY4ILFbtDEpZnK4JXbwMY+Y8Ht3oA+lVMRYsrqO/61Whld7iVJFKr/nn/PpXiNp4i8X6NKbS5tZrnEYO+IFtoBOd4wcfdbsKR/iXrVveZlsJhEQAPlY5PcHv1DdxQB6D4m8N6tqd0y2M/ltywbOQx5GD6feJ6/wjivI9b8L32neIAurSoHmA2zeWQP4fl7c4I556GvQtH8W+J9duVMOltFApCyFjgH1K5xno3GT0pnxS0e4udCivpN/7rDyRjoR7Zx6k9+lAHFeDfDEFx4lzFHI0SEvE2Dui6AFgfqvbtXtzWumXtpHBNaxM0IBVWwSuMY+navPvAt8LuwgXT0TcAPOKtk5PXdx1yW7AfJXbXGjyahbCV5HguM/fQBsDrtIOR368dKAINS8EaBqKtJdwRS7xtUsOOgAPt0Xv61m+G/DfhzwteO9oQZHG3c7ZB5HQn329+9YfiibxJe3iW+mwTQxqQPMkXiM567icH7y9D/D7Vk2el+LEWWeGyY5J2oGwc4Hz9eeq+v3aAPRNStPDV+6TywRTMRnDDG7p+fQDv196zrjSfCFpp3mf2db5OMr5YyO2SMdyOuP4vesSz0O4vYVR3dJS6mYgkF24I+XjpmPnaehr0Gy8NW/2SCO6/fmIYVnA+72GOmeF6YoA8l1HQIZ79JdPtVWxBwXCHagH8WPfa3p98Uy+07w9bXVvb58+73rhCPkmAz82ffDH73Ga9a8QaXEmkFbYRxMqgBm6YGMA+xwB1ryLw74evLv4gF7ZDst5t2XJIKgEghu4Py9z96gD3PQrZbfTIozHtIXaSOcnufzJrVIAy3c+1RRRtHAijqFGSPWpR+8XDZHrQB4d8YvD6LMdWQLvG1UCqfl5yAee53HoOlbsegjxd4Ft5pwGm8sEsjgrnncw57FmIGfSu78S+H7LXdKeC8iWQAZUkDqO3Pr0/GuC+GF8LBLvSZJncWsrRLvH3QOijtjOTQBz6/DzSrbTWN5CFCY3yc7ZPXb7jLDqfuV0Xh5vCdvp501I0ETqQd/BY8+oGcbsd+lenS2cNzatCyKFYHjHrXK6n4F0V4WkFopcEsCgxhick46Hqex60AcZe/B/SNR1YTw3kkVrJ8/loAjLk9M+nPTHaur0z4ZaHpReeySWK6bjzCc8c4GPxHT0rK2eIreYl/3ltEOGC8u3cgYOMZfsOAK7HQf7SaLffuGfP/LMYGMcD9SPwoA4aT4RWq6tcajFMRMwJRWXKoedvvxx0PauJg0nUdA8b7ZbSWG0LFMAkiTPAYHI/wBjI5PWvoZlJBI4KjOTXCfEbVoNL0GSaNA8uSqncBtJGAfwJz36UAcXF4xi0bxVvhkmeBkJ/eA/vOPlHbHGwZwepr0jSPG+lazsaCRXYkr8pDHPp69xXlfhbwVP43sTqbXP2eAu4UIPvEd/oMjt/DXpng/wDY+HIFLKJZ1JIdh3LE5x0B6dAOlAHYoAV3YHzc0w7Qp2klh0zVgJhcHgVXMbqxYEle2aAB7aOSLEi5DYJPeqk2n2qhHZWbaP8nHrV37Sqlhxx61UhvfOuGt1jAVeOO3f+ooAVrKMAS54B7nA/L1ouN1vHuiba5GBxnPtS3Eq28LFgNoH8R6VHp2p2upriFw4HcYINAFbSbWfzJJLx23E/KDxtwMcfU5rVnbyoSyKDgZoKLGS/PPNQt80bKGYbgcH0oAjsryO7Mm1cFSQRUvlbWLMevrVeysPscYVW4PU96sXrM8B8srkYJHtQA9wJQFDYAGCKlwFQAfjUcCtJAC2PMA+bAwCe+KlweAcAe9ADgAVGP1pkTvtIkUrz2NKEYsOQAOtP8sFiSenSgB+8DsfyopwjGKKAOX5x+NScnim5Hbmmk7Tk0ASZxTvXHaoguWByOakA+bIPAoAVT0BXr0qQKMZxzTc9OeBRuwM0APHXjg+9P8ATsc9cVED2z170/dxnrzQA7jONvPrinY9aRDlffuKMY4H1FACgYHWnJzkdDTQOeo+tOX5fQ/SgChrWuWmh2T3V0+FTA468+1UdH8Rx69bCe0ljCZx9/J6D/PNcF8aPMGnwZlZEL52jox6AYz6EnpXj+k+J9Y0dTDZ3TLEfnZWORux6Hp1NAH03r9reXthNBEUcyKcKw+U9ufTrnt0r5h1jSrjSNXbMEsaK+6MOMZHbn8j171698PfGeq6tdfZdRIwOSSSQTk4Izn1b8q7TxpoVjrOhzAW0JnwdsgjBZe2c5HTOfwoA8r+H9vc6jqhZooGCruRtmGjJAIyeARnb2Neu20EMT+WIVUJjAGBz9Py7d68l+GurWem6rLZyRuLgkKhAC8Z6MMjP3vQ9K9eikhu8yRLsDfd+XIB9wfcjtQBbh8q5eQeSrO5+YtjmrP9kWjFfMt43bAGSuSPx/z1qhpeyGaSBlIO75TuJHToOT/s1txb97BsYHTFABFbRw4EaqB2AFNuLeO+tZIJY1KMCMH/AOvVkKd3NKTtGNgJ7GgD571iW4+HHi8z2TSy2krbpINqqCf73T3bsOtes+HPGdjrlgkkLgyFckZAB9R/n0q/rmhWer2k0NxCru6EDODjI7Zzj6+9eJax4P1rwUz3WmyNJbBslFhJKn1BHTgHuODQB775KzxkAIrsOvXrVX7LdqZECoIieCOcepx+P6V5H4b+KN9Zl11uGRCi7hJwfM+ntwT171pxfGW3bVCkkTR2xPyysh2kd/cd+uaAPQbfS0hyWbOP7o+6fUfn6dq1oLhUixOvlqo454xj/P5V5FqnxsjilaO0ttzA7VYt1GRznt1bqOwrBvviHrPil47S1heONzjjhgSCCT2x948Y6UAdZ8UPF6S28Oh6W5e6uJApVGwTxwM+mSM9K1fhf4bn0jRlnumZrqdEZ9w5XIzjp2+Ud+lZ/g/4f29lNJe3w866ZvMaWRcuDtx8rHOOS3IPavR1maAfu0Lhhn5e34f56UAaIO0ZySB7UgYtySKZA7yLuZNoIyBUpB43D8qAAgFeRxXmvj3w1d2k/wDwkGiR7rlSDPGJAgkUdu3oB17mvSjgjAFRzRCWExvyCD2oA8w8KfFa01CT7NfDyZ1BBVnGRg479T9M9a9Cjv7bUrcSwSqwYZT5sV5fr/wbsLi+mu4ZZRuyxjByM4wMYwfTPXvXPDw58QvDFgPsUrTxQ/Mix/vNyjjkEZ7KAMUAe0Q2E5u98hURDkD07dPcZ9Otaay/OIyuCfbivF0+J+vq8UU2kzRNjG9l24OOARzyfl/Ot628fX010oXSrmRChCFlAIbtyTjBwO/cUAdxq+r22mxH7U21CMk+3U/oK8R8R/2l4z1+Kxsh51r5mGcZUcZ4zjn+Ln2rsbzw94i8b6kF1UPY6bBJgxqcNLyQeRjjj1PWu/0zRrPSLOK3toI12qAX28sR3J7mgCv4T8Pr4f0S2sgMeXEFx+Z/mTXQEZBGOPrUayKSABginNIqtg43HpQBWe/t4JPLmkVSeBk1ZLBwCpyMZzXiPxdvLq31ixdHmhijlBLrkZA7cfj3716x4buftGhW83m+bujGWznnvz35oA0DBGzlu+MHNVV3RXrKsfylflIHp79qvrlxkDAHtUMZYuUKHgn5uKAK3lSTiZZUVVP3Scnn3qvp+i2umK32cFdxLde/HT8hWms6Ozpg5HfHBqnfzNsC2+C7naPYn2/OgC8h3qDnj3oOPQdaw7Ke+t9QaK5jHlsPlCnPOevr3A/CtosIyODgnmgCTOVwQMZqNbdVkLAk5PepN6hM+9AJ6+tACK20hRj8BinnkcGmnJc8DHtS5A7+1AAOM5p275cAj60hG8YAwaggjkQuXIIP50AXAzYHSigLwOtFAHMjkjApRkk4HHvTAwPYk+tPHJJUUAKQdxxzmgZBDcUYDDk4NOC4O0joOtACnBx60qgk8mgryOcU7PQY/SgBGUAZ6il6A8Cgdc/lSJy2ST7igCReMYxin846Gq5dt5xjbT0c+ZtJwO1AE6gtn9KcRt4xyetMU9TSBmycHP1FAHkvxsS5ksbcRpIyKCfl6A9yec9PbvXgxkeJ1Xb8u/LAV9R/ETTZdR8Mz+XvJjwwRep9Mfjj8BXzTp2nT3+qi3RWMpYg9ySTx198elAHUaZaXwt7O/Rmht4ZMtKGOcYPGQcgE7uMgfNXqug+KW1Kze0uJF+0L8smG+71B64J5Dd6tw6Bptn4VUXAgHlw7FcDbuGBjPPU4Hfv714/qmow6JeP/Zk7JJkgjeSXJOCSeMghffOetAHo2j+FbXTfE81xc+WZpgWK/eXBz82DjpluMdq7EWF4qtsyqnqSQAQepxyARk9h0rkvA2prqekPcXqyLKq7nLKMn6Y6ghSen8Vdo+sxPDLGx5VcuD26/wCB7UAWY7O3PkTbwrA53E7iD/k/pWvAY4JN7S7gcbeeBk1zVvFHegB5g83UN3Uc5we38XetO3ssbGeRjIhwsjHlxz1P58c9qAOgdh6800egqAZRAqtkLUocsccUARmPEm5mHpiqE6tcAhbbcp+6WPOff16DvVqVGkYFxuRT9Mf55/KpBMnlsyAnjhvWgDnbjS7SS78u7s4nGP8AWbQPm4yCO44Hr1NZF18PNGur9ZLizjAiYO6qCFOCOuOvTuO5rtEkWbbIyhAv3cnHH0qvcXiMWjbIA6N1+Y4x/SgDgda8BaEhLW9lCuc7kxgMO/HP909h96q/hvwtYxyRtE6bIyVjduXOOCOpxwG6Eda0NXvgfPnfzJIYGBljI3FTkYx14OE7DkmsO58UXdzOkmn27O+f3zADO3jBHbps7j71AHp8F5FBbKjfMMYDE9T+P41atZwshQIQM5xjv6/TrXN6BqbNHF58D7Wj+V26kDgZHqQAep611yxx9cDAHTsPwoAljdtzBlAweOanJIXgDFV9wBHzDJ5x61IHG3jJoAXJB5U5+vWlySc7j05FKoG3+uKYSN39aAHMucbuR1GTVGS/tWuWtWZWdRyvXHNWJLiOBSztgY69azYxaT35nhkDSL2zyOvb8T+VAFibTILnHmwRvtI2gqCRg5HPboOnpTFtoA6mKNFZBhTtGcDHGfwFTDzRFtV8+pJ6UeWgibJ2tyrMBjOfQ/lQBbRhsG05x6Uwuoyo6g8+1VoUWKIlSTkZHOaSZ3eBWjXcx5AOR/SgCyShkA6n1xSyuFTdjLDkCs+S8kQghcgYG76//rp11NvtvNAbjAx7np+uKAPG/idqsWra9Z6a8G7MoKMjcEH/ANmwPXo1ev8Ah2xi0rQrWzt1xHFEsaj/AHRj9Tk153qOjS6t4phlbTgphmEvm4zjj5SDxzgJ3Pf1r0qDfFZosagFVGA/BIAxz6E8UAXInk8vlcYPHNRedI275CuM9e9NtpZZdxmG1P4f1x/KrCYIwByaAIVST5m2klscdgKbFZBJTOxwF6KDwev+J61b245BJGeh7UHYw2lSR3oAjDK7ArzjoTSMfmHGT7U5ovl/djmmJHgknJPTJoAeM9xTxtAyPyo6JgZHvUR3L2zQBOARnoM07Yo+Y45qLOUOR+NO+bbjbxjjmgB4ULjnj3pp7n8KVQ235sfSkA+Y8UAPBbHGMUUoVcD5RRQBzBBCZHakgaZlLOMc8CnBvm2YyakxnjmgBRnHIoUttPcUAfLz1pQST7CgB4Hr0oXBBGQabk545pyhj2AoACVztGc0gT5xzn608qRgcfWmHcD0NAD9vzcZHrTgMMxI7U0A7gQaerfNjAz70AGeM9PalQAsakC5IbofakbCkkDA96AM3Ujb3NvNayK5DgocDua8n0LwPbnxPctFvEdvIQrjA2PjIxj03KOo+7XtJiSSM7kU5GCe5rFtYY4tSlMakKRjcD055H5579qAPPPihf3el6ZGlvL5bsNpXbtDKvcN1z93uenSvF7G0mvryGKKBppHyqADgt2H8q9t+KmmDU7iytlfy98oSRivGM8Htxnr9BWr4b8FaZo2lxSlAs7xr5xHJHU/L+J9+lAGbpFxBZWNvYwRlpF5SLPLkYOOnsnOP4q1FtDDbs0oWTyjuUhc+WccLnnGcD0+9VHUI7GKdLm0t2JiwURF/wBX6NgDjGV/h/hrOvfEtyziO2UlpfktGz8hfph+uMZTuOhoA6PSp1n3yXCSKyEjziSAce+e+31/iFbYkuYt7khgeVx3A/mTg9z1riLHVYNNaKO8cKzPlC5yHY8hc9/4OjVqprZkvI4YpT5THDbzs2Ecqo4BbOE9fvUAdX/bTwNHEIXZicFdvTrk+vY1o292kjMI/mKHBA7Hv+orlnM1tdiUMZI8YEOMlQMfNx14A/h/iNRX99d2l3E8KSTRyAqqp1bHOTwcfd9vvUAdRd6jNAqskIKZ5IbkdP061DPrDW8CiZCAync5GAD7Z6/n2rHTUpoFkR3UvHjDL92T278/Ke46iqOqiae1Z5pQNp3Ek4xxyDzzwrd+4oA2pbqaWMKNieaoYoDwFI6j8z69Kzb+/toWW0gR52b7sZGCwyByO2N3p/DWFDq1rdA2dzO0JOfOiMg3EHqQPTh+oOauSz6Vp+CsYdXPBUbjjJycAHA+/wBh0oAzbrxDokEXlqCSkxQluzYBXrngZXngfLWFJeiPW7e8syxC7WaQtmOPdjaM9MZMf8XY+lc9rutWOpalL9pg/fRny12rkBDyeDnkbm54+7XdeC9DsvscVzBIWlyNyKwKknruPtknAP8ADQB3Hh2RrtiXiKb8OVC4HYgg9+Co711ccIRcD06Vy+o63aeHLXzZsbB95vTJwB79f0ribv4z2cshFuGWNhyXUjyz9T9fTtQB60m0S7m4JGV5/lVhCjjqSR156V4/ofxGXXbu6ht0lMjLlFPGxc43Z6Hkr2Fb9t42hit0zMql8rC5HyNjHU5IB5XqR3oA9EDbThckjtUbMQf51zuhatNf2puJHHllt2QeCOox+G3vWbq3xK0HSroQT3WXH3toyRxnn2wRQBv+INv9nSkDcCp3Af3cc4HfgVwPh3X7WxkkgS4MqEn967ckKTnPUDGG9O1d1Zarp/iPSi0JjmR0zt746g4P4GvD9bsxY+L5IcsbPO4kAE4zwc546e33hQB7lY6rbXdqzQtvUMV3bs+uefwI/CrqRrJBlyVx0+bmuX0ER2tlF86SF8BZE5DgDr1PJxnr3rZum3CILOm7d8oPRv8AIBoA0VMKZjVgT1wKV2hjjO49Rkj2qrAyx2yYRjsG054ye/8An3qa4t0mtzgbcjB749etAEBZlCNCvmq5wcHpn/P6U+QswWPYUJT5TjoemD+dN0+2kt0JnPOeP9n3/nTQbxL5/maVGYBQCMAdz069fyoAbZ2rxSM7qyBm3bc/xd+30/KrKwp5zEOSc5Kg4q19nTZvJLHHUnr7VDaxqrkgED1YUAOkgLSblz7jP+earAm3QlS4fB2g9PatAp8+9PTHFVJI3aUnCYXBIoAmhZ2i3gHGPxNJEXkkbcNoHr1qVWWOPLkAY7CnK4ZQVwc96AEOQ2M/WhgFPHfpzTNwEmOh7kUBkaTGeQcUASY3AcfjmlIJGM/jSBTjn+dOyMYyPw70ANBwDzwBSbsHp0oxsyWJ2jnin5UrkHjtQAK2c/Lj3zS4XHXknqaapz97n3FLkbiWGc9KAJwOBRSDoKKAOaCDgk07BwecGm9Rk4HNOBA47mgBwGRy3tS7emDxSDOenFKO+aAE2YORwakRfc0mBnNKGxQArZxgEZNJgg8kGnDFOxgg8UAIqgHNBUZ3Ec0oPPPSj6UAOHIHWn4J69D60xT+ntTuevSgBwyRgDB9q5/xBqyaKguZI/3YzuIGMjBJOfbB710CnC5K8+tZWt6JBrdn5MwOzGNpJHcdwQaAOUuzpvia0RUZX5OMsQX6gjHGejevWtCPSriXR3spWcFVLb1blSeo4Az37Vg2egp4Z1FUtmLQk4KlstwOo6ZPHvncc10kerT6fIkEym4XoJeu/Gc8Dvxnp3oA4s6dq9rFcW6MqXAOUK/MIAc/NxngFm7D7tQy6aFS0e9RUu5GxtX7rZ6uDk9NxPUfdFdbqk10928cFuBFj94SPvjnKkjOOA3p1rmdUtWuStxNP9nEZJcb/nRQDkA9gcP/ABelAEkEVoZJri7t1OR5UZYfeJPG3p0yP4j9ysi11VLm/MNrF+6B+ZTHtKueMEcZxlP733auRaxJKVgkjkSKbIYfKpgGDlwTgnOX/vcqK1ruGy0qzSRVU9Gc4G5u24gdcbifun7o9KAILvVrmzeBo1klQkFVC4Zc4AVhjoSY/wCGria/dXt9HELZkOMtIycIOCD365jGOOtMt9atbuSJI4XaILvacrneSQAuMcEE9MDG2qV74jmudX8izha3eFVEkpUMuDt+XODj7w7j7tAGxJDFLqo38yx4MagHaw9m9fufxd6zI21BWu1kRFswCIYpsl5scZPOc/KPXO6th3gvJIpEIgucBo0d+U4GDnPI+53PSs+5g1O4YbZokjdtyrsIk3A8MMkcD5OMGgDJvtGs7/QvMlAlkt3LBwNjHBzt2gei/wB0/eqsy2GqRw6eXVWztkaFS/kDoVPBA+6ecD79a8kDrDNp7zDY2SsqqP3h6gBR7bP4e5qpoXg67sJlMbrIUJcMvzbx2Vsg4OAvZetAFy1+G0C6kqmMOjx7X3DO0nqw68nDdCPvCur0vwzaaLZSpCrISpyP7xAOSD1557mug02F4LZEcknaAWP3uPX8v1p1+8EcW+Z0AXnk4/z/APXoA+bPF2rXlxqd5YalPuRHwSikbiCeRjGR8x7VzVno11cugYFYzkOepXkjLDr2PbtXqnxB0nQ7q98zeqP2SMgccnfxzk4PY/frzyHUJ9K161MwDwxMQ4DZWQLkZ+YdTzzxQB2un+Fx4c0tb1YglwUAkdfm29RkjnH3j6fdrO8UajZ3UFu0Mvk3N2wZ0RvuDqxUZ+Xkjv8Aw10tp4ysNftJbKTbG+z5g3Al6k4Pb+P061xps9P0jxAs18kjwqrCSMnlOeQGJxn74zn0oA9DtbHWP+EWhh07zI7gx4aNl24yOueOm4dz9yvEtet9RtNWkTVY388YOcY7cdsZr3G58eWi6bAbdmETtlwjbWhBxywOCf48Yz0rPi8PeGvFEjXuo3Ubu+NwR9h/3u2eSeo6AUAL8EjcXNncuGkEHmFYwz56AZB7d1/Ko/i5pV0ix3MULiQy5My7gsQOMfN0A4Udcda9P8J6fpGl6YltpflmJSwLJ3JYnp06nH4Vf1zSYdY0yW2kRTuHQjNAHjngy5ulmjttQmAIUEIzgiIYBUhuM/wdCa9FZEKCWGYH92PKXP3sYw2ePRfXrXj994V1bSPFFsZ5XMRkJhHICDIwjHI7Edz0r1LT9PmfTISJGVmwdm0jygcYXtkD5fXpQBv6ZDdS2v75g4A4dj98dB+PA7d60QjxxmMsxKdMY59vr/jWV/pFmiQRMACNoCLkr2B/lV+ac2NsJ5z5jAdO3HQ4HfpQAOsjwyeY3lgc/r/9b9aW3kTMcSuXAGD9fX9P1qBLyPUUSSOQFW+YDHD/AI/iO9TW9nF9p8yMYGQSzdT7foKANVVYg5x7AikcDPzDgelMdgDySo7EmngFuRzQAAr2bPsKb5e5snj2o2HdjGM0BiuQASR7UANeNimwLkZx1ohJVArKCw7Uoc+hz70ZIwDn6igAMQZw24jHtSBVySoAPcjqak4IPamocL1oAhZZjKCMBamWLncV5NO+b2zQA3QnigBSM8KM+uKbjrg4FOwMEZ/I0jHBwP1oAFwcbeKQAkkY5pygHjHPtTsY+tADh0HNFAYY6UUAcwucDGMe9SLnPT6VUs2KxrHJJudRgse9WySM8j3NAD/vDnAoCHHWmgenNOUCgBQoz1NKo5zSjjtR78YoAd0BHWgZzjBxTQ2e9SjLUANXg4/pTsZ74zQAQf8AGlwRwaADGO1OUkk0nIzgcU4YA6UAOPX6+1BUshyABSr6Cnj0OKAOaaFWvmjYlmBwCoxt6fTPYfjV23sBJMgkjAjXhQQCCQevt0FT6gpgBmhiLvke4696ih1WOSPfIGCbcj5c7Rx19OtAGR4o1W30mLdJC0hlwSgON+PT8h6da88NrcS2rzxzg/OXkkm4OOybs8n5f738dbPjDxHpt+Y2j2TCJso+8Ao2AQQfqVzyK5K9u106yjFrJlDIXUlvmZ8DBY55A2ocbj1PegDbhtRb6QlxeYCsCVnwd4QckHoT91+5+/WZayzy6ohdLk2W4g7l3BgOCSuM4OGP3an07Wru5eO3VTM7gnc8YCz4wQO2M4TsfvVsxR3sV15X2eNllBzuHyKB2Ax1IUfwj71AFi+123iQRWtmAISfORACoJzuIwCOMP6dKS11uOFGUW4KFd7sQDuJ64PI4+f+IfdqxZwW2mRSzSgyxFQAZGyI+CDtPOM7T6ffqvcxaTJp7QRhAokJ8wffV+SW/Rz97+KgDNlsJtQvWuLW4kWJmLNLuwyHptznOPmY4z/AKnig1bVLaCKO5a1kjbImkPKnH3MdSMn0P3afDYNpjNHKWaSUZll6GfscgY9H/vdRWddR31pd7IL4x3T7ndyB5eOcgj/v5/CelAG5pUkVzd/Z/L+zzpkJ8gPlHOQ2O2dy84H3T6V2ek2pTEm4rGpB2nHzd8jrx0/KvK9D1K8u9UBuSMBvvu5KAEkHI59ZOw6Adqv+MPHz6DD5GmyGaRlb7xDBOnU5PGSfTpQB6NrXiex0q3n3TfOik4BySeMD06kV4X4s8WavrRL2s0qxq7YZcr8ueARx2C9c0268QXWpwJNfRGPcMeYByH/2Txnk+p+7TJtM2adJ5LOkhwfKUFUIPIzwM8svY8oaAOKS7uxfRK8mZUkBRW+ZQeMHByK19WtrlLZJlYLFuwiE53ehA7cD0H3qo3EE107eXCspVdxZB/n1HarlnZajq8cMTCVk2lF3gnB+UAA9h938qANDSbO1bRnuPNzJE5WSIZDEEDlW/wCArzkferIu7x7hHheUSnJG9zhmAyBk5yeh7n71dBp/gjW5LYy27RpCwJALBWz8uOff5e9c/d+GtdspP3tlKiscRsg3bgccgjgjp+dAFddTe2tRaPLwSDhE27x0wSOuOeo71eez1Iol1AzIiqFbyxjjkDIHPIB5xVfSNP1GOcyRWEtwS3CFMCQZB79ecdj1rqdRsdbg0rzFgEUA5MY5Vh2XHY4Udh96gDU8H+KNV0xjaLO7K+F+eUssQAzkDnHRvSvc/DeonUdOSSSRTJjDFcYJ7kde+fyr5PsL6S31Hz7icArhdp5Ix79ug7ius8I+O7rSdckgjlL6WZOsgBZcck++cEDnjdQB7h4k0S5v7tZkVntwPmjX7zcEdeD/ABE1HDp98bHbPI0Mrrneh4XPOzHtk9u1aejeI7fVQEjJdxjPykevPPbg+taV3ArxkA7RnJJoApW8ZlMZdhlcHH4cg/if0q9cpbyoVlQHaO/b3qNbLaiqGJAznJ+9n1qX7IJY8Eg/LtOO4oAxoPLmvP3e9YgcMCME+hU+mSOc9q3ok2DawAAHBByKiis0jdXGcgcbucUQyXAkfzEAjBABHOaAJJEBUjGQemalXITCkkgAdaXcinAWnMcj5MUAMQOSC3UHvT2IYEDIwaYpKjkZNOLEdsE9qAG+X8+V59akIwc8VVcyrIHUHZnkYqfcGTBzQAuQRkjOaYQAeOM0uevFITgjJz7UAPwMYJ/EUZAXH86YwBYEHihsAdevrQAp56YNDL8uMjn3oCBsc4p4UAHufXFAEaDDE889zUgO7IpMtjoPypOef5igCUA4FFMDHA5/SigDnMqMMOp9qV39BnNR7vkGf50pHAHY+9AEmcemaeGJHp7Uzb/s/nTwvPPFADtx6dqATgg8VAbiJJ/LLru7KT1p4YMDhjyfSgB6swPbrx7VKpLHGaiB4xjB9TUiYz/te1AEpyD0oyM9BxTSSOh/WkQkN1yTQBIQxHy8iheTyfwozweD6UAY549OaAJAQAN3WnpkjIH401cMckdKXgDIz9KAEkQMhVxuU9RVDUdJg1G1kgkJQSKVJXqM+laBJz9aF6Y689aAPEvEHwhksVa80+/IkY4H8OBjgHJ5wCe/asyaS30fS7eGe3JdxtDyL8u73PBIG4dz06V7X4jgabRpkSXyxtOWBwQvfByO2a8ThsdWj1DF/cgxDcOmN65O5QcjnBfn5ulAGjpl1p0skX2G2ktXPzFRGR5jcMpXgcZ2Z4P3c1PqmoarFveKzkmiQAyRBfu4ORjr833OwpsWuoYre3srR2wWXyIwD9nbknIx2yxHy9UqW91A6tGhSFfKix5qBvmh/wBpsA8AnPOMbfagC28q61o0Uvlq5iUbd6/MgGCAeuDwncdTUUNvZtDb39kzzTh9scrjDAgg7SepB2r/ABfxGnyXMVvZ/aATPbsQ0s0HIBPTueASvRhjbUFpq4srppYbN9kqglk/1bKeQB/tfcGMnGDQBau9Su7m8RYoyohkIaYcI3fGDjOdvv8Ae9653xYjeSscG8mBSXQdO+WA752t/D/FXRSeJrQyQ2kCFWdf9HjZtit0wDwOceX2OOaw7m3WW0kWO385DwkC5JR+vze3CdQPvHPWgDiP7QvL4Sq0jSPGm1wcneoyTgHP+1np96sfUrq4u9S86eXzyg2sxGMc5I6n371JOVSZizgXQfBYZXac9Aec9B/31WfDINxdxmRmJI3ckf5B/OgDRl1LUN8cUkRSXBVWwAMcknI+retbFnLrUUIQQeakufkD7XPBzhRwRy3Y9PauYubtrhwPvjIJxxgjP+BP41rDxFc2NhFHG67CdpQdSvTBHT+9270AdBpupW1mlwr6YzTtIPNXaN4B6ADB4BLHoPu1pP41tntoIYohG6sS8gAAj9OMk5BPqPu1w0mtqwMscTCZsp6j3wOn97061BbLLM8spwUDDdxtGTk/h/FQB3N5441ZbhbiBhG2CE3jBKZGMnOR1Hc9K6zw148smt0uL1BG0h4lH3QeOOcdMgd+FryC9keP91MkgkC8kN1bJJ/XP5Vnm8l2EOxMBGGQHgdPyNAH0bdeKdGtdHaaygjjYr8gZeC2B0GPdegpmhX8XifT3ivbZRbRkfuWwXDdjjnA5X06V4LDeX5gSzC3D7QdkW1j7njp79OwrtPA934sllCQ2c0tuDhXlziLJI5B5ABIPOB8tAHVeKPhnpzQHUbNYyY1Z2RTgPwQBg577ehHU15Vp1mkOqL50rxxjfvIJAbAJAPqOF6GvQ/E8Xj21dZvL3RKo8yVUIV8nIIweMZA69VJrzm/mvZi63ln5Mzsd7HhXPbnsR8vr0oA9E8Aa20PiL7PpEby27AqDnCqFGOcAdcL6/e6mvc5UuJkUxsBnr9frXzh4C1C90a4FhbjZ9pG50duvcYI75I4welfQugXgn06KUM7pIu5Cy4O3tngc4x2oAu2rkfLJnJGMt3PqKkiEwnYscLk4C8cdvxqKVoEcN0J4DEZxnipDLiMb8oDxuJxigCZsZG0nI9aNrHqCAPTpUVsr/ebcUxhc81YKsSCcbaAIyhwepPpTYlYMzdOnGakC4JOM8cEmhBydx4oAcXKsASPwpJCS44+X1prIWXrlfY4IpBjhfyGaAJD83GDj1piDB5NOAwCoIORTY23HkbT6ZoAeME00jPJPANPUKcYAx/Wggr93r6DtQA0oW4DflQyEDAOalUc+hoA7ZOaAIYyGBw3NP3HHI7dqaiMCckYzTpAQnUY/WgAUgdKAcng5pqEBNxIFOBUjnH1oAkHToaKQA4FFAHKkg429OtPYg4wD+FIoJ54xTtue1ADtpLdeKlA96jA5PanqcDmgCJreJpgzKGYDPNSkfKcAUBSzAjj15pSgx1xzQBGozxg5qWKNllJLkg9Ae1Iq4Jx61Kq88mgBWUkg8jP60g+RyeacUGeDSbDj5ulADhzyetO2uSMfnSLnHNOAbOO1ADjwcdKf2x3pqkHHTFPyccdKAEOOh60q4Kj+dIFJU5NOTJUZ+UigCG6jV4SGGQO2cZ9q8B+IU93pOqsIJG2TL+8jIxjqBjjnPzdj1r6EZAwIHXnBrw74jaZaf2zELmULBK2I/lPyPwOgGfTqCOTQBy+h6lKCQiGd3Q70PyFRg5JHPON/wDD3rfEckjPbT3PllyFjniUEOOd2488ffHbp2qk1hpWmL9nuJ/KL4k3LnJx0JABxnZ1wPv0v9iahFIb5bhJl2gyFTlXjzk4JJwSA2cMPvUAU9Tv7jTNS+zPK0qSEhXABXoQwBB6ZZh97+GtDRNRvbHdaSwYR23OigADd6dCcEn1+7VOztY9YvpGIJmhHzxuAUZOhwc5zwx4Y9ahuY7q2cwxmT7MhwkZJSbcMls5xlf9Z6igDU1W30aUvBcS7ZXbDRAEHnocYHTcP4f4ea0p4Zbq2t4baXfKTwxyflONqnj1Kc4H3TzXC37RT3MT3MuIwSZCmC6t3GMdOX/h7dauR6hqMFylxJI7xKAWMKiTyye7cHuW44+7QBheJNEm0/UxJNd7g4HlOjfdOBxnJ6ArVeC0t7m6RGRfLxgIzY3MeBycdyOhrttUsYvEyLcs4MhX5kzuGw4O7Prkt/EPu+1ZOsw2N+tvDZwvHKMIVUY3AnqT/wAC7E/doAonR7bTZQgCTxEAOASGyTkc8d9nr1q9FpEOqvJ9nt0kEUWHVBtGAODxzk7R2/jqrqNu1hC0a3eY8Bl5yysQDjH4r2PSjTr+406xcSt5ZdxgHBC8BgSOQMkr2HSgCLR7Gxe/uoZI2kEeTHnBXC53b+P9kDHB5rbt9HSKFL7YqRllitw3Il65yc4Gdpxz0asayu1tI5VNv5jz/OwQ8DnIBPOBnbnoa04Naxpix3TmSXbujjZsKVxkYK85+VB97vQB6hp/gLQ9VsYXnt43Krhn6MW6HDDnqG9etamkfC/w9pxJ+zJNIwwXkGWxgDGehHXqO9eZL8TJ7CKL7JErRphUDEglR6jjnAHr1rf0v41WsbRW91CyDAw33iT0wcDI6dxQB6hD4e0uyhYC0ibIwy7RjHJ4/M9PWnR3UHmBIIeTkBwvBxnIz+dcHrvxbstMuo0jHnRtjMsZyBnOOfwzj3FdP4f8WW2rOyR7WdVV9yEFCpzghgSOcMetAHTogKHeq7cAgGsq50TS9TWRWs4twJ+bYAQemffqauGTzZWBJGBnGOMe35Gm3spgt8KxYleh/X9KAPP5vAGmW2oTPE2VZzKyDqjZPK44wN3Qg9BXfafJFHbIrHcRggkAcdv6Vl2ljHeAPHOxXOThdpz3ByORkt2rR8v7HCHlQPyDuC52+tAGmyxSsu9SSeQcU3CNOEZQwHK+9Q3NwwtleJdrkK2D0Ge5/WrNuGeMOcc9dooAfGsisdvCYwARU3zYOfSmFtq8kj60qtvzjPBoAauWOcYHTiniPjpimxrgld3PangNk5zx0OaADhBnB/xqJz84wOnaldykioH69RSqgU7i2RigCMSHcwKsAO+KELs+RGcZ69KsrjPTrSnHIzQAiqo6AZ7kU1sAYPWjJHpjNNJBH196AELnpj8BSglfxoZgq46fSmMcHHf3oAcGIJyBQ3zITmhQW46etGQpwSePagAjGI89R70i8g56etOU+2KXYpB4NADx0FFOA4FFAHL8nNCtzjpTFb1xipQR0Bx60AIQVzg09eRk8GggYxj8aVVG3HegBT1GKeACOR+GaZgKBnP4U4MOuTQAHkggcGnruxnpQvzAnH5U5AD3596AAHuG/SlBz1o3fMVNHGfSgB3J+nalA780zoTk9O1OyWHT9KAHAccjA96cV5HOKaAN3GCKceM5zQA8FsDnPtS54xjn3pisSck4FBYZHP0oAju72O0gMsucDg47Z714L468SaX4i8RJaRN8235HXIVnb14+nUdq9R+Il/8AZPCl3g8OhQ5OOvH8iT36V8uXN1tZpUcku2e3+e5oA6R71ru4+xRcYAUO2W3NuGFGM4/g54rsNOguLDSme6u4xCse4o3WLuFU55yNnRh1rzfRb2VL353VsgA5IHU4BUnoR16jpXSKbvULuEpNJM0LgK7ycAHB+Yk84yuPmyNtAFiK+vdAvJLnyz5cmCUBI3LgYcYPOQq9z973rW/tWzu/9Iu4XdGG2F1HzSL7gYz93pg/erC1Ge5S6jjWXIUAi56OD8pVexIA2DvW3Bc3ltp6Pc2cZllYZKgYVcjBC9cf6v8Ah7/WgDn/AOzodV1jybX97GGO9xnEmBkjGOCcN2HWumjs7bT2bTblmEQXq6ltzdDkjP8Adc9R94VPEt1ZvCNM0/bxuiXyxtdePmxzgkBey9TWy8P9ovDdvbMkiKdsMvLOw465IH3R3H3qADT9O022sn+0ReUbh8zHJ+TqDg56ZEh+93FZOteE5Ib1JrGM+XcyfvdpO9IyDkgZGesnrjArtNPtrC6TMx8zbw0snV2HBXPphT3PWrd3ps1whVi4j6maMbREOhGBjOcN2P3qAPP9T0xYbaKOO2jNyi7V+XIIIIOVx1G5v4f4PavO7xbiScwXAWMIWCwuMbjnOPbqfTgV7NL4Zu7RZZy5AYMWi5dcc5bHPJ+b+Eda4y98HSa9dNc7ZYiDjBOWlPJcryQOj8HHb1oA5g2d21t58zFEUFixbO8k42ZGcY3DuDhabJeWF1sguf3Ab5maNQTF7DuRkjuegrp38PX098lg7+da22SZXOC/UMBg8ty/ftWrP4I0w3EQuI3jDcSyFv8AVnHzA7iD1Lev3aAPML/7OrySWMmVz8medmclevPQCodKgea7XepdRyGxnv3GDkZIr1+0+EOj3czF7u4COCdm7hPTnA9fTtXW6N8K9I06GdeXEy7cu2SoGenYdR0A+6KAPDGuLUpLHLmQJwF+8HPGAoOf7q+nU13fhy6lttDtjbxsGTEm1wAydCq5z0OEH3v4ulegj4W6EC7rD8//ACz7hTzyMng9OQR0q1Z+HF0+4UC2V0AyhA+fP+0Tzx8vc9KANHw7cXFxaCaeGRHKjdGcZ9jn6DPU9a2ZohMrKQAp5JNV7XzV+VUKoRnJ/wAOvtVsOET5yAB+NAEcFklu24HA9uBj6VJ5yNEXXBA705lL8ZDe9A2Knlcjd6UAVEuYLs7WjYZYqMjvz6fjWgmI+M59AKrQ2cMcrOq/O3JY9fpVsFBjIOR0oACqvwf1oUbBgE4zTtw6gEg03aSfvY9KAE2EybunHrUtRqrIgDOCehOO9PDfNigBM8ZIxTcg5Pr2pZFDH6dMHiq4idLgMXGzrjnOaAJRN823B4OOlS0ZA7c0hbk9aAIvNRZTH1J56U7Bz15pfKXfvxhiMUuC6kEdO5oAY3Oc8UvlnseKFj2Z5yaXBwCF5oAFVvWnbM4wM00q/wDeGKcMgct0oADg9BxSE8YLYpxPvz6UwnJ6/hQA8ZwKKQKcD5qKAOY75GMilVdx3FuajJ/u4685pRIABjjPpQBY4Hf9acSQpIGcVDu+Xkinbvlz0oAesm8DPB9DVW5mulmVII88jcf8/wBKnEWGV9xBqfOBgHgcUAOXIAyQDjnFOB7k00DjJIpuUL7MnOOaAFBYtx0qRVIA5zTABjg5p4yBigAIZj3xT1LYxim7iAcdaASRg9T3oAkX5m449RSjcWHB49aYuCcZ59qVSwY8/hQBJjggnFNIx2zjvQ24jgZpsruq5BAIHegDyX416pLb6VHaglYm5cDgZzgfpmvA0eJyucKAMnjn8K7z4p+JH1jW2teRDGTgn+LPQ/kP1rgVaMEBRux1OOpoAtRy7V2IMh9uGIxj8fzroIvEN1bRoIUVW2kM653MxBySRg9z19BXNW80KlkeMqp6sMe3+everFjcuhkMcmxsYGO4xg8/TP50AdtpyQNay3N1cobjLMrHOJMjBQjgjG4nOD9yo7HWbtkyrqYojkIwygXPCEc5xkY44xXKGeWONnkLYc5MRGFJOecf99du9bdl4gtbbTnsHhWVHG5sjIJP5g43NjgdBQB2vh7VbjULszWrKYmUmGKTkQc8cc45K/3funpVya71S/vkYRqC7jy9smCBxhlP4x5+YfSuGsbjS47pT9oMTP8AvPnO0kjqvfP3mA5HStu/8TutylwJfnbASYf8sQQfl69BuA+8eVoA9Ctntk1OK0SNioPEgbG88dfU8R9z1NdmrRWkKpKQQxGcDg4xjj16du9eR6dr0cl0t1E5inlOyKPOFXPRm4HBLD1+6a7TT9RTXENswAAw6LuGG6EPgjoCV7cYoA19RuluXiggYlS2chc4A5Kkc46en8VZ+oac8dwk6KFAHzMRkoB/d9jg9x96p0U6fknMyLhi55OegAHOP4PTvUtlqy6xab1wip0kAyAM8An/AL5HUdaAMiLSEWZbmGUs4OA273wWz1JwG/iP3qy9ZEUF/HBcyiAMv7wZx9qPPPbkfOe/WtS6ivor6O7tncwoDsXdj0xnJHBAA6n71cz4gvTc6myi2mdoeWUDbu44K9MjhecEfPQBtW1w1lKzK7SmQ75QvAPXK4HXpJ/D6V0OneIGvNkKKImBXzYycmLsVP8A492HSvP9I1GSBJPPWJoYG23CMmPmUcGNcY6q3G3+LrW74cJvdWe/kl823QKAzdXHPXryMNxx96gD021kJ+RmBbrkd/8APP5VcOMgc561hQX0BZnd9pzgHrwPf860ra6E7Eh+hIIoAsHaW3ZwSMZNMZFIG4gjv70+ZS8JCnHHUdaoQt5RZGOWXqT396ALnm+WuEXjpT0iLncy7e4GaZHIDGGPfpU8RDANnKnvQAu07umR9OtOKg++PWnZ5I/hprkfdPSgBpY9B0+lCxqBgZweaBlSCD+FOJyD65oAMnkAY+tCBudxyDRt55OPxpw56YwPegBeAM01yCACcUjFhgggjuaPlPzcE0AHzDqcj1p4HP8AWkOFGc8fSmodw4XHvQBIaRux5NBzxjn3pegoAjztHTHvShiTjpSlepH5U1nCnDfyoAcTxzikJDDb6UwyA9vekDk88UASZI9Onag/dyF600EHpSkngnkZoAdk0UDGOoooA5BTlSD1pQGAAoGQM9hTi4ABAHr1oAcpbGRg56VKd2wZwD9Khgk81TtGKsZUJnPTr6UAODYTFJHvAIPX1qjc321dsSs7k4UY/wA+lTadcyTxHzVww4Oe5oAuoxHB5/Cms678DG7vSMjFjwAKhFt5Ujy9X7EHn9aALyryOOCO1GQOACB6mkQ7lGOfrStjaOSKAEJxyD0pQcjPb3ppXnn9KTaMHg/SgBw5f5W46UoQhyccd6VMqB0FPUHduI4/nQA4Y981g+MNUGmaFcTDIbbhcc8nge/U+9b2Bj0ryr4v+IILLSGsS4Ekw3AHr1x0/PmgDwfVLtdQ1We4CgLI3y4x0HQfliqkMkaqoIwehI4/GkUErlVYtzjvxUcuRIFMYCnoPf60AWjNGNrIS0qnDHPXmtTSksWnVpptuQQ4XqBzkZ65OB69az44midJJ0XaeShyN3Tp+Yq/c21u7pJBtdMFnjHLIf5/3f1oAju4o3do4ZGbBYgNknA7/p6d6hnuPIuVhli3eUSFCnpg9cfX6dana3aX5raEvKE3sAMkKMdR9Mdu9T6fZi7hmkvXkMpwqHGc+x9B06460ANszbzxebMv8f3l4CkdOT7buhFX7W8iDsl5hyTuZpCORz1Ixk8tzk5rLjiNlHLCxQMoypAB3Ankhh/ujoe9ZfnXAdgJHJLZLY4J5/8Ar0Ad7aeJNMttRMksO0y9Y1G1T+IAxgs5wQew4rWbWP7XvIp7KUQ26v5aRR/eVjznGD8p3N/CPu1wFq0VxMjXSLI4yGVBgkZ9up69u9aUc80EikpHFg7SB6AnIIOcHG7sOTQB3+qaprEUiykvJaocNsHywn+8c54G4en3K0oTPeWJe2u0SVl3na3y5OMHJPunG7+GvOX8X3cqQ2LFUt0TarE7hg53bs59W7io01qSyia1huGdHYO3l8EN6FuuOT0PagD05PEk2n6Qbdp42umXdlz/AK/phR0P8S85PQiuevfGluqFHtjE5UeWh4IHBwcc9PL6qe9cbFdXdxdOJV8sGXdIN2DjOMDGM8t2yflqa+urbUNtyNkkhP7oov3RjG0j8V6r/DQBuP4the0j8qMqqPtSOQ42nj5jnORwnRR1NaNldT2FtHcwtLNCo80sDneTjD98L8q8ZH3jXBRanaGF/Ns03nO1lHygdRuHPqvYdKm0fULu6uxELkRxqCqKw9RgA5I/2e/agD1fQNYEiqJmf0kkbhJuwKk85wB/EeWrrtEuYVvWEV0TgDcWOA/sDxk8e/3q8Xmgnu7WZLS5CQY8zy16qcgfIeN2Rs7mrWl397pdnNZxTNMF+cRlthBJGGGPvY+TjB649aAPemvJJ3xbzDAGOeCMdT+h7VatGXywCFB5zk5Of/15rgNHvBBYLunaXABZwoBYcYyB042fw966bQRc3VysxnLQY+R1AAIJ6Ec84HXj71AHQ+QX25ycjkZx+VXYo8IB0FJsXn19fSpEUbeMmgB2CAAefSkIDYPHHancEYqIt82ABgevagBpO3Jx9KdliBnge1AUB8E5Jo4xigBMkPnt6VKrKQcDimABiePxpQ2Dt2ke9ABndnGPxpv3TgDPfNKQScjP40gX5jjP50AOyDkMMZoAHYcZ9aUhs5yMe9MII5B496AJcE+woI46UmSe3A9O9LnigAGR1NNfkex7mjcS5/u00vj7zCgBqglMcA9KFyp9cUoG5ieOOwp+7dxQBGjfMSePSpGXI60xVYHAUEU8nAIOB9KAI8D+6KKKKAOaOMcfjS/KeAKToOlOUZ9z6UAKoUj5F/KpWRGTa3Q9ajAAPB5qQgMvA69c0ARxW8KtuA56HIqycA8Hg0xECjtzThweOlADgQTyf1p5GQM8+9R7MEHHI71IpoAUfKAB0oAByP0pGwehoHy5weaAA5wO1OwcZH50oXK5P5UqKQOQfwoAQEDAyTj2qU9MYpMEdj70yVkTBdsD3NADZH2RlsEkelfNXxb1sal4kktYxlYH24z1xx0/OvbPFHjfTdD06UmVWnKFkjzjOBn/AAr5g1fUm1LVpbskZYggY44oApK8sUgjJ2qSN2KlJad0TjggAn/GpHjmuIwxBKjqx6Zx2P8AnrUaHyiYyNq9S5PT6UAXVSOeAC4cKF4C5yeuR/X16U02zxQhgR5ZOG/eDdn6dhz+lCRieRozkqBkkHBIHJI6Z70sLMnyqwwpKLxn8/zNAEa3IWXhnYNjcp4JOf8A9VXrqSRrk3JxA8gC7IcgBRjHUnH8PcVR+e2uTcRxiRAfmJHA3ClN9FeyMJgYjzgbsgdT35oAuXFzFcsrIpG1sAZzle2e+OB3NUCYo41UKA2epGcHt/SnqsLw5VM8cAn36+vcflUBUyEx7TgDcPX/ADyPyoAu2sxgIZYXULkmQAbs8Hv9B271fjZL+1cySOpGS6qD0xjdnnk4745NRW14iaWYJYVwp4Zm+h5HP+yOg6GqqmGKJpRuaUjB4xg+35CgCxNZfYoVO/zZDyFPzZXPUMOOx796iivHguy4CzyZO48jg8nBGPeo4ra5ktTdLIEjBwWPGRjkD17fnVu1hBga4WRC54ddxBxzjH5D160ATT6wJN9t9nK/MN3I3A85wQOckt2PaltVa0ilmmj225JyNwJVjkHjt3PI7VRu4o8iWGXczE8qOuCeT09PTvT4JvtzW9pLOi9g0jEKB2J64PXt/FQAsGpQC9YvBGY3GHQKMOc+nryemOgqxDfWl7q73KQRxJtz5TOcYJPQ5BBGfXtS6vY22nGCAO09sRhpEwSGHB78fxY5FXftGlC3jtxAv7s7XZsZCgdRg57t3PagCZo/OspZLedozyiJ5uCFz3PGfvL6/dobR3W2jmtpJX3FV8s43KxwQSCBx8w6A/dqbwtbjWNSS0uldYz08v5GZcnJPIJwCx4B6D0r2bTPh+iGWRyp8yIohHA2kE8jGCcseo7CgDz7wpNeXd0LC7MsiqA5ZU4L5G0AHIA+ZOw+7XvdhbLBAqYCnAzgYB4wP0ArJ0PwtZaYEYQReaowDsBC8knHp1A49K6HIU7SB060AUNR1GLTYdz4PoCcZ5A+nUirdrdLcWiTRhgrLkZGK5TxZdQXZisFQvI8o3KG2sOeCORnBIPXtXT6fGYrGNGGMAAD0HYUAXM9+CTTdu7HI9uKApDbutPzk5xQBAyEnOTkHtTicHn5fT3p+3vzRty2T+RoATYAM5xmkyqfgKdkAY7ntRhck+tADsnHAzSBOc5xmlU5FLgDFACkHnOKbt4p1J7GgBvT3pe3+NKAB0pCv09qAExjn19KY0Yz0Bp3TgjH40Ljv+dADBjk4wfanKMjk/jTiMHjvTWOOimgA56bvakz82OhpOVXOOc0L83IB+tABuT3oo3fWigDmATkZxinqe4OD703gKPSlGDyB9KAHDjv+FSKcnGOfaoxjnjk0wSqGMasMjnFAFvkjg0iLtPXOT0zVN7qVZUjCtz1NXV6nnnvQA/oCe1OzgY9aZnPAJppkx1PSgCQY6Uq5HPOM9apyX9tEnzyg+wrk9X+I2mWK3EUcm6eNSQuQM8dM/8A1qAO7MqdN2P51WutTs7VQ0tyq89Sa+dtT+KWsyNMsKkRs/yn+4OOP07etcpe+Kda1YBbjUZdqHgF8Hvxn0/xoA+kdQ+IOk2Mo8yfK5xwepGAfY968q8bfE291G5aDTLl0tiFDOgI5x09eteby3LCJoWBcyHcrZ6/jnnnNRW0czM8Sq+R1jX+L/PNAF9ru7vpDNc3JkkUkhWHyoDgZA6Dtxis6aJVbDLhc4BBHb+tb9hZRG1uWwxuAvKYztPHXH1J6dqrTWq3JDOPJkYkMw6Dp/j69qAK3nl1t/KXBRvlctjJ4xn8h3qO8M0aq5OMqSGUdR7nv0/WqtzbyxMGUMUK53D3+lXrVJm09omLxKw3BieGI5x29AKADSb+OCZknjjfjPzdGwQcH16Y/Gm3EMZeRom3L97HUH3H60yO3YQM4KuTgADg/l9cVJDY3t65DOwESjg8YX2/T86ALCXMAswjwBuSB1OB+P0PfvVXTtOW9vCgQhcE7T0OO38+9WVtIh5uZGcB9pJ9P73p2A6969s8AeD9EtLaLUllR5pMqsh5JBPZvcA98c0AeTR+GLydJLSOzkVlfDuoxtPoORkffz1+7WTfaZc6ZeyW9zD5TIPmyeOf5/hX1s9lZQxM6RxI0g+ZsAbj7+veuS1HwBp+q2LJMqkEkjbnaM8n25O7t3oA+ZFkXJcZYrwBxzVgzxXLZbICnls84J9/wr03XPhVLY2UzWe1pQC0kePmUAcEYyMfe7CvL7u3ktboxzBhIpw2Wzg5oAcZpjB5Kf6oA4J78jP8gOfSpra7gtrMrz55PfIDdSRkfh2qvvDRZyAxGDk9cd/8+lOWKVFyTt3fKP8Aa9qAGpdOsJBViGySG6D8O/AFS27xLEjkMpKncwHzZ6jHbsPzrRjFsLGQyqC78kbhyMcDPrkr27Gso3ESyoCDjHJPO3/PFAGvDKbybzZHaSCPhTsG7IXuTwOcd+9Tafao9/5zZEcJAAQf63HODyOuD3PUVQtEFwDHbBw5U5cHBIJ//VTbaHUbKcGGQhiPkydvmd/oc8fnQB7B8N9Njl8SXo+z7VUANKOhbGDgHHBw56Hr1r2mKFouA24enTFfNHgPxs/h7VJUvsCB+igHaSMZHHHYdAepr6AsvE9he2iTQXCFAuevTv8AyIoA31YA4xjPoKyfEHiC10Gy+0XTbVzgLxyfbPsDWPd+MrFUBglV2Gd4RgQoGeSenYdfWuP1exvvHusW480w6VC/zSRkgyqODj64PQ96AF8MzX3iXxINejOdPRWRWXhi2eeOMrnd1J+7XrtmXe2RpQA5AJxWFoOh2Wg2CWdnHGkKqqk4HzAeuOp68+9btvcRybhHztPSgCwBigntg0Z6HpS7uvFADRwfmIprlSOc0rZ298UAjngge9ADVA5GCBRsGMjn61J+OaQZ74PpQAKf9kgD1pc0EHHamYA4BoAfuxSbh3Io/hyRigKM59qAFYkds/Sk6n5vwpenFJz3IoARiMYxQMEZwKQnIPBpPmH8XHvQA4jr1yO1IMY6GjPAJ/MUo/8A10AMwPQ80YCDbg1IDx6CmngAAnmgBuxfeijc1FAHKhieoyBRIzsuI8D3PNIrgDGcH0zTgSRxQAQoVQ7yWaorcFJnZwvXjA6fWpnBAOGGaZE5LlcHHqR1oAnL8gqozj1pxulUHcdpxnJqlPc/ZpNxK7O5J6f54rn/ABF4x0+y0+ZBKPMCkgA/e4PT17dKAOmfUrZTzLH1wSW4z6V5t47+II0h3s7dh5uD8vce/wBOfevNdT8a3tw3l20piLALIe78YyAMe/XNczcSXFxdZmYzSls4A5xnoB2/KgDWvPFOqam37y6ZFPKx5JUen/6/asg3J3mUvukUfeJJz6c/56VYligV4hcxyIobEmeCvPPbr1/Ko5xbxQboYy+4Zz1I+vUdaAJDeecoE0ZOM5IOSemP6frVu5szNCk8O0HYCAT+GM8Z7evWqllLbGzlikx5zHKtkD6AZ9z69qZZXF0LgWsDpukZfvYH55/zxQBb0+033avKhDIBhMduf5/Q9asXUT2kskq2jrEuFdGxkt3PI6cMelWLfT7uGR3u5EVJV2sv3XYcEDHXuvaqWp6hFdMsEO9YgxXJJOAOMfoKANmY2cGm+bZzpLt+dmX5hnp2zgEBvTrVATteSqJ22ODmSQHOOvGSen3u9UYp7SG8EUIYwBzk4z+OOnb9aR4Xhm3xyr8ozuZsB8dT+nTPegDSvXe18tRGDJKpJZRtHufzLdz0qkbGZeBvjDjJicgAjPOAcdPb0ptimo3bPIoTbks7OwUtgEkDJ56H86i1LUZt6weZtxwe5zznOPcntQASyrZpJCvVgD83bjp/L8qVbzUb61jt4VaXYQA23cy8joeo7flVSYOURSfkY5ZV7Y71btLiTThDc2zbZlZtuemMEH+ZoAbNDfWjJ58TRAnIc/xcZxn8Qa9E8FX8uoTRxrfi1ZAAIlbA2jA46Z/5Zjqe9cVc+JptRuI3u4NhRuSDkc57nnv69qamrtp+qwy2QK7flKhuo9OnbjHXpQB7N4g1rVZYTpsETTXKgmONTkyopzuGB3wvGD96o/C3iXXrWZY9RtmeJMgtg9eecDOOFHb+IVDo/iyzntYEnm8nzdrJDtBMbe+O2Sg6dQa9AsI9P1TTV4V4mGVGc46Y/kPSgDTEcV4TNEyyZOGwN2O2OfxrjvGXgLSdZiaVkWK5znzDg7e/+PfvXc2SQ21oFjYFV4BB7Acda5vxLraWkMnzxpMRldxwHbsvUdcAfjQB85674M1LRr5llgO05ZSBjIGeefoT+FZczm6kSMkCJdu4no3QnoPXPavfkk+2WLyXQ3wthm/hP+6BxkHB7HO6vMvGvhi0+2NPpz7NvDQYAMWO5xg84z0HWgDj724t9gjhQ7lGGUA/N/kk9h0qm1tAFXc53PnqwHI61a0qGJrw/b2JVOFUNjPPJzj2NT3iW63YBdSFTG5AAM9Sepz3oAfp5d7fdZu6XOArbflAHv8Ajjv2q8mkXWoq6K4jlKoRC5BzkADA4J6r2PQ1l20sNvAS6NtkwWKnHHP48/N+VJ9pmgLuJHCMSCisV2j6Y9DQBf1Lw7cWtlFNHJ5hGGEadwcHOOCOqjpT9P8AFlzY6UbF5plw24EMc5AyDzx2Qcdqtasksdjbjz8wyYKRhsbFGM5+hYdh92sa+tA3l3MZi8vI+aIYH8zgjOPwoA6vw14Xu/EMFxfHU3imIAkmLFWzj5VJ75OzqRXt3gLRZNG0pLaa7NyepfAUDJ4x3PAHc9a+bdP1u+0mSV7Z2j8zksxwc9QfzwfwFez/AAUu9Uv4b174vKhfKSMv3uBk579R+VAHqOpgG0lSIDd7HHPb61neEop4baRJC5RGIDPgGTBxnj6eneruuGQae6W2VlP3MZxntn2yRU2hRSw6aiygBj0wQfl7dOOn86ANQEgdefenA5Gdwpp69TTl6c0AHQZIwKa4988U9sAEA4qNWbuM+/rQAJhVyeKcpGeO/am5IJz1pwXkHrigBzHjoaY24FQOKcQcZ70pPTHSgBBz15pqklqcRkd6RRhvSgBWwOophBKjAIx71LxTTnvQAxVPrzS8Zz60dTnpSk/lQAjL2HBNNDBcAnkehpWY4PH0NRRE45/WgCYSKTimFgc4ORnBoC4GWbn2oOCowNpFADcgcYFFGw+tFAHLKQRkCnBevOCDUXnKuNxx7Gpd/HJBIoAJJFiXOT9MVHNf29vEZHYAAZ+Y449ay9d1a10+yeZ5lDKM7d3WvCfF/j6bWLh4bUtHDjHXJHBzzk+tAHWeMviJGsrw2E26TplMFT39/boe1ecWWrTXF9JJcO029hwxPIHbORgdPyrCSTaS2N+c5Bp6TyrIZV3AH0oA0byDLtKYimXIAbgj0449q6TwpFDpdzHd3to1wjgFQRu28jnbyew7cZ9xXKm+upVUyJwBhWK+35dhXS+HNbuBeQQz2gMaDIbnAHGMjBH93tQBseK9R0jU3SyhtG3Ll2eNSpfBxk/k3Ydasnw3aT6HHDZsiySjJmbGM45XJ4HRz1Hat6O+0m7cOtqAkIwiMAFcjBDDOfRccj7xqo3mrq0kqLi2RctGfuyjJ4Q5zu4H8X8VAHnepeE76w1DyZIwC6k8nAGOvJ/Gs2KDfMIIoXWYnHIzk9yMc9ye9ewT29pLfR3E0yPJGMnccAxg8g8jPRvX71ap0fRWjE8FoguJgRuVMMMgg4GP97saAPJ4kurW9i+1yu6gjKdycjqpGRjPp29qsatDpkUb3FqgHJYuEBUE87e4yMgdB0rQ1DwJ4hkvJ7gMDHuLE7s+ucY5Hft2rl9TttStGWG6hJVWJKryAcnP65/KgBkMEs05mCxxLuOCzcDGOP5VZm061AMwLeSASFPUjsRn/gPc96rQagt7cIJYl68kn1J+nr+lXdSuYsKlq5WOXnOMbOenIB7gc56UAJBd3SafLFaFTbFSmV+UseOgJ+bIA9etYH7wTHzAxbJBz1z7itzRg1k8kizAYUsvcIexK/UjselVtRnhnvALK3x/fYDOeep/+tigBbWxhWYG6cqgxg9mHXBPQcDv61duLKC9WRIDFDLGcEmTKkAfMQ3I7MetVbwPJCT/ALQUqDkMcYBH5DrW3pWj2ttpi3T3O+WRQSu7aepO0ds8Y4YfeoA5RFb7UIpiuB1DfTn+tWoYgxk2gNJj5Bggg+35nsak1CAwX+6NnUEkgOBux6n6nJ71BcXHlbGt0BdhuWUj5ie5x6E57UARLE6OrXLsuc5POV6du3/1q9G8EeNZ/D95FZX12xhlYBXlkyEXHAbOQOo7jG2uQge0jv1mv0Z4sZkU9mPXj67qh1t7Oe7R7UMp2guc8Fjyeckdc+nSgD6P8QXFxeaM11ot7FHKw/dqWUgsenfrkjv2rw/VZPF32+VbqKcrI4CqqkBsYwQe44Xuaq6Rq+tWjRXcV1K6KuNjHqB29B1PftXq/hbxlpesInn+UsyYBQuA4z7HGepx1+7QBh+AfFLtOdP1iAoHXAVohluRgY78bMcVa+IujRyrDPpksW+M5x12qFHUc44VR0HWutvbLSnUXcUSsp+bKR8o3XdjHXkfw9Frzvx7eafFpxFtdne2CU3/AHjjI45xjCenSgDyp7fN+RNIqAsS2P8AOP8A9dEjRRyhYwMLlSTzntUhsLloFunlARujbsnIHT+QqoIcMVPJYZUE/rQB011fWp06KCNUSSNAjBOcuAADnvwG455aq0NgZUb90JHA8zCjLADqrD8Cehp2laZCEeS9Z1z80S7e+M7ueeyjoetTZmtluks5g1qkm3zF+bzT67T9OOO9AFDVJrkzrBcyRtgYVkPTk547c57Cq1kimdBJIOGyVb7rL3z+tQt5t1cEzSHIOMsehH8v/r0kKbLlWLZYYOATjA5IyKAOk1nULW7e3iNu0KRjO5FB3Ekk49AMnuegr374V28Fv4aQRxNE2CX3LglicsegyOcd/u181zh5nFyP3WwcKW5Y8559Dg19AfDrWFvfAZdVaJ44yh28HjJLdup3GgDsJrc6lqyxmUvHEcs2/AbjoR9T6dq6ONQoCKAAoxx6V886V411XTfE7w3EoeKWfbJJHnCjk/dA5Iy2eOo9K9/tZDLaROVILqDjI7jNAFnvz604c8g/hWdNqdrBcpC8gWR/ugjr+NXUdTyp4oAl257ZFMI2g/4U9WPpTWbHQE5oARSGDAnnPpThwMZpiqcZP5GpBgduaAAjjntTHIXHvTskjsaaefUUAJgYz6mlBycZp2MDmmjG7HrQA7oKM9M96OoGeKTqetACEnOP1pc9jRtyc0hANACO6hTk1Ghx67akCqGPH40u3bgEfSgBh5GQ2KQ9OaRjhsYp2OOORQABxiikG7HU/pRQB51rHiHTtMhMlxOhI5C559q5ofEPTZ45WSdF2nABGcn8Mkdu1eFarqeoXdzILyaRiT8wJPJo02SNTIgjLFkwCDnk9B0oA6TxRq2oeIry5eKbdbLyF7cDqOuOn61x7wNGWyBIR94jkD8au2rS2t08DsEzyNx4X/PFWp9CureRX374ZGA3Zxuycf5+ooAoKLZbYcEuxzgdcf5zUXz7DHGhVg3c5z7fzrSuLA2l8kKYlLdcNjjOPT/OaS/06dZT5SFQc5QHOCMg/j1oAs2mpFLSGFrYcNhySCB7kHI7nt2rsNC1fS3ijR7ZRI4zIuMhxnOe44yPT7tcBb2jm2kBLF+RsPUH1/Kn26SwopmQvAvUKM7fofzoA9dS80lnhuLfBVeFyRhRjj5j/wAB/i7VvSra6nDHLaxvKkY+QqxBjbAOe2f4O5ryGy8U2UM+L+1MgRdoYNkqDkexzye/YV1mk+P7PcLaCMqGbbGRgEZPfkdj7/doA6hvC+nrA95IxEbkbkyV3NkYJxj0XsRzU2rXkWleHjLGm6VF/hbhwOgA9cAdu9Y2uu+sWsCQ3XkuxUxxq2FJ3DGRx329j0rQbTpdQ0eC0lYfIAGjHRSOQM9/4B0oAseEvEcuvWrtP8jH7ny8AAYwRyM/KfTrSy+F49Ru3a+iIt8lUjJGRknLd/8AbOcjrVjTfDyaPZxLncjfej7ADGCOuDgL3HWttJFnhKLk/LlOMll+vqRjv3oA821z4W2yaZLdaS7F0JLJnO45xgZ4wPm/i7CvLnWW1lltry3ZZxlWL9R049PWvqeGEWFsAuDHt43Hk+o/n61yPiXwdY65ZSyrAFuf4mSPaS3PJxgno3b+KgDwuOBmCok+JCMBD0PoD75Pp2p1vBLbXDeYQhc9WOMHse/t1q7qvg/WdFuGW5iYAHLbDlW+nGex7Vj3U8lzdYaRgBkncc49cH86ALdw9uJGk+0b3BA46g+oOcccd6t2f2m3L3UEfmRqMsHYjHIwR0B5296wU8qU+SBhi33j0xjmt2AvZ6aWJJRh8hGQWPqenQn3+7QBKySarAZpbc+Yq4LsQgZQAMjoT/D2PWsyS2nhkQEqEb5FIAOB+X05robSI6vpKxBkidTuY7MlueAAOvVe38NVbzStRt7HcyvvWIO6lflVeCCM98Few60ARS2kEluDJJl4RhVYnacDj14OD6dRWZcSeUWhVAyry2/qx7kEe+ehq5p1vLfXIgRd+QFCSZ5Ax19P4e461c8SPpUSLDpzvJ5ZADPwT2PrkfKD170AJHeLqlp9lBIkI3PLwGZQO3T/AGup71QexvtNn8p1liL5BbGAQM5J9cc+vSotMm/s+7guA2fLbdhcgv6L9OP1r0CSG08Tac88UoF2g4VPuRgZzkDkk7SeB/GOaAMvRvHeqaLaLbSKJYlBETMTyPmzkHr95u38q5bXdQ/ta+a4jjIZyzSdgWPPTtxgcY6V0PiHwxf2tukjQuP7uPmG0DB6HjkOeneuYZGiVGjf74wc9Mjr+uelAF6yg3WU1rdSLEWbcJGI5A9D65Pr2pbbQFcxYnKSOmSWX5QTjqD9R0z3qrFZS3IBmdY1wcOWzk55x6nOfyo8traXyInJcD58HAJ/yTQBrz2tzLdw2yyxBlG1X2YVicYyvHX5ex6VDciXT7l7eODaEPy+Z1B7DHvxzgVRng1C1v8AEySxMw+ZGGOD1AyOOvYVbk1rfBNF5JZpBgKyAhcfn6jpjpQBRtb+CGN4pEBUMSFbuf8AHgVW3GEBo2I3ZYleCRnp+naum8P+C7nWY2uztitySqN1GeAPb+Lpx0NY2oaONO1byftKvGDjJ4xkce2cEHg0AVGmRoUDrnA3DHX8f8969k+ENy99plzYtEVijG1ZI8c9yrD6A9j96vMGjgebyIGVQyfMTnJ6Y44/2fWu7+G+r2vhvxK9osm6CcDewJIAJ4wOOc7ByO5oAx/HWnSeH/FYubKMwwxOGCMQcsP4se5DHoK9w0DxMsXgmHVbuQMEhDuy4G/gkng45w3FZHxB8Pv4h0RrizhSaUcplT7c5wewA7dTXOaV5C+EJdMkmxGjbAkjc4HQdfu/KB1H3+KANGXxTZ6qG1NJiI487l2hGYAc7T9N5+9+Fbfhb4hwazfm1IO4Dliu0Z6Fecc5DHjOAOa4WXwbFo2jyvJKGh25eRMbyQCMqeMjCkcE/eHFV/CekpZoiyXkiSF2eR4W7fQ85IVuMH73vQB78LyPywc8GrAcMm7IPFcfp0lvaxCNp2a5Rem77/B6j8+1TReI1Ep8x1CjjjnkZ9On3W646UAdWDkYH5U7PH0rHh8QWMz7BMNw4I646+nuCPwrUjnSQZUhh04oAkBB6Uxlzz3FO3ZP4UgdTwD+VAByeM8Up5pnT1OacMkYoAc2CPpTOB3BNBJHQ4PvQSMAHk9aAFDEjnANNIyfvUnbaBjFJjBGBn3oAFzwc8+npQ27rnj60EhcgkkUmB6ce9ABkE8k4p2VP07UYz2x9aVx8uBjNADQvHUUUBOO1FAHxZdA3On4jHEQG9QBw3t+ta/g65021ZzdKolX+LOe2Pw4J6EdK52W21CKIhkbyQxBOMhT9aWTS7pZB5KyEDBMkYz/AC/xoA3Nejtr9xcmaPLE+UUPMnPf88Zz2pmjTWkvnmV5EZcbNrAZPQdx3K9+1UrnTXsSq3ZMe4ZLvj5seh/PjJqnDItteg9VZhwMjIzigCwZYX1PZGgBD8DoCfX9B2qW/eUstrHMzJwwQc9uOnTgDtVS+ls2lElrGIxu+6Tkr1zyK2tG1TSpY4rS4jLM5AYkc5znjqDzj04oAxI7W9nnwsROV4JGSR+v+TU8sN1awt9oLM0J2Kyt905PcdejfnXb6/cxWlpEbVVBCAiQAYjQYwB1wcBe/euHW+kkZhMyu3l7YyxwCv6Z6D86AHSQWsdhmdc3IySOOv8APs36VGmj3Fy5aTcrSLvC8fPz/wDWPY1V+1yRTgRvuKEcqOGPHB9RUkd9cGPy2JjiyCw6Z49Pz/OgDU0i41K21RbRLgpHuAkDjcAvOeCD057V6q13Pf2kEVncAhdpjRjnk9z1xjPt92vLEtLe5hBjvlWbqUHAQDvkd/vdu4psd1f6VGLpbuSRXPRvm4yec+ud3pigD6A0OVbhAt4p/ckB3LYw2dwx145Xv2NdHtsFfenBOG3rxkDGOfyrxTRvHi3FtHBLMLeTO152ON5PXqc8Env/AAiu6spppfLdJ/lLbvMJxgnGFzkZ+8Omfu0Ab99fK12lvGyqx+6vZh7Y/CrsEMUFrHEsnPGAxxkD2rKisLaS7DiTa+A5izz7HHHt1HaqWpJcRXJNrubADLF6jPXPPHKjp2oA2r7TbC+sTbyQo6bdrKV3H6c9Aenavnrxn4bvNC1OWdYGEJJBIUkAH8T6E19FaPNHNCJchh0VgOMHBGffGPzqfV9H0/V7UR3METjOcsueeP8A63egD4+Vgj7htOc+2Kvw6r8xILKf9kfe/D8TXqXiH4TgTm6twyxqzSSx9SwHQDPrj/x4eleR31tJaXjRvE0bKdpBHHXHFAHTaJ4hksraS3fyjDHk+WQeS2cDOD3Ynp2FR6r4ku9ST7J5TrFuBKMDmPBPCg9MZHp0rnoZGba+0Fwc/d61PLevLKZXaWVgc7ienrx+dAGnpmoRwXAeWLcZMKcHkY+voSD1HSrP2vT9TvZpbiNA54jDcoB2yOD/AHe571V05FurS6uHizHuAll252bs4A9MgMeo6VBqN/BqCFVtRBJgANxjAz3xn8OegoAivoYpL+SOKUNAG/dsuQCOgznn09ajjvpbC5WCKQKivnGdynkHoeDyB2rd8P2Fubd5rgokrAiOCT+LHGfzb0P3abFY6fOlxdgj92CYRGOpCnGevdgOg6GgD0uPUItb8P7Jt0kZXdIAeIwOygZGCFHHH3zXAXOkT+XcXUdk5iXhJYx8qjqSxz1IBPX+IetZ+j+J30++jgl3rCrbkIGdnTse2QM4x0r0fS/GFvqkE2mxIcNHu3jjA7ZOemQn8XU4oA8ws7aSfzNwzlSAQAq5GTkn6BvXrUul6fGNTh80bzHId4fhWxyR7j5W6A16J/Zi2RC2VrkTJtaMZ3MOu4E4znanHP3jXK+JpJrGaKUwiMWwWJY1AUOBj2GeBn7v8XvQBL8QbzymWzjUqULF16CMnrtHu289BXE2kLvEX86TMQG7rheanuNQk1D57uVugIB7nrnP+etNgZTF/GTG2GZCTkHt9OD3oA9g+Ht1HeeFpY5pFt8ExpKoI+TnLEnHOWfv2FeaeILC207WnWaXzIiMqyqfvd+PbIHBPSuw8E2en3VhPFG7xSsoeVwSOMY4zjBwJP4u44rmH0/b4iu7XU43SbzDsDAhWXPOORzw3rzQBjy/YmCC0cKWYAqRwB1P6nHTtSXQS1lhQAll5G5uVJ7/AJYHSptR09bGYx+SsbsxwsgIYAcHg4PDbu3as2WZZpiCMgkMQvTPf+tAH0R4E8aWmpaIlvLOfNVdvltwT9ME9ivpzmt660LS5LgajEqSOAAkgYE9iBn04XvXzPY30FvfI0W+ERuHMsfysuO2e3WvdvBHiH+2dOMVxKPOKbpGUkAZ7AnjIyBwf4aAMbxNpep3sVxdWd7HHbQ7hFKG24A/gbOB0Efc9TXB6HN/Zc6ffLqd3lhvlL54z7ZCdjw1ev62Ioo/IgkjikuRu2TnCMOnOcc5K+v3a8q07S4X8QQfYiMFiscM38RPQnjoNydVPSgD1a2063ubJZTIS7pvZWYjee2BzwcDOAPvVRfR7o2sszBbkv8ANO+cFlBwAOuDhR3H3jW9BaWY0KFZMxopHlkDd5TEgAYPTHy+laZso1sV2yGQLxvByEIAK+vovegDhPEfha/tra31PSGkN4v3T5uMoOoJ+gbv1am6V471jSdPW41GCZ14XdtyePXODztfB56iuze+ltLN4cM7um4OOAwAGDz/AMB4z3rEi0611mwZpoyrSAMinKiUAjHy8c8DqD96gDqfD/jKHVrOO4kQwbhwj8E/QdccHt2rp4riGVAytnOcCvPIbGA2EC26s8VudkKbQGAHBGMd9uM4/iro7FyY1WJwwjGG+bcV45J6+nt1oA6TdkDHA9KUPkHHH4Vn21+ryOrkAg4OB/n0q6Tggjp7UAScY60hIGQefwpm44zzSs5Uex9qAG5LcYwPpSHGOeTTkLlMe9I3yH5m60ANLE545B9KfxxgDP0pC2MEHP0ok6A0AKZDtzkCoI7xJZpY8jcnUZpy53bQQBSfZ4o3aUKN5/ixz/npQBOC2BwKKYGUDjdRQB8z+LopTpUMUNuWyFUNgYI45J59u4rB0aaXTLD5bcyTFyFbj5z3H0/HvXUan4mttR07aybJWHCtjK+49unftXL2drfXl2buzI8tSAgLFd30PY9O9ABJbXd05utXR7eFWAYbfmAOT8vr0Pr1rP1lNIWAxwlZGxwytkjt0HPYnkd66LVbyPU9Oa2kTEsWBy3JI6ZHBJ4HbvXDI6Qb4XjBZW3gkE/mPTj070AWbHTUvLcIu3eQdhVuT9f1PSrFvpx0uXdMEO3pJ1Uk8Y6e59OlQDVohGGVAkwXbgDgdOmc9s+nWnR6pN52LgCZGXaARkL7gnoevegDQjvZdUEgQq3dnkJ2xqckdfw79qotptzEm37MzTMAQOMtnHI/MdK3bK3gTT2u7NGLMDvD8bz/AJ3Hg9qjs9cmsI5WSKN3zliRhlPPyjp6nrkcUAYNnpMgieS5jaNzwisMMceg655Xsas2cEWWDA5TOGA5Y+hB+g7d61l8Uw3kjLPamNmYgjb9wZ74+o7dqng+xxTG4liCoDmKJ145AIYgZA6rxx0NAHPNowlk325k8lfvyucbW9Dj8Pzrsm0nTI/DsZkZPMkGHlL5xj0PToG6H+KoLjxJaNE8UKrs5w7AfOccADpjhOhrn1F495HMki7GXO7BUKB/DnPfHr3oAp3FpLE4CEKSGAY8D3x6961vDHiu80q5+zzOJl7LKSMn3Ptk9jWY88unakxeEN5igAucFVz14x1988GoJoXu52MePk+UBRy+M5IA7cHtQB7V4Y8Tfb/3MhjeVD856Ek/w464BLdv4a7WP7Nc24dlHmEHdk52n09uSPyr5k03WdR0WVxGzct8yY6np+fX8zXsvgXxut/aFtT8pJVJLljtAPPHP0b06e9AHaXJa1gEhPlgjBboB2B/Ud+1W9I1CO+t96EkH+8D83H/ANcVKHsb+1LFgUKkZDdBzzmks7W3tdwt8qGJBIGDyex79f0oAdIm5WE2DGzev5DH5eteeeMvhxZ6pay3GmRqk+eu08fl+A6d69OS3b1zGe2M8/5x1rPeBo5ZNqsQ/IGevsfTqO1AHybd6dcabeS28+SwJGR6A9cfhVUTMjlFcgHOSfU9a+hvFvgSDUo5rhYWabbldp446Ak544Udq8JmsmsbuZTbuIw3B25Aweuf/r96AAmWztdsRMatgyKGPPGP/ivzqubqFkRHhwdw3cckd+fzp8mI5fMTcYjxhiRu9/60xlRokRBl3OCSemewoA3NJujqhNmzGK32ru9uvpkYwWJ4qS41CGwnEUERkCDaCh6DBOcfiegHSsBpJrEhSSrA7WUjt9D/AIVZj1FQWZ4tzn+LP3cnng56/N+dADruW3ugJWjMAAIUbs7mz3z06469jUMWr3EG4whkJcHchxx6fy/Kkkvo5jjylGfvADJJ59enWtffZPbNazqRMoHIQfN3x2Pck9fuigC9aeK9SsC89uylmQcYPyjjjAxyDsHQ9Kxb3VLrWpSbk4A/1ajgAcAcfgKrXtwbcmGGMxg4OADn19B6/pSeUfJG6AhyACTxgj1/GgC5ZLbyuuQzLF8o289enH4D86sXt7p0Kxx2cCnYSwJYkN0HT6KOhxzWNaTzW1wxWJm38FdvQ9u3+cVJNOsjeasYXd95Rk4x0oA7vwDqb2eqJMIGEUgCElhhjgYHbk7QO/U8c1reM4ZdO1iLVHhWVFUb4yceWMnkcDOcHg561y3hPxJJpl3FEYFkRyMKVwSSR3BB7L68Zr2+TwvZeJtBEcu4K67gPutn+HPAzwF7UAeKeK57G+8m7SVds6fIvTAyRuAHqwc8jvXL3Fp/ZrujbWkUZBDBs9PT8a7DxP8ADbVdBnEipJdQIwA2kMVHbOO3TPHesqXQjb6d9plBZmTfkHKlck9emcL7feFAHMwuJpCMLg5Y57/jXUaFq154S1SF5UaJGOHABIxnHGDzgFvXn6VhWbpDeI6xM0gIwoHGP/r49a76ztE1OyEl6q/Z4VwI3A3u3PIPBPSTufvCgDrUu7HxLpchilB81czwg7cZBBI6HjLHofuivPPD9lqr61cxW6ySQ78OQCSq564I4wCT06qRUUGqXOmTSxrFJ9lY4k4KmTPDfL0I+/27133gTUlma4geIbAfMZ0QkICD09uJOwPPvQB0k+tfa7G2IVoQNqBmHCHjAPXBG72+7XTaPcy3cReWPy4gFWNiODwDz+Y79q40x376o5nhI7MP4Cnds84IzL0I6Ct5dUd7LyLXG4cICfvL3JOeoy3f+GgDXltit0Z0BYAZZWHqR+fb8qrva3EpeSNMpuDuuCOMZXA/747dqdYyTXVtiUnK/LubIye46c4yfX7tXw7Pa4jkCEYXCjBTjp+vp2oAnswk8AZ4+GX5VPAweR+PAqDzYrArGmFUrhO4OMfeP5dT3pBJOYlwqhvvsufuAcA8/X26VmNfS6vhDDtk6hWHC+nzDj+Id+1ADDLBNqUQWZlAbKKzfebgjn04Hf8AirpZL97Z0jbJCjnj2/WucNltlFwFiSfIRBjG7J454OfuDqelaNy0k1vHGMhlIAkLY57D+XY0Abpk+XKsT7CngEjGTj0rj9Pvp4b5ozKzYJUKRyO4zjtgr/Dxmuvtz5kWcjd3weKAHqcLgHgUg2k5cZqQL0yR9KRuvNABtDqAvAzTDvBKnJApw4JPNHIPOaAIxg9jmpCceuD69aQ9elDE7ec0AG4+gopn4tRQB8pa9qNhdQNPF5XBG5lHzD2z+Pr2qLw7rM0busEe53YDKgfuxng46nk579K5u7V/s6JE+4g/Nt4H0/nW94Y36REZrldjSDowzx0yf17GgCe407VF1f7QsZPmZZVyCHJxg4x2yO3b2qWbRI7a2E0yKJCMyMig78DIUAZx/D2HWqLa5qF7qJaFCkUgYImOg55HHA57AdKmu76cWsrXEmSq/wCpByM9iCc85Pt92gDIlsPtLN5cASQrvBLYCjsD7njHTrT9PvLGzMiXMXmspIVSo+Qg9c+mAR171VXVHvSVCbW6Ft3JGepz36d6r3UGE80yhyWCcjnH0/KgDqg/2iyllhkf7KzAGPdtLHHJHIPQH161Sg0m7mjcQ3G8KCHCDAHXjHBJ4PbvVeG4t5bVbaJv3mMBumwH247Adj1pdH3WWpyxfaS6Iw+VX+UkZ55H4dO9AFSLT7jTr/F2Nsh67wSAOhzx6Z61v646vo0TkSLM3zJgEKAOuMcdT+lR3Ezy6i0cgM5XBdD83mgdT3A7+nWraalEw+xajbIFbhSxG0A8Hk5x/HjB9KAKuhaDFq+lMfNETYPy4yWPYqSAOpHfotOW1TTIPs0t2rFBuZMY5OCMnjPJXjJ6VauJDpUTyOrBnQxx7SQYOMcnI7lu56Csv+zb66s3aSRWSRt+zo349M8k9M/doAx72aO5u1Pn5J6u3twBx7AU+2861vRIMvGrY3A5AHXoex47d6fPpDyz5RPlChmI79OAOPUdvWrOizWyXj2906ANgB+o2nGBjBGeF7dqAOwE1lq9kwtLNUaEfNJt4yB97uP4fb79cLcrqGn3BndnVSxZSeQ/Oeuf613cmq2enWpTSUyCcpG3zYHBBJ56/IMZA69KzLmwn1TRfOYOY4jtgDLuZjjux56bf4u9AG14V+IUULW9vc7nXkO2c5GO+cHPXuete0WFxaX0S3EcmdwBAHAHYj35zXysdOYRudrxRqDgjkbh6HP07966bwX4xvNIu4bSebajP82c8D8Ppjv1NAH0szeVCREuD64NVoVEjEuSrA9zkN7/AK/pTrOWO60+NhKvzLzhsgnv+vFKsEAXAbGPu98f55oAmkRhA2xQxI7VyGs+F7fX9Pmje2RJHHV1wUP1B/3e/aupl+0CTYmcHGPp/wDqzUt3GXtdoIBPUUAfJnibw3e6Fet5kTC3ZjszkEDtnP1FZFtcOJFMUYLAYDBe/rz+FfT+seELXW4JFlZFnIwsmSu3rxgfUdj0rxfWfBV14c1oGSD/AEPfiN3IZUyerDHTleooA5ZrWeZM3AAKqGQ5yuOv4cY/OqzSR+T5SIHdTkse/Qflx+taOq6jF9qEdsm2FOiHJHXrjJ7BfTpWWLpY5yyKq5HGTnAoAfm3jAIUiQgbfQc4P9elaFjMsWpQeYch5ACe4zwfzGexrOhuIi0jSJ5kmexGP8anghluI4zEqMyv8jA8568DvxxQBv6/oMUV+1xG7z7skgAA5BOTgDpw46dAKwbq5uluHRkyxJ3gDgk8/wCNdFPPPYWscEkDqjkhGmbOCOM7ecA7WP3R96qD6dd/ZJrwZlAdvMHdjkkkEZ44Y8460ASW8TpphafAd0+8y7iMccE8Dqc8joKwUtZWlMTNsJz95hz6e3rXSac9ut3FeajPJKAhwXc9S3Pf/e71Y1G60ua7lnO1V28uck5Od3oepfuegoA5x9UcupVY94IYSYxs7/TuPXpXv/w78WHXbSO2jtx+5QD5iMNjHpjHUDp2NfN6qj3LKCBGx9c4r3L4UXFnp0Ug2lZpSodWBPOPvKOwyT2/hoA9A8TmScm0iwshwVYrkHphehxzt9OlcZN4MmksJLVlxDnJDkHy89AD+EY4PrXp4W2vSJsAsvRsdeKhkmidHCp82Oeme3fPb69qAPHNK+H8Frc3MssLE4CxxtnOM5DBsjOcIeCfvEVa0vTYIIgFcS7coscY+aQcYft2Udjw/eutu3mtX8xnI3k4kA5jz0U9Mgbk7npWb4ek3s10tmIDK3DKnABwRwQOPudj3oAbc6Lpsun7EjV5IlCLJjO8AcgjHUheu3+KsbwzLPY38amEpFEnMgAZVPTY3UZIQ+n366q5njtZXCKsJKjYeCr8DDKOcEfJ/CMc1iRTTSWsslhFvKceU/8Ay2fA5JOcHAjPUfeoA6DULt1jQoxjyf3px/CDzzngEBujD71X9OsFSGQygHzR86KOTg9ievRj1PWuaHhrVBp8TQzu0o+eMynMhI52E5+6dq/xfxGt3TLibTrdxdCVnLDeSOYyegBOCRwO5+9QBpbt2Yo2UygZO05z1B4AGTgN2NRW1pcxzO8kztsYkEKNp7EMB6ZbsOQKhRpftjeVhST/AAjGF5wx+u3pg/ep41uO3uBbzcyMcBBltwAPOBnB+UnoOtAFqO5JnLE4CsQ3HAPPH0+96fdqdBDc28zDdGHO1iTjGeuCOcc+tZeqaiDGrRklGz8oXmU85AP4MeSKlinlNsBMMpIP3pfk57r156P/ABelAFW+WWe0Zbe5BuiB8qDmMZI3DHXGfU/dqxaTTCJIpsNN/CFPAXsSOOmfT+GotPULdurSCMlt7EfwE569M/x+vSkv4GhlRImVZJH+YLz1JycenL/w9qAJboIxieMOG8wgMuSrE/3uuOo7D7tdBZyqFRYGJX+LLZ//AFdqzVMn2FYWt1Y427Tzuz1I+mT1A+7TrW4uU8tWG35eVA69P8fX+GgDqQp289RSMik7jn8KZAd0QOcAjkHrT/TBNACgKvGRwO9IQN2MnPtS8k4xxRjJxnigBD8w5ABpmRjG7ipcAAHA+pqJgc+v0oAT5f7w/WijB/yKKAPjFhJbwpJHHllYHZ0OfX9P1q4NYja0CeTuCn95HnPmfz9+3es+W72WqAYKqT8revr9OnaqsNpuxJFLvH8XHAoA27eVb1VjUBXGUb5sEKOwA/H0rRWO0ZYvtsW9lj8sjOfK9Tg/Vu9c+9qbRvtQZFXA5HOPTH+e9dJpWk32pQrdbi5KDaC3Vecg+nGT170Acve21nZ3qMsZSB++Sf69K2/+EdS70oXNqUDBeUU8Hn3wc8jt2qxrvh8xBDMgPmKApVRnd3znHH3ucmmeHpYYTNpiyTxyNkFCcL0IJ7dMt2NAGDZ2I2MxlH2jqq9tuP58irCaHNBapeqwLD5lRv4uh/w6jvWhrGiwWULW6yL5udzo5+5n6e5Pb+GpU0vUvssUs95uBPCOeBn37duOOlAGLZaudOv32RpMxbncP4s9vy9q2RBdXwW8vEw3+s4IJAAzkZ68D+93rGkkt7bUUKxltjBkkY9B2B/Q5zVqfUmvYvLjdkEZBV1xuUdiScf7I5NAHSNd29z5MN5GJCV3JIFI3jkYJ4yeGPU/e71nX89xobSbQ6xSLlFHy7j3B6Hu/Y9qj0me4uLVopWMLg7jKOrtxg9vRfX71bURkOlyGV0eR1AkOOGX0x64H93+P3oAwILw6pF5ccJiKfe+XaFyT0Az3LHPHQVRGlRWtwy3RX5W+cIc7Qehz0Hf06VbutHkitXvoJkWNG4BG7aMEckdCcE9B1FRaCINWuJZdSLGJRltpOSc8kk+2e9AFmLWcTg2amQ7iBK4+YjsOpxjIx838NdRo3iCaNtj4jjnJMcxHU8EITwe69z0Nc9INL0yVij+S4bcZE5kJ6ELzwOW79q09BvbNFlaSVUmkJZ88bV9B05+ZvX7tAC3+orql2lrBbiGJFJWNlxknAGQOucR9u5rCfRbWUyN5w+0KAVVM5yeBjA6H5e3elv3nn1ZYbEtGkicIRgsx5GeB0G3t2qFL/bpn2WP5mwM4HO7dnI9BynYdKANzwt8QLvR4/sV1NujU4ALnkKO3b+EDt1r2/QddsdbtIpY5VkZsEEEHHHI4JGePXvXzQYWvLZ2kJ3phvlGdo6D1xzt71JpWran4a1GK5jb5eM5OAy5BxkH2FAH13sCoCwHXrRJErFck/hXKeFfFtv4gtI/3i+YVGBk5I6jr3IwfxrqZxIQvl5yP4sZoApzxZkUpJ0PPHP4frVPWtKtNW0+Szm2sSuWDAEDqORg+ufwrQlhMSrJkuR2PPOPT8P1qGcJcRHIG9OTgj3/AC7/AJ0AfM3jXw7d6LqUjJG32Rm+XKj5eehwTgDIH4VytpClyjLI4Uhs8ckD+tfT2oeF49fhmF/g7xsZtgyAO3X3bv15xXi3jXwSvhjM0cxVZM7An3QemDn8R+FAHEnNvMduDz1PGa1dLuI48IwUShgyqedx5IyOnXHbtWbbPtul8wDH3WJz8uf/ANfpV68trQSfuHAGN2Mcsc54x6Ajt60AXdW1Oe88uNWXDHackbV6AYGTjgDsK17lTJoccEE5dVXG58ZUY4wenIA79GPFYWk2cVzfSieTNtGCcZA6kBT3GckfrVtdPSbUkjEpWJuYnJG1QRwDzz1T8qAIWtrOGLyAoLqu/B53HkbufXHqetUZoZYZlZ1d4Qc8LtLj0569D+dbmqaZaWdqlzZuXeUrt3AkAHJB9uNvc9acINQs4Le7e1Mlt8rKJ/kLdOcDqPu54PWgDmj5bSEJhc/dO3ABx6e9dJ4e1a40zUbcTkuEIXzW52L3GCPQt271W1RdON0ksQw4QGSMRhTxwAD0zxnp/F7VQle4t3Rw6yMHUrvfODkAZ9On60AfTmj6tDd6cska7lz82eqnuep77u/arsscsibxEc5HK8E5wC3bgZbv2rmPBBnj0i2vZpBK0yYZ2bLADjn/AL5J687q7JLh1RjIuOw7A4H9ee5oAx7TSPLEj3KjLMWLd5M5OCOOhY8c/dqjf38gYWtlb+Q7p8rMMKp4+Ur26jt/D7VqN58bHEiqemxehPcjp/tetULm8J82yMAmcKWl3Nx3BHT/AHz0/nQBhpp9pqEqm7lMR4k8hxzCecEDkDlvbG2rMjyNB/xKYTIykFfM/h9GGT0BK/xD7tU47O8mhuvt2YnYkB3bLIPTPOMFnx06Vo6FAI9NYm4KzMShmfkw8njr2LMPvfw0AaenXV+LVjOV8raNswxl2bPAGeMZTnce9RPdurSgphM8ybvvnjAI/FOxplxdf2fatLclFZwPu8Bcn73Y9z3P3KybS7uby48tbZC+/coRvlkHHz9um4dj9ygDVjla3t4VtXfawJQFMBR2yB0/g7U10RH82ddzHsTuKHPB79dq+n3qSWFYWMVspbLF3DfxHrgjHGMr2H3aR1muiIJ/lO0COTbygOCE7junp0oAtX5huIkMCtKFAXeFBYD2Of8AZA+8PvU681KCw04AuHwQpYHJk989yfXn71V9QtpLO3DtgOg2o5P+qGRjOT/ufxdquQWljPZiQHDcGP0BGNp469F9e9AGPo2owX8zhSyLuOQ5xuGPusOOcA9u4xUhl8idluJHcbyMbMk4HI4z23H7o6iqEO2HUZI7Gy2xiXf5SjaJmAUggDGOiZ+U9eK0J7yOdAcNLGhy+4cNj+EdeeF7DG6gDSsr6a6YySg7UByTyyEDBx1wDh+eKpXWvut+heBxGpxlRyAf4ge//LTvWvaC1eyCi5UpGMCQDOAOdpyTgkD9c96x/E6RaRpRuPMxKpZkk/ujAJzyCenr3oA7yyuFuYVdR95QR6Vb6DaRXBeC/Ekl1p8azKzHbgbc/Me7DIHXaxruI5A3JOQaAJSxU5HemmQ7uBUedz427geKU7RgBcGgCQkMpB7CgMTnPFR7nzTi7Z6UAIRz/FRS719GooA+MLrQL+5tRMjNKMnCqM9Pbr7dO1V4tDvbZDOQwQcblOQD6H860bDVrmyka0uxgcktk/L9P16VZutVuNQtBEjBHVSGGflx2Pfnk9+1AHLz3U8swSZvkU9MZx9a7bSvEUek6SfLIPdixzuIHHpjt69a5CbT5jG2wbgDjA7n3plhaXLy+X5bYyAAQc5PtQB32m+MYftbhowVkXLozdfoOOcD0PWsPXrSEaiNS091QFiVjKjPGc5784PascaTcaffRiaMElgwA5wPUj8Rxiuon0giyEkk6/MRtz/dxnnk4PA7DrQA2GdNUSOS+iHlxNgtnDK/ckHPGQx7UzVrm3u7iGHzmDq22SRDke5H/j3ftWKmrCzmlt3k3kMV83rke2fy/GpNDjE+pm8nTCAFtzvtUHrznrnB4z3oA09UNslnGnlbriXo5zgd+PxPqfu1z0ubAjymGSB2yGPv0zyf0ro/ssGt6o/2nbD8p+QHA65J9/4j19K5LULcrfSI0h25znH8qAL8Ilu2C/aQiEEOc8544x6dK0p7NLexlUXgIC7wHb7mOQB69F7DrWVY6LJcCTbOFKjB/i547dfXnHamQ2tzdXkdn55dVICk8gEnuaAN9Y459P2yTiVRnZk5J6cnrjj6dapW7QWltLiQCcMyebgNu9vbpjr/ABUvmW9jeeXKoPIVzGePY5zwM7ehHSpLH7CmoeY6KyqDhskK2OmOep4zyaAKQtredUM0ojz99iuQD35yMdDxk9a7nQxoC2A04ANKSRIN4ZyyjqBgHH38ZB7Vztxb6d9qaeMKFb7lvvGTxntg9h6/eq/4fFrptylwbZpcoxhZgd57ncBzjA9P4qAJrmG2037Xa3NpNcSXGSYsY3YOMg+md5+72rDOpQyXDeYBG0jZctFjavPrnnk88dBXot7e28VuJL+HzBtI3YLn3XHPBAbsM5Fee6vo13Lq0txclEj6sFGBjnJ6nn73cdKAH3V1ZwvFc2DMswOUldhhO3OSeeRjntUviLyJbGOVrUxszDzXK8Me5B/754yelU5tK8qEvDIpLDABAyw/iYnoON569q27awutTt1tJnI2lVD/AMUh9B0zjLHvwtAGP4a8XT+Fr0LCJDAW3OoyGbqRz2GdvboK9+8OfEDTNdiSK3cNKRlow2So9SOvp+deWy+HNMuYyZI1jjD/ADqeJA36Egbv7v8ACa5qa9tvC3iKO5sWJTfuaJCBt6lfyyOooA+o5n3RjaPnPYUwwDaSFJOMg55J6VwvhX4gWfiHy44QwlOTtI5HT/Eeldq87SxgJ8vofWgCglvMjszsBgDe46H6fke/equueG7HXLQw3CbnZcMc8kd8Y6HlvXrW3JFJhBlcKe+ef88VH/q/lI5AJIxkn/OP1oA+fPGPw+/siaSayLiDO2OI/M20ZySeD1Dnp0HWvPZfLT94VYP1G7v2r6o1Wwj1NJInQspT5uMkgf4hSOn8XWvAfGXhC40q7aZFUwsThkGQDk8e3Q0AczY2E11OfLBCqTkqeF+p7fWp9PkEFzK/nsrBThw2cZ6dDz/9altr5AFh8x0425HBx6+vc96bKEgu2eSEtG+QOuM9+/1oA17e7kuLVreSNwZV2AoMFsdOQR7evStCy1bVbiO00zagjdlhjLfeByOq9+qdR2rKLWwRYWCxAAeZzliO+Onr6HpU64tdShgvi9vGxCs+3AjXu3TqM+nagCXXtHInYibKIQqxbsGMbRjP4Few6mucuzJHOY43yFJIcd+B/wDWrv8AXNPstTjjNpd5JIVV3fdBPO4jIHLADp9w1zF7pohjQ8SBmCblxw2AeT0HBXv2oA9L8Eazex6VY77orOMGVSBhlycAdOeI/wCI/e6V6bFI0luCSQW5DM/ylemO3XA9etfO/hDC3j4n8ogn5Q23OenORxkrnBPSvbdLeaW3225VlKbjGPl4xwB0/wCmfY0AabyRxQ7kBYxbsRdNvPU8d8en8VZy3+ZJVeF38okFDy27nJxjp8rdh1qm17cTXT2cUEkkssZ2ZGAEwCMjH+5/D3pLKTyojGXBVGAtZNmSoHY9fReuPvGgCLV5b7ULmUyxP9nhAeZjg7gMjAI9g3QjqKyNMj1P+0phfTYQEGS76R7ASCnX72PM53HqOK6XSroLeSee/wAigYfOVzn5cHnPAHG7+KrGuWqxRS7IwYjnzY0AHmH1HTJO0d/4qAM7U7pdQkCQXEazPJsZw54Aznd0PTzMH6VpabpP2CFnhRgp4ZVPOT1P0BZv4ewqh4Z0S2t7Nnd4pr6TJZWODKPpgZPDdj96tI6ndREJGnnM/wDCv8IHYjr/AAvzjuKALM08EtiJCE+Q7HG7JB6HHB6Zb0+7TIL63ufJeadPOQczR42bs/dJyemT3HSse+iuYYhezyI5HCBP+WZP3s9f9vniren6QrEXdxISVHSM4j3/AMRB5P8Af/i+ooA6K5totRtmDlF3L94jK4PUHn3Hc9KxpNMNoriy/dFyCgZ8Dp+HHK9jwKjnuJF1JA8oRR9+McB89weOnz9Cc4q7cWk9ztZWX5z86jjr2/Vux6UAcvF9utryWTyWVZJCPJzlo2IGGUY5XLJ/Dxitd7OO90dnZiZIh8uP+WTHkEdccGPsOlXY7aGe6ZGZt7DaGGMxD09OpPO3+GqmoQXeD5O2MMp2sfuxnpk9c43e33KAIfDsMiWmZ5/NKD/WISY5Om3ucHATv1Jq1qunx38ElpdXPlpIoAd3/wBYD/D264UdT1NY2nx3aSlpWVCo/h4VmPRxzyOV/i/hrpVWzaxLZJ3AOADjcRjGP/HfyoAq6BZ2fh6JoFdmA+6Gb5tvGBjjsFHIz81dbZXcc8R2KYwG4B9MmuMt9YgkvJQ8Pm7VHzMPmYcEDbwe6fw9q6vTDC9qJIQArAFUzjaOwI7cYoA0g2D14oBAJIzUXmMFDAHNAchlB7mgCbksRn8BUm0heo/HrUayqeh5pd/qT9aAHbh6/pRShRjr+lFAHx9NqC6mm424XI4JHC8dTVnSdGiVXmWTefvbS2Dnv36cGua/tBYrYKTudl5/z+VaOkWd/LbNfbpkTgKF43Acn8P8aANzTocajLHKCy4+d1Xkn2HHv61rt4aW8lM8bukoBKlR0BHpjOeT2PSsrTjEkjXNzcAFOWVG5wOo/HB7d67HSb7z2IkXBxkHZwB7j1+8enegDE1HQbq6jgjBkwh+VivBY/3gPcjtxipLHwjd6o7G5meOJflKA5XPUY68dPTpW9see9MayYR8Be6t1z64/i7DpXR2doYYmHmfLyOnf2/E+vagDwnxhocGjantWTcWJOADjHb9MfnWl4YlVrF0S2Z5DwYzypHX2PUDof4q6bx/4eiu4GvLeVmlQfNGWB2k/wAznA69BXHeHvEVzp2LdbcMScEBfnb6H04X8qAM6/aa1vj5MzNzgYHzH8PT/Gs++t7lUEkyjdjkHgj8Pzru7Se0OsJNd2buWAZCF5wDwP8A0HjBFHjAWtzC32eMBUGFZBjA759OAOMd6APOUmuF5R2GfQ1qaRdGC5aWUx7nXAMhxyeP8fSs5F/etGGA579K0YtNjilhaZ+r/OAcY5PQ/h60Aaul3MX9vCa8KF15UsMqc8evbJ79qmup0gupjbw4BO5cLwmR0B69SOpNQXlj9mkhuMgxgEZ5GRk5Ibv/ABdz0rb0ma3ktnmmG1dpEYK43FuuTwTyW5wfu0AZEOlXKXa302DGMsUzjqBjj/vnnmt+fXoLq9gisYA+1uIlUYcdNv6J2FZmjxNfz3PzyiJQXCrkg5OAP16kHpV/wnaSzatNJa2Q8sndtxkQr2AyD3b0H3O1AFm+u5L69tZIhtig5Ut8yBh2I5HZemPvVv8Am6PfT7J1ANunzByAOP8Aaz0+U/xD79ZmsJcXdyRa26rLsHlhz8oHHfJx/wAs+4PBqxoWmQNpEk9y4dyoUM3Vm4wNx5wPk/i9aAOY1M2cN+4Rt0Yk3SDfzt/2Txwfn7nrW5GZri7t/spdcMT5oHJjwdwCgDnhz0brmqOo6BDpKfbN63ESnezZIBweF9TwF7nrV7SNa+zWrxi2LKWBJiXAReO3Gc7Rnj+OgCPxI8qm3Cw7rYg4ck53EHduGPUv/CKoWujxa0YoUtSIowN827JL/wAQPUAfe7D7tWNd1dblYfNwCSw2MAVwOA23Bxna3Yfez2p2h6pfWE/nwxIbQgoGkPySEZ3EZzjo/p1oAbHEPA2tW9wy/u3P7zYoOz9T/e9R0r2Tw54hh8QW8brhXZQSoBG0dsfmO/avG74HUL57qZXeAAxytKdwUnO7BJ9Q5GD6VR0TxDJ4X1F0lVoo94MoGQV46DBzxluOnSgD6dg2gckHvmpCqHODlj05rnvD2t2Wp2quk6lmAbAOCM+o4/yK2ZZdu1+S3Rff2x/9agCq9s8My7BiPqfb2HX2rF1zw3baxCUuBGygcK44BHQ88Z4A6jqat6p4hgsV3TM0aqMfOcIDx1PryPyp9pdpqds01s4YONynO7t1Ht07igD5u8U+D5/D16uMPC+Ssqg42g9e/Xj86xIRbq6i4kG0jtyevt9P1r6mvvDtrqdsYZ41xIAGJGCFGCADwccL3rwrx74MfRr43NqGaEngtgYHOOMA9Nvr1oAxtOsrLUL6MI6oo6lsk8DnA6nOG4x3Aq54jUxI1tdKI7mIBmQZJLAnJyOOTuOMDtWFaNHaN9ptpcTJjajDcCO+fyHUd6jur59QlJuJyWRcru6k9uf89aALNo0JzL9rf7yll6M2PRun97uK0dU8RWt7OhW3EflxlWOTkk7skZ5J+b1PQVlW9jFuCGbEYUu7ZBJAzwPrj261LLpyRS4mycoSuV5ABOT1A/hOOTQBHp7CC+iuB5iR88nrnpn8M+/SvorwbDGujRgyDcw3vjqCcnGOOm4du1fNLuSf9GB8rgDPGPr+Oa9o+GN097pkaSybPLHyMrn94SSCWHcZL9uwoA7/AFK23I7wruYjJb1HHH6jt/DXn9x4hI1kWKxPHLIwWLbgrsP3cnnB5jHUdPrXbNO1rv8APkVo1ADcHg5xgYz6nnjpVE2EU959smsQszqGlz/AOeFbscn1H3aALFvbQWlqkUG2MEAQbvmwDgKCc/7n8VaEtwhsWxvfaQFBByW4x6Z/h9ax5bd7lZGQPF5w24U4ZeOMH1G71/hqJtVaKCOKGBmDuI4dwwx6AZBwerL6/dNAF/ToVihJ+ZgGByv3i3GOPoF7fxU2W+t0uxC0gV8qZMkEkA9Mc46L2H3veqNtdztpiTqskXACpj7p/h+XHun8PGKhgu1vbtvPiCTQnL5G4K3ylcdf70fTHegC9fRpLKHt7vAH3VB3IQAODnOD8o7j71aOnDZaxGV1EY+UAnpzz19QCepzuzXPhrkzyRxwMsRwxJ7rwFKnJwf9V3B71fgtdSkvlltt3k7QCkqYLJjIOfXKp37mgDR1J7OXKhdzAZUKMNnnoB1HDeuc0tpPKEaGUFmT/WkJ1PcgAck4bt3qaDRJY71ZFlDA42MBggDscYyMBeufvGlmRornbGygKMAIAcH1I/Adv4qAG38BiikuGzlVJfnClRnPHPPLdvSqVpfXOpoJDGiIC25XIyR05OTg/e7jpSXX2u7ilihbKp1PbPqOoH3emB96szTzf6ZcNBLmQYxN6yqM8gnocAnGR97NAGte2kbx5JXOMDceACTnoQeMsRz2q9bWttGjeX06YA+6Tzxjr19+lZ9zYyyEqWQxyjEmOG2DPAIweznqetG97S+iijbc7DAxj5Rgkhh68Pzg0AKsItb9/MVI0Yhsf7Xc49ckZ4/hrfFwscKSqG2tg/X6/wCe1c54kura1hWWWXy9pLIC2V3EEHI59X7elXdBlm1XS8TQbFXG4bsgnuRgnHJPp0oA6OO5E0KMpwp/XNWRGANxbjvis63hliYIHDKG5znr7Z+vr2rUGFXoeO1ADMkOQORUoORyaYF3AMRjjoTRxt4oAk3LRTMN6CigD4iuNMnW+EAQ5zjJHSrra3e2Ns9mQV7ZAxke479q1hcypqLOVAY/em6cnqAB/niqeq29tfSPI7LDcDqnGB+X+FAGAt3Ic/vGXjt0Nbdr4svYoFtYztjBHQ8+nWsmPSppm2x/M3YAdRUhgtbZWLkswOBkdeKAPUPDWr2Q8kPcFpM5KlskHvjrxgH8xXoX2qC8KKz7Y2/hB6cc8/nXzJbTyw3AmjdxsOdw7V1lj4jv7VUlF0zA9C/3h79v8mgD1PU9HtrXzZnk3IOVVW5JIOSTkHu3ftXlSX1sNZlVlESliWdM5z6cc45P5V0GjvqevayshlAtGXY7K5+Ydz2yevr1rH8f6Imj6jE0BxvT5gAMZ+nvk0Aa1zdy3TxR6fbBJyAMAYEanHPTryvbtWVrtrqdpp7eam2KTgKn8ajqT17bPzq54ffdaB0lVTgBg/zHHv1x1Y1f8QrcTaRIvkTFWHzDrjHcdcDn/wAdoA8xtlDXaZcAg/xetal9C8c6liWjIHzHnHPf8vXvWPJhJm6qQeK07dZJgsUzqUJBJHXnH59qAOs02D7TZwWKzIXJDgN1Reeex6A+v3xVnxUlpYaYllbcykYIXrIf73GO+/tjmqUemQtZI+luBIhzJtIJxkYDDjj7nryRUN/Z3dyqvdgp5WQp6EhRxgemB1x/FQBpeHJ3sLd7byi4YZ8xcnzD0x0I6b+wrrvD2oW8E88DKIQ+XlQjmM8kg9QOSxHT7tcn4WvRdRyWrqHFv8iooJ3ccnvzgH0+9V25srq2nk1BZzM8Uf705z5h6nnJGPvdx1oA0dZ3z6oim4WKGfGQr/OhJxvz6DccDcPu9Ko6xINPshHZzBZWIUBWIcE+h79R3P3TWc2s29xqKXF9I+5WCySIfm54K5z0+/3PahLr7fqLSs4hVjmTPVAeScjGRy/Y9PagC5oVsdSgK3V0g+YBFUfLLnGAQMYIJXseBW3Nos3lfZ9LZVGQflGUxxgMB7hP4a4W81aKzlaHT2eKDONn8PP8WMc9fTtWz4e8VG3sZImdpSp3BGc/vWOB6EDBIPQfdFAGDLod3d6q1o+I2QF9iscdMAjg4ydvXHWr7pfxaYbOFkaNRtCbeUxgblPY/KOp6t71I3iOOZ55Y1UZYsPMOWDY+VR14+6Oo6Vjz6lczIZ/MdpB86kZbyR0AyfX5Oc0AbmpJc2VjEZJI32oqBS+0yf72DyQEPc/f96p6fLZwySLrELSqUIWVEwWPcE8Z6N69azUllu7RZJXAkjwschGScY+Y9P9kd+prRu5S9ssUwWOJRyVJAmwMAgdew7H71ADtJ8SXfhjXw6Tb7cMFkAc4A7jBHruA4r3Dw148sPESIiSqJNgcjAwByO30PYdK+cNW+zwMIUYOEA+denHGP09Aeai0TUpNK1KOZV4Bx15A789fbtQB9X6/odjrtukN0geI8lGHBPOCfzJ/CpdL0WHR7ONISXUAgEnJ6njJ5//AFVyvgnxva+JIwssoacAfLgjHXJ/Ru9egLIrRlWPGO386AKJdmQHDZJ54wQf8/yrP1nQ7fUbcRTJuMq8HHAHUZA/Dt2rVu5hboZCwRADyRyf/r/4VXE0V0SEIVgPmB4x+H5/lQB4H418Df2ETcWzOYR0AX7wxnPH/AR0HWvOZER7kqoIXpz1b0+lfX2qaNDrOnTW8m1kYfKMA49+c4xkflXzl4w8Inw7rLMhHkvIfLBGAvTvkjjI/KgDn7SC3by5xcHcoDOAMHI6L2z0HfvVx5Eu7lI9yhtufl4K44HPGc46n+9WS9ysTRtAN0wwMnofxH4flUkVzK1xuGFJIz0G/pgH9KAJr62udLmEW4p54JIwTxyPTvjI+tdV8M9dfTLqW3dxtYEhWOcgcnHXBwCBxzmuQu5ZXiVJAwyCGUN06YA/AD0pdCmeHU4yAJUU5Clc4+YY7HvigD6N8tr2IyxuSqglgRnPr646N3HWsma9vbBjKx3xx43lZDviYZyBn33/AMXpWhol8JtHDROZXUfJkj7oHynqRkhR3H3qp30CWHkXMrC4YEKJScljjJ3c88Kf4j96gDM1HVtUktUmkgaNt370IcMnPJHTIHz9znFWorllsw0jFZ5M5lU5wvcqPX5n7H7tT3l75Vt5s/lyKynfIM/O3OVxxkHDeud1UI7G8trKRpI1WJtzyJEOFHOSo/iJw/G3+KgC3bTX0lyhhJVnTGZBkH1GOcMNxGdo+6K1bazaBPOwqbRlVfkqTknd1xgt7fd9q53RtSPltbXsK+bGGMkZb5QpyGbOOuBJxgdqu3WrylkHyyxMSsRD44wdxz04xJ3HTHWgDpJQl1AJFUqisHIJ+YN2Oc9Bkd/4aZNqM8AVbfcxfAIXrjtjJHqvTsKpaVdS6jMFjOY1XaZ5CSxbJBHuBl/4j06VeuIVt7kRiTZubPmL2Yk8dj3Pr92gC3Df+VCFkuBufO0gY4PIGD35Xt61nxmc3BlgmdhJ9zd0Ppnrj+DsOpqHU9ENxG5LMgk+eREHQ84bbjr8w7fw1f0W3SWGON03gqH2N90AdDgg46jsPu0AW4sxQIluAnQKrDLE+/X0XuKoa1dWdlEXu8kR4YvkglgRgD1ztUdf4q1LpArboRmdBtjcc46dz/wH8q5vVLGfVAXmLRFV2xTFjuySDtxxn+Dv2oAvaJrUN004GGIGcgggjoAMAZ4APf71OitZzqOXRRzkOp+Vk6cj1+X0/irzWwvj4V1CWOFgsO8Ehj1Y4wMDBPBjzwa7DRPGdvqjvZQoUVNrhcg8cYPHOOF7c5oAx/iNbF7mzhjO/Y4Ii/hYdOeuOAe3euo8LayJdMhtFhaDy8wbWOWLJkNk5PGVY5z6etZHiScXdvNNFAZmClvK74GCCMZ9EHbO73ql8PtRk1C7LNGjBSUjkKYIUcc5JwcKP4uNxoA9RNz5MY37mY4yBxz3Iz2q0lzkbSfnUZYLzVBriMyqGVQRxuPA/wD18VcjaJBtyAM4OP4v8/1oAtb96DsO+eopqyMHII+nHFIJEEZB2gjnGOaEZ2yTg+hPSgCxhvWimh+On60UAfEp1ycMeA3155xjP86ltJm1BiskiJu4ZjxWZO0JwYkI/Gt3REs5bCWKcgMRkGgDqNMS3sdPMQ2yl+Fbbu2HHJx+J/KsHVfDpUPKCWcnIXbgHOOn5j8jUNhq0OkXm2YySMOj7sgDuMfnXbaNNbeIcStKgZs8suNo9s++e/YUAeTAyW7lcYJ4qe2tbuaYJFksxwMtjNeh6/4Os5ifs8vlzM38RGCfb2/wrltPH9haji4kVlHXIOD+HegDT8NDWtDn84QOkY+Vg+c9s4HfgY/Guh8XT21/o3mSkO6Ljy95Bz/eH0APb+KprrxJHLpjGGEH93ncRhVHGB0z129q4yLWBdQywnMiH5Y1fnA/yBQBU0C+MV0Iz80Q5cfxMoHIGehxmu+ilgudOZZbjI3H990aIf3Rkn/b79hXlLTul2Wj/dZP8HGK2bWSaSdUS4ZZTkmQnaPz9fx70AVta0yeC4ad84kYnDZyefU9f/rVWt9yeXtJweMYOB710bRSwanDDqMm5ZMbX24yMnOfXPzfnTdSt3XUY4rZljgBP3lxgc547jO6gC1Y6rb6RpiiLhmBExI/1h6j6dVHI/hqGW91S/iSSOMMiJw4GQi8cY57BewrJ1m7gVkiCo0keQTGeATz/M/pTrTV50gaF0TysHO49yePXoT+lAG7pV3Z2iPJbIFnP3QRgLg5LHr3CenWr+lawxlma5kBC52nO7zmGOQT64HfvXPW1nBbSoUuI/McBiSwI57cenHftVC9uEt7kNa3PD/d2ZBUdsfhjuaAOiv5dPn1aSGCPecnfuORIehweDk49T96rmp6aNK0pCsyx3LHmMjB29CP/Q+xxmuKTUZLOTzIiQ7AHnqMHjH6VcPiC9u4kW7YyQ8/L68cD07enc0AXp760XTjG8P7wnlMYZRjk559WPT0rLtZRdkROwWNT8pJOcH09+vNQ20aXUj7/kQ5y+CeMcjpx0/WoLZnW68qJWkfdxxz9KAL7bbM+Qm1o2I6KCQfY/ifyrSQM1oty8jIZOQ2cFwPX8x3/hrP1HSdQs8SSxGJWHOG3fNzk5HHqataXouo3UEoSYRwPguWOM9e3fHzUAaNzqNhJZRx2oEd3cEA+XyOO3Qeq9u1YrzLGY45P9X91YS3C++Py7Vo33hS4tLRZo5fNlIJeIEA9uAOD1Ldv4aji8O6hfIoW1ZJVPCKpDoPUjr39P4TQA97Oyu7E/ZGDyIwSNAMlj3PGc5+QdBVK2s1RjFOqsMkbxzuPXHfB4/Wt6Hw1eadpkc8rtFHvwnHzISBycZ7kenQ0Gysb8qlhcJFMiko4Ows38I5z3Kd/WgDn4Z9R8OajDcQSPHIxDAqSNw3dOOxxXt/gb4hxauFivSI5wMeWJASccZ7ZHGe/WvILi1e4umhldXuWAJfOd3oB79B1NZ00kul3yz20rKF68Y47A8c9AaAPrW5u4rqKSEFSSvK9f8APAPrUGm6StnFIGclSS0nbJ7/AK7u1ed+DPHkd5YxRsFZgNu1OdvHGcewAzjq1emQ3yvAH+QqF9evbP8An1oAnjkliT5m69SOue/9a4vxn4Zt9e0wy3BETgnc525QDknPbGSevaullummnKbvutwVGQRz+vB796pT28z3gaRmUKcuR0Yeh6ej9+9AHznqOgvoxEd3aScoSi4yGGcZ9jye55FY8k1vcO5jXYufu5xn34AyR/SvYvHuoSxySWf2SQpIrbnVTnA44Ix28zua8auI4kMrhDGyZyrY5J6f1oAS4lZ48bgVjPG3qPr+lTeHh/xPIJWJWJWALY+6TwCc8dcVSby3t1Lvjbyo9vX+dN84xD92W3EBg2cHPr+FAH0CsiRQG8gZsgJslB3bRxy35R/xdzxTLW6WVFuZ5AmFURvnCz9w3OP7sfc9TVPwTqcEnheD7SGe5b5fPkzhjnkbuBgEgdf4azvGWpK8kdhpi+XdzuAq7DkA8/L0zj5fXpQB16RaXLsfKNKRiKJuFl6ED0PRex+9Va8nea2NraAGOEMph2Z59MYOfur2/i7VyWgaTfRyBZSyB9jRREHcg+8pAx1yU7Hoa2tTuYdOvIF3h0VMJCTjceAGOAcf8suwxzQBjazeyWtn9lMDSvb/ALzKfMYjnrnng7Pb79bemWVxqlpG9yBIerOcfKB3Xr1w38X8VYWueJbfNubeFLqOIgRSAjls8BuvAIj7jr71s6brk99btO6k+TzIycAHIIXPuFT+L+I0AdHGJrG4jBdcmMDzB92QDOT25wGPU8kVHdS7dQLLvMkgxH/cz3yO/STsazLjVLi4ikjgl/fpywUHCr25OM5Cj1+/mruiNJLA32iJRIFDGIA/NjHzY45O3+7/AB0AdParJ/Z6K+JB1fIyCe46f73amxK8VyoAZkDHzAeTGenHoOW9OlVh50dmXQmUAlYxnG/HXPXn5T2HUVXsZ7idFknIcKdpZctlxkEd/wC6/OR1oA1r93Eq3BDAsNjODjaPb8z37VmSXE7TAlRCsq5jc8A9s545+b1P3a1Iiqx4nZSQMyfNwvHI5/4F3qC82tiFolBZQSMcbT1P/oR70AefeMdGKWYubXeJnA2xH5tzE9WHGeq8Y6LXkmmazLpV8j7ncFwSGPAI4B5zx0P4V9Ly6Ql5aym4LbdrAL0BGDk4x15btXzr4t00WmsymJF+zZKgqAMHvx7E46DpQB7LpVwur6BJ5ErSS43FxgtH0KgdQAP3fp0rh/AANh4rki34gLk+dvGAn8Ptkts7+oql8PNfexae3kmESnPlzSfc3YPy+3UnqPu0zRr64f4gyFlWNpJSSeMKDkqDgjjoevagD6GCRbY2Jj3sPlJOdyjHOfXhfWozZXEU7ToxbJ6N3P8AkL2706wnSKyUyDG4b8DjGeePXgilj1MXKYtgN68lWODj6de4oAmMckYVlkY4OeRzn0/StG3RFiwcHNUpLgN5cWFLdlB7f5xVuHci5z+fagCTyvQUUb/Y0UAfEVzpstvbhnIznhe4HuOoqisjxk7WIyMV1t5c2qwhXX95JjL9j/h1H5Vz8lrHKWa3BwTwoHP+elAFI/Mdzk8+tXtL1m60mbzLduoxgk1XubeaHaJBj0Heq+MUAdtaa4b0pukJAOSA3zZ6kfqa7D/hCrDU4UuZ22FBl1H1yenuT27V5FZXJt5CVBJIxn0r0ay1i4OjIILhgQmFb+YPUdAfzoAs+KNX02x0ttKiVWkK8sPXHGfz/SvKdxViVJH0rT1q6Ml843Fm/wCWhz95u5+lUre0aWRdwOwnnHXHegBoALLuJZiOPau80fSYdR05Z7IFPJPG7uRz6D/ZHU9a4e7txAQAwI/hx6Vo6V4mutJh8qFVKjJGT37H88GgC9rSJFdHzpCXiPJ67zzj+Xv1rFvdSe5kXaTgIEAPb/PNF9qUl4csMEjkiqIYjp2oACT3zmrVvHJMnk+aAvXaTjpSWE0KXiPcx+Yg5K+tXdQu7X7R5limxNgX5cgHHGefXn86AIorlYIHUONzAZ9fQYx9TVeRsuLjduJJwCeadHALjMhYZbnHvUMSedcKp4Gew6CgBjB2A4OPXFSRkgEbSSePrXTae1tLB/Z1tbO9w2fnUZxwcc8+pPI7Vv6f4A+2WwmnbyHxwrEEHPqRnHX26UAcvofhvUNYErQIyQhTltpAJwMDOOuSPzro9A8Jtp88k92MMmHU5BUAHI56ckKMZ71o2mpPa6gLe1gXyYEZi4Y7QWyB1OO69/4ajj17Es0Zj8xCoeRHOCWyCCOf9zv2oA2LKaG5nJvYZCk3yweaoG8Y9cjGdvqfv1o2Xh6CykkV0lWzPCqxCszY+Y9BkHDdj96uZh1qOe6SIxyZdlkDZwSvGAOmeievGa0NQ8QagIw1tJ5sajainO5AMYBXuTtX+H+KgDoYNJggt7sOgA25lQ87SM8gY6/fPK96zXNzHLllaUOMyOF+VRnvjOOsh6Csqzu9Wv7FbllkDJggg55HXK89cen8ddXZyjVtI8rChouZJIwWDMOw68HDcHH3qAKtzHNqti7PIkSONvmsAQi9D9D8znqPu1j2HhtLWzZku0gBLKlwAMDj+E59W/vH7tak1rczpLC1z5UyJidiflZed20/9/P4v4hVTTLOCfT57eS7Msp+4GO0onO4dRnH709TQBy0Oi28jXDvIgTYGxnaWc9MZIyASPX7tSXHhvTJdKLRTqZtoYLISp57difvL2PSrWo6Y9rZSNb/AD/Lx5jYaMknORxnrIeh+6Ki08QtFDYzs+chmY53bvULjIGWJ+7/AA5oA5GylutJuFkglYRFsHphhkEcEf7tevQ/EWyjsLfy5wGOAq9Ttxnb39FHUda4bXdLhgtriOKFxhgzSBeCuc7R15ywHQfdqLwHp1v9taW4ADZbaZBjgccHoDkg8EHigD6D0m+hubKO6jQYYDDM3UEDBznpjHfvVO+uibyESJ+5JyO3m49+OwHf+Kub8Pa7bvfCGBcRgJ5KvwwHGOeM9UHU9K7qaOOeyjl8oHBBjXp8xIx6e1AFFLG0urdmeENGykOGGCRzwTx6Ht3rz/xh8OLS6jee1VYHUFiy9gBzkD6N26tXpkV7GsYjSLIx6e3p+XbvTZIYZHMbEOG56cH2x+A/OgD5J1OyNheNA8RjaNipGM5I71WkwoXaDtzyT9K9s+Ifgi3u7Y3djG8c24lipJDYB5PXH3fblhXjV3aSWjSQXI2yxvjr/XvQB6v4JaObSIVDN5a/NtbrMeQ208Y5Zz1P3ao69qjWvi2A3kfkxIvPyElGPUZ46Ekd87asfDyWO20ZpJm3Fd2UXh1HPIHGTtV/X71ZPxCu/tLrbpES2S5kz1OSOnHff2oA9H1B4dQsrW4QqiMqt+5G4wn3GOmWPVf4axNZs9N1i32vM7O2ECxceXzw/Gdv3upwPkrgNN8X3kOmCynJjZVKmQufm4xhs59WPatLwdcQateTfbJJYgp3+f12qc5XkEYxv7jpQB0sug2a6WZEZJEZcLKSBv5G35s4ABKgcj7pq7oFxHb2rlbcRqR8jFsiQ4G0E+vzIPvHpT7zULOSSSFC0QTiSLGQpP8AEp/Fs/NxtqTTr668h1/s/wAuI8QoFALDj5snHI3Hufu0Aalgbeys2xCYo3CjyuAy9MA9M/8ALPse9TweQZg3QnDCFT8yAEY49MBONveoY401exkU74x/d27WYn2x23Dqv8NYgs2FyLdblgVYvGwH3TkYQg5xjco6D7tAHaO32ghY1VwTiPA424GPXHRfTrVuFrayZYlDEoApYDh/Q55549f4qy9GvWBMk/7og8qxzsGB9cD7np0NaEmoQGHz4zuGMIDjjOMHP/fPegCss6292Tt3JGvO48Ofqf8Ad9T96r+VucROjfJySWwevT6fKex61nrDCzxXLMWjP+riU8McggnoT/D61aW+Rr9LaGDfG3PmtwHI7Y9sL270ATzf6uSIo/GSdo5A+mP9lu3evLviHaBNOZ2hLTkEKVGVxnBJHPPDnPFeoXE4jSTAwEAYuB1H93v6AdP4q4fxPZjVNIuEUksoO3cQwRR1GecZCnuPv0AePeHHupbuVLfyh8rD96SEBwc8+u3djn6Vp6TqZ0fXbme9i3SsCWUnKu3IPf61hQXs2lahIEhiIOQVdiQCOrAg5zwR9GpsM8kl4szoZUaTc652578elAH054Zu49X0HdO0n7374ZdpXrkcgdMkfhWpDbR25fY3zHg7Ryg9Mfj6DpXn3g3VYIvD4E1wJo41JdkOARzwR3PD9u9a1r4mgnultIpd0m4F2B+VBzlT154fsKAOutgTIWcq0hJIP8K89/fmp5JJZJ0RN3GD04b/ACT+lNjiiaHeu1HI3MWbOOv/ANemSXTQEbMk5Hy8dPUE9uv5UAawjyAdxoqCO6do1JCgkAkbTxRQB8XRSyXMbGTG3p06VsaLYRxRNeyszJkgAdf5j1oooA120SLVLBZSwXcjMrEZbA7H8x37Vh33h0RyqgkUHbnIH1oooAptpgtUCs+XbuvTv/hW3DorjTHlhuCH6NuHB6/l93t60UUAcvdWxLNKHLc87utMtEdj5gcgKcHnmiigCxeafIpikLriXOBk8dP8au2nhx5yqGVAzjKnn1A5/OiigClJYnzxDGwB9TVi00aW4jlMbRgxqS24nnH4UUUACaDPc2c96jxJHG4Xbk5zjPpSyaJNHBFmRCZDgEE+vfj2oooAvL4XuY7qKDzYdxUv95scde1WZfDM8VztiNuHRgpJY8nnnp7UUUAdHpukvpWmy3TJDIysRMgJAbGAcHB7E9hXVXFxNceDG1P5QMCJ0yRw3BI9PvN6dqKKAMfSdGu7Uu9w9vKlxII0fksuRz2H989+wrRPh9F1k2DrEJHAZZlzu3H1PBx8w9fu0UUAFz4at4LhoMqsh+feq8rjnC4x3K9Qfu1FotrYvpd5dkSmNWIaJgMYB4wOmeE7dqKKANSW8sNM0f7TGk/lQblVMA8L7EkZ+VPToawv+Ei0/wAOXFrJax3TWtwSVDY3Bgfdj6Do3c0UUAJqmuWT30dkn2uPd95kAGeDnndu6Ljr3NYemT6faavKkkl6z8F1XAUnPXhhydp6560UUAKviFLk3Qfz5HjX92jBQrKCM7u2f9Zj5T1FULjXtPiJe3iusg7nLbflB+8qjJGDuf06iiigCPV9dS7iiZDMVJ4V+ikrk45J6k9CO3pVPS9TGnXYkn8yRWzjafmGe+cg5+bPWiigC/b+KLi11n+0QHKHLOu4hiMnv14B7k9BXoVv8a9PNr/yDbzO8KqbkAXPTBH1H5UUUASxfG7QTC7RaRqCqp3Nkp1x9cen5VC3xp0Wc8aTfeUGPDMmcjnPX129+1FFAFWb4w6XPIgfSrpYjjLBlLHB6cngcKeD2rz/AMS63pOuTs9vaXUE5IKs7qw2AdD3zgDue9FFADvDfiOPw/IyzQyzyYHlKr7FAOCcnv0AwQepq7eeNNJv5Y3XTZlhCgSJlVYkbQTnpzz270UUAY76h4dknSaSxvDFxuKsoZ+R1HI/vdMdfardr4g0e1R0ttPuUaTkMJF5XHKnjK5w3Kn+KiigBi+K44rpZIreZZy3H7zjB4YZ68/P6/erqW+LFstkttFozxxp8uFmAIJ54bHPJfr60UUAT2vxis4Igi6HJ0YuROAWY8E4xjPJ7VSf4p27zSNLpD7n3ZZZ+3PYg4+8emO1FFAFu3+LjpEYZNHjd5OVPmnG3JwDkZHUdD2pl18VlurWSO20YQNIPLDi4IK5yOCAD6d+woooAb/wtafzESHS0iXaOFnIIPPIIH06g9Ksp8UZ7WXzxo8JjCAAfaGzwfTG3uo6dqKKANBvjHemKRZtFtXCjd/rj9R2rGm+JlzdW5hTSLWJvNCFjIz5PGPQjovftRRQBxV3bPNeyzbIwWHC7icdO9FlF5REyxqy7gdpY8H2/I0UUAbkHiC4jV7RbSHy9gQL5jbcjaMkdCTg847ml0jXLrQr+O4EEM75BZJGJRjwM4xwevI9TRRQB2S/F/VBEPM0WyJT5XKzuNx/L+tN/wCFx36gbtGt2bA5+0t0+u3Pr+dFFAFs/GzUMn/iQWP/AH+b/CiiigD/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9884" name="Picture 12" descr="https://timgsa.baidu.com/timg?image&amp;quality=80&amp;size=b9999_10000&amp;sec=1514540296&amp;di=d007ce8451cef95bf17beebd2fd5fba4&amp;imgtype=jpg&amp;er=1&amp;src=http%3A%2F%2Fpic.58pic.com%2F58pic%2F12%2F23%2F98%2F93K58PICC6E.jpg"/>
          <p:cNvPicPr>
            <a:picLocks noChangeAspect="1" noChangeArrowheads="1"/>
          </p:cNvPicPr>
          <p:nvPr/>
        </p:nvPicPr>
        <p:blipFill>
          <a:blip r:embed="rId3" cstate="print"/>
          <a:srcRect/>
          <a:stretch>
            <a:fillRect/>
          </a:stretch>
        </p:blipFill>
        <p:spPr bwMode="auto">
          <a:xfrm>
            <a:off x="6444208" y="2132856"/>
            <a:ext cx="2577052" cy="4365104"/>
          </a:xfrm>
          <a:prstGeom prst="rect">
            <a:avLst/>
          </a:prstGeom>
          <a:noFill/>
        </p:spPr>
      </p:pic>
      <p:pic>
        <p:nvPicPr>
          <p:cNvPr id="16" name="Picture 2" descr="https://timgsa.baidu.com/timg?image&amp;quality=80&amp;size=b9999_10000&amp;sec=1513945670748&amp;di=8f6269952ae195f642d0de728cea413a&amp;imgtype=0&amp;src=http%3A%2F%2Fwww.ksks001.com%2Fimg1%2F17852608572135750711.jpg"/>
          <p:cNvPicPr>
            <a:picLocks noChangeAspect="1" noChangeArrowheads="1"/>
          </p:cNvPicPr>
          <p:nvPr/>
        </p:nvPicPr>
        <p:blipFill>
          <a:blip r:embed="rId4" cstate="print"/>
          <a:srcRect/>
          <a:stretch>
            <a:fillRect/>
          </a:stretch>
        </p:blipFill>
        <p:spPr bwMode="auto">
          <a:xfrm>
            <a:off x="251520" y="1916832"/>
            <a:ext cx="6192688" cy="4824536"/>
          </a:xfrm>
          <a:prstGeom prst="rect">
            <a:avLst/>
          </a:prstGeom>
          <a:noFill/>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标题 4"/>
          <p:cNvGrpSpPr>
            <a:grpSpLocks noGrp="1"/>
          </p:cNvGrpSpPr>
          <p:nvPr>
            <p:ph type="title"/>
          </p:nvPr>
        </p:nvGrpSpPr>
        <p:grpSpPr>
          <a:xfrm>
            <a:off x="4211960" y="3356992"/>
            <a:ext cx="2299792" cy="3375248"/>
            <a:chOff x="4355977" y="3645024"/>
            <a:chExt cx="2160239" cy="2808312"/>
          </a:xfrm>
        </p:grpSpPr>
        <p:sp>
          <p:nvSpPr>
            <p:cNvPr id="6" name="Rectangle 6"/>
            <p:cNvSpPr>
              <a:spLocks noChangeArrowheads="1"/>
            </p:cNvSpPr>
            <p:nvPr/>
          </p:nvSpPr>
          <p:spPr bwMode="auto">
            <a:xfrm>
              <a:off x="4355977" y="6165304"/>
              <a:ext cx="2160239" cy="288032"/>
            </a:xfrm>
            <a:prstGeom prst="rect">
              <a:avLst/>
            </a:prstGeom>
            <a:noFill/>
            <a:ln w="9525">
              <a:noFill/>
              <a:miter lim="800000"/>
              <a:headEnd/>
              <a:tailEnd/>
            </a:ln>
            <a:effectLst/>
          </p:spPr>
          <p:txBody>
            <a:bodyPr wrap="square" anchor="ctr">
              <a:spAutoFit/>
            </a:bodyPr>
            <a:lstStyle/>
            <a:p>
              <a:pPr algn="l">
                <a:spcBef>
                  <a:spcPct val="0"/>
                </a:spcBef>
              </a:pPr>
              <a:r>
                <a:rPr lang="en-US" altLang="zh-CN" sz="1200" b="1" dirty="0">
                  <a:latin typeface="华文新魏" pitchFamily="2" charset="-122"/>
                  <a:ea typeface="华文新魏" pitchFamily="2" charset="-122"/>
                </a:rPr>
                <a:t>9</a:t>
              </a:r>
              <a:r>
                <a:rPr lang="zh-CN" altLang="en-US" sz="1200" b="1" dirty="0">
                  <a:latin typeface="华文新魏" pitchFamily="2" charset="-122"/>
                  <a:ea typeface="华文新魏" pitchFamily="2" charset="-122"/>
                </a:rPr>
                <a:t>军军长 郝梦龄（</a:t>
              </a:r>
              <a:r>
                <a:rPr lang="en-US" altLang="zh-CN" sz="1200" b="1" dirty="0">
                  <a:latin typeface="华文新魏" pitchFamily="2" charset="-122"/>
                  <a:ea typeface="华文新魏" pitchFamily="2" charset="-122"/>
                </a:rPr>
                <a:t>1898-1937</a:t>
              </a:r>
              <a:r>
                <a:rPr lang="zh-CN" altLang="en-US" sz="1200" b="1" dirty="0">
                  <a:latin typeface="华文新魏" pitchFamily="2" charset="-122"/>
                  <a:ea typeface="华文新魏" pitchFamily="2" charset="-122"/>
                </a:rPr>
                <a:t>）</a:t>
              </a:r>
            </a:p>
          </p:txBody>
        </p:sp>
        <p:pic>
          <p:nvPicPr>
            <p:cNvPr id="7" name="Picture 10" descr="https://timgsa.baidu.com/timg?image&amp;quality=80&amp;size=b9999_10000&amp;sec=1513945509086&amp;di=4f418f8d4b92bc6a80d7c7656308d595&amp;imgtype=0&amp;src=http%3A%2F%2Fimg128.ph.126.net%2F6P4ZPwEZkj_EcFR6Wl3TQQ%3D%3D%2F1615666366320388905.jpg"/>
            <p:cNvPicPr>
              <a:picLocks noChangeAspect="1" noChangeArrowheads="1"/>
            </p:cNvPicPr>
            <p:nvPr/>
          </p:nvPicPr>
          <p:blipFill>
            <a:blip r:embed="rId2" cstate="print"/>
            <a:srcRect/>
            <a:stretch>
              <a:fillRect/>
            </a:stretch>
          </p:blipFill>
          <p:spPr bwMode="auto">
            <a:xfrm>
              <a:off x="4427984" y="3645024"/>
              <a:ext cx="2021655" cy="2462846"/>
            </a:xfrm>
            <a:prstGeom prst="rect">
              <a:avLst/>
            </a:prstGeom>
            <a:noFill/>
          </p:spPr>
        </p:pic>
      </p:grpSp>
      <p:grpSp>
        <p:nvGrpSpPr>
          <p:cNvPr id="8" name="组合 7"/>
          <p:cNvGrpSpPr/>
          <p:nvPr/>
        </p:nvGrpSpPr>
        <p:grpSpPr>
          <a:xfrm>
            <a:off x="6588224" y="2924944"/>
            <a:ext cx="2270695" cy="3168153"/>
            <a:chOff x="4067275" y="3285207"/>
            <a:chExt cx="2270695" cy="3168153"/>
          </a:xfrm>
        </p:grpSpPr>
        <p:sp>
          <p:nvSpPr>
            <p:cNvPr id="9" name="Rectangle 7"/>
            <p:cNvSpPr>
              <a:spLocks noChangeArrowheads="1"/>
            </p:cNvSpPr>
            <p:nvPr/>
          </p:nvSpPr>
          <p:spPr bwMode="auto">
            <a:xfrm>
              <a:off x="4067275" y="6021511"/>
              <a:ext cx="2127027" cy="431849"/>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1200" b="1" dirty="0">
                  <a:latin typeface="华文新魏" pitchFamily="2" charset="-122"/>
                  <a:ea typeface="华文新魏" pitchFamily="2" charset="-122"/>
                </a:rPr>
                <a:t>第五十四师少将师长刘家麒（</a:t>
              </a:r>
              <a:r>
                <a:rPr lang="en-US" altLang="zh-CN" sz="1200" b="1" dirty="0">
                  <a:latin typeface="华文新魏" pitchFamily="2" charset="-122"/>
                  <a:ea typeface="华文新魏" pitchFamily="2" charset="-122"/>
                </a:rPr>
                <a:t>1894-1937</a:t>
              </a:r>
              <a:r>
                <a:rPr lang="zh-CN" altLang="en-US" sz="1200" b="1" dirty="0">
                  <a:latin typeface="华文新魏" pitchFamily="2" charset="-122"/>
                  <a:ea typeface="华文新魏" pitchFamily="2" charset="-122"/>
                </a:rPr>
                <a:t>）</a:t>
              </a:r>
            </a:p>
          </p:txBody>
        </p:sp>
        <p:pic>
          <p:nvPicPr>
            <p:cNvPr id="10" name="Picture 8" descr="01300000240273127381655919744_s"/>
            <p:cNvPicPr>
              <a:picLocks noChangeAspect="1" noChangeArrowheads="1"/>
            </p:cNvPicPr>
            <p:nvPr/>
          </p:nvPicPr>
          <p:blipFill>
            <a:blip r:embed="rId3" cstate="print"/>
            <a:srcRect/>
            <a:stretch>
              <a:fillRect/>
            </a:stretch>
          </p:blipFill>
          <p:spPr bwMode="auto">
            <a:xfrm>
              <a:off x="4139283" y="3285207"/>
              <a:ext cx="2198687" cy="2665413"/>
            </a:xfrm>
            <a:prstGeom prst="rect">
              <a:avLst/>
            </a:prstGeom>
            <a:noFill/>
          </p:spPr>
        </p:pic>
      </p:grpSp>
      <p:pic>
        <p:nvPicPr>
          <p:cNvPr id="183300" name="Picture 4" descr="https://timgsa.baidu.com/timg?image&amp;quality=80&amp;size=b9999_10000&amp;sec=1513947071195&amp;di=ffd318a4613a067d7e4f50ac9417827f&amp;imgtype=0&amp;src=http%3A%2F%2Fstatics.xtmm.cn%2Fuploadfile%2F2016%2F0920%2F20160920061339775.jpg"/>
          <p:cNvPicPr>
            <a:picLocks noChangeAspect="1" noChangeArrowheads="1"/>
          </p:cNvPicPr>
          <p:nvPr/>
        </p:nvPicPr>
        <p:blipFill>
          <a:blip r:embed="rId4" cstate="print"/>
          <a:srcRect/>
          <a:stretch>
            <a:fillRect/>
          </a:stretch>
        </p:blipFill>
        <p:spPr bwMode="auto">
          <a:xfrm>
            <a:off x="0" y="332656"/>
            <a:ext cx="4173810" cy="5472608"/>
          </a:xfrm>
          <a:prstGeom prst="rect">
            <a:avLst/>
          </a:prstGeom>
          <a:noFill/>
        </p:spPr>
      </p:pic>
      <p:sp>
        <p:nvSpPr>
          <p:cNvPr id="12" name="内容占位符 2"/>
          <p:cNvSpPr>
            <a:spLocks noGrp="1"/>
          </p:cNvSpPr>
          <p:nvPr>
            <p:ph sz="quarter" idx="1"/>
          </p:nvPr>
        </p:nvSpPr>
        <p:spPr>
          <a:xfrm>
            <a:off x="3635896" y="260648"/>
            <a:ext cx="5313784" cy="2376264"/>
          </a:xfrm>
        </p:spPr>
        <p:txBody>
          <a:bodyPr>
            <a:normAutofit/>
          </a:bodyPr>
          <a:lstStyle/>
          <a:p>
            <a:r>
              <a:rPr lang="zh-CN" altLang="en-US" sz="2400" b="1" dirty="0" smtClean="0">
                <a:latin typeface="+mn-ea"/>
              </a:rPr>
              <a:t>日军参战总兵力共</a:t>
            </a:r>
            <a:r>
              <a:rPr lang="en-US" altLang="zh-CN" sz="2400" b="1" dirty="0" smtClean="0">
                <a:latin typeface="+mn-ea"/>
              </a:rPr>
              <a:t>14</a:t>
            </a:r>
            <a:r>
              <a:rPr lang="zh-CN" altLang="en-US" sz="2400" b="1" dirty="0" smtClean="0">
                <a:latin typeface="+mn-ea"/>
              </a:rPr>
              <a:t>万人，伤亡近</a:t>
            </a:r>
            <a:r>
              <a:rPr lang="en-US" altLang="zh-CN" sz="2400" b="1" dirty="0" smtClean="0">
                <a:latin typeface="+mn-ea"/>
              </a:rPr>
              <a:t>3</a:t>
            </a:r>
            <a:r>
              <a:rPr lang="zh-CN" altLang="en-US" sz="2400" b="1" dirty="0" smtClean="0">
                <a:latin typeface="+mn-ea"/>
              </a:rPr>
              <a:t>万人。中国军队参战总兵力共</a:t>
            </a:r>
            <a:r>
              <a:rPr lang="en-US" altLang="zh-CN" sz="2400" b="1" dirty="0" smtClean="0">
                <a:latin typeface="+mn-ea"/>
              </a:rPr>
              <a:t>28</a:t>
            </a:r>
            <a:r>
              <a:rPr lang="zh-CN" altLang="en-US" sz="2400" b="1" dirty="0" smtClean="0">
                <a:latin typeface="+mn-ea"/>
              </a:rPr>
              <a:t>万余人，伤亡</a:t>
            </a:r>
            <a:r>
              <a:rPr lang="en-US" altLang="zh-CN" sz="2400" b="1" dirty="0" smtClean="0">
                <a:latin typeface="+mn-ea"/>
              </a:rPr>
              <a:t>10</a:t>
            </a:r>
            <a:r>
              <a:rPr lang="zh-CN" altLang="en-US" sz="2400" b="1" dirty="0" smtClean="0">
                <a:latin typeface="+mn-ea"/>
              </a:rPr>
              <a:t>万人以上。大量消耗日军有生力量，牵制了日军沿平汉铁路（北平</a:t>
            </a:r>
            <a:r>
              <a:rPr lang="en-US" altLang="zh-CN" sz="2400" b="1" dirty="0" smtClean="0">
                <a:latin typeface="+mn-ea"/>
              </a:rPr>
              <a:t>-</a:t>
            </a:r>
            <a:r>
              <a:rPr lang="zh-CN" altLang="en-US" sz="2400" b="1" dirty="0" smtClean="0">
                <a:latin typeface="+mn-ea"/>
              </a:rPr>
              <a:t>汉口）南下的作战行动。</a:t>
            </a:r>
            <a:endParaRPr lang="zh-CN" altLang="en-US" sz="2400" b="1" dirty="0">
              <a:latin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3670" name="Rectangle 22"/>
          <p:cNvSpPr>
            <a:spLocks noChangeArrowheads="1"/>
          </p:cNvSpPr>
          <p:nvPr/>
        </p:nvSpPr>
        <p:spPr bwMode="auto">
          <a:xfrm>
            <a:off x="251520" y="277813"/>
            <a:ext cx="8435280" cy="918939"/>
          </a:xfrm>
          <a:prstGeom prst="rect">
            <a:avLst/>
          </a:prstGeom>
          <a:noFill/>
          <a:ln w="9525">
            <a:noFill/>
            <a:miter lim="800000"/>
            <a:headEnd/>
            <a:tailEnd/>
          </a:ln>
          <a:effectLst/>
        </p:spPr>
        <p:txBody>
          <a:bodyPr/>
          <a:lstStyle/>
          <a:p>
            <a:pPr algn="l">
              <a:spcBef>
                <a:spcPct val="0"/>
              </a:spcBef>
            </a:pP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a:t>
            </a:r>
            <a:r>
              <a:rPr lang="en-US" altLang="zh-CN"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3</a:t>
            </a: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）徐州会战（</a:t>
            </a:r>
            <a:r>
              <a:rPr lang="en-US" altLang="zh-CN"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1938.1--5</a:t>
            </a:r>
            <a:r>
              <a:rPr lang="zh-CN" altLang="en-US" sz="3800" b="1" dirty="0">
                <a:solidFill>
                  <a:schemeClr val="tx2">
                    <a:satMod val="130000"/>
                  </a:schemeClr>
                </a:solidFill>
                <a:effectLst>
                  <a:outerShdw blurRad="50000" dist="30000" dir="5400000" algn="tl" rotWithShape="0">
                    <a:srgbClr val="000000">
                      <a:alpha val="30000"/>
                    </a:srgbClr>
                  </a:outerShdw>
                </a:effectLst>
                <a:latin typeface="华文中宋" pitchFamily="2" charset="-122"/>
                <a:ea typeface="华文中宋" pitchFamily="2" charset="-122"/>
                <a:cs typeface="+mj-cs"/>
              </a:rPr>
              <a:t>）</a:t>
            </a:r>
          </a:p>
        </p:txBody>
      </p:sp>
      <p:sp>
        <p:nvSpPr>
          <p:cNvPr id="5" name="内容占位符 2"/>
          <p:cNvSpPr>
            <a:spLocks noGrp="1"/>
          </p:cNvSpPr>
          <p:nvPr>
            <p:ph sz="quarter" idx="1"/>
          </p:nvPr>
        </p:nvSpPr>
        <p:spPr>
          <a:xfrm>
            <a:off x="179512" y="1412776"/>
            <a:ext cx="8496944" cy="1224136"/>
          </a:xfrm>
        </p:spPr>
        <p:txBody>
          <a:bodyPr>
            <a:normAutofit/>
          </a:bodyPr>
          <a:lstStyle/>
          <a:p>
            <a:r>
              <a:rPr lang="en-US" altLang="zh-CN" sz="2400" b="1" dirty="0" smtClean="0">
                <a:latin typeface="华文新魏" pitchFamily="2" charset="-122"/>
                <a:ea typeface="华文新魏" pitchFamily="2" charset="-122"/>
              </a:rPr>
              <a:t>1938</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月下旬日军南北对进，夹击徐州。</a:t>
            </a:r>
            <a:r>
              <a:rPr lang="zh-CN" altLang="en-US" sz="2400" b="1" dirty="0" smtClean="0">
                <a:solidFill>
                  <a:srgbClr val="FF0000"/>
                </a:solidFill>
                <a:latin typeface="华文新魏" pitchFamily="2" charset="-122"/>
                <a:ea typeface="华文新魏" pitchFamily="2" charset="-122"/>
              </a:rPr>
              <a:t>徐州会战</a:t>
            </a:r>
            <a:r>
              <a:rPr lang="zh-CN" altLang="en-US" sz="2400" b="1" dirty="0" smtClean="0">
                <a:latin typeface="华文新魏" pitchFamily="2" charset="-122"/>
                <a:ea typeface="华文新魏" pitchFamily="2" charset="-122"/>
              </a:rPr>
              <a:t>对日军给予了巨大的打击，大大迟滞了日军进攻的脚步，为中方部署</a:t>
            </a:r>
            <a:r>
              <a:rPr lang="zh-CN" altLang="en-US" sz="2400" b="1" dirty="0" smtClean="0">
                <a:latin typeface="华文新魏" pitchFamily="2" charset="-122"/>
                <a:ea typeface="华文新魏" pitchFamily="2" charset="-122"/>
                <a:hlinkClick r:id="rId3"/>
              </a:rPr>
              <a:t>武汉会战</a:t>
            </a:r>
            <a:r>
              <a:rPr lang="zh-CN" altLang="en-US" sz="2400" b="1" dirty="0" smtClean="0">
                <a:latin typeface="华文新魏" pitchFamily="2" charset="-122"/>
                <a:ea typeface="华文新魏" pitchFamily="2" charset="-122"/>
              </a:rPr>
              <a:t>赢得了时间。</a:t>
            </a:r>
          </a:p>
        </p:txBody>
      </p:sp>
      <p:pic>
        <p:nvPicPr>
          <p:cNvPr id="81922" name="Picture 2" descr="https://timgsa.baidu.com/timg?image&amp;quality=80&amp;size=b9999_10000&amp;sec=1513947625975&amp;di=bb1c29e25dff6184c7c1ff1b7abff4ad&amp;imgtype=0&amp;src=http%3A%2F%2Fimg.baizhan.net%2Fuploads%2Fallimg%2F160823%2F21_160823144645_1.jpg"/>
          <p:cNvPicPr>
            <a:picLocks noChangeAspect="1" noChangeArrowheads="1"/>
          </p:cNvPicPr>
          <p:nvPr/>
        </p:nvPicPr>
        <p:blipFill>
          <a:blip r:embed="rId4" cstate="print"/>
          <a:srcRect/>
          <a:stretch>
            <a:fillRect/>
          </a:stretch>
        </p:blipFill>
        <p:spPr bwMode="auto">
          <a:xfrm>
            <a:off x="395536" y="2780928"/>
            <a:ext cx="5238750" cy="3810000"/>
          </a:xfrm>
          <a:prstGeom prst="rect">
            <a:avLst/>
          </a:prstGeom>
          <a:noFill/>
        </p:spPr>
      </p:pic>
      <p:sp>
        <p:nvSpPr>
          <p:cNvPr id="7" name="矩形 6"/>
          <p:cNvSpPr/>
          <p:nvPr/>
        </p:nvSpPr>
        <p:spPr>
          <a:xfrm>
            <a:off x="5724128" y="5445224"/>
            <a:ext cx="3240360" cy="1015663"/>
          </a:xfrm>
          <a:prstGeom prst="rect">
            <a:avLst/>
          </a:prstGeom>
        </p:spPr>
        <p:txBody>
          <a:bodyPr wrap="square">
            <a:spAutoFit/>
          </a:bodyPr>
          <a:lstStyle/>
          <a:p>
            <a:pPr marL="274320" lvl="0" indent="-274320">
              <a:spcBef>
                <a:spcPts val="580"/>
              </a:spcBef>
              <a:buClr>
                <a:srgbClr val="D34817"/>
              </a:buClr>
              <a:buSzPct val="85000"/>
              <a:buFont typeface="Wingdings 2"/>
              <a:buChar char=""/>
            </a:pPr>
            <a:r>
              <a:rPr lang="en-US" altLang="zh-CN" sz="2000" b="1" dirty="0" smtClean="0">
                <a:solidFill>
                  <a:srgbClr val="002060"/>
                </a:solidFill>
                <a:latin typeface="华文新魏" pitchFamily="2" charset="-122"/>
                <a:ea typeface="华文新魏" pitchFamily="2" charset="-122"/>
              </a:rPr>
              <a:t>1938</a:t>
            </a:r>
            <a:r>
              <a:rPr lang="zh-CN" altLang="en-US" sz="2000" b="1" dirty="0" smtClean="0">
                <a:solidFill>
                  <a:srgbClr val="002060"/>
                </a:solidFill>
                <a:latin typeface="华文新魏" pitchFamily="2" charset="-122"/>
                <a:ea typeface="华文新魏" pitchFamily="2" charset="-122"/>
              </a:rPr>
              <a:t>年</a:t>
            </a:r>
            <a:r>
              <a:rPr lang="en-US" altLang="zh-CN" sz="2000" b="1" dirty="0" smtClean="0">
                <a:solidFill>
                  <a:srgbClr val="002060"/>
                </a:solidFill>
                <a:latin typeface="华文新魏" pitchFamily="2" charset="-122"/>
                <a:ea typeface="华文新魏" pitchFamily="2" charset="-122"/>
              </a:rPr>
              <a:t>3</a:t>
            </a:r>
            <a:r>
              <a:rPr lang="zh-CN" altLang="en-US" sz="2000" b="1" dirty="0" smtClean="0">
                <a:solidFill>
                  <a:srgbClr val="002060"/>
                </a:solidFill>
                <a:latin typeface="华文新魏" pitchFamily="2" charset="-122"/>
                <a:ea typeface="华文新魏" pitchFamily="2" charset="-122"/>
              </a:rPr>
              <a:t>、</a:t>
            </a:r>
            <a:r>
              <a:rPr lang="en-US" altLang="zh-CN" sz="2000" b="1" dirty="0" smtClean="0">
                <a:solidFill>
                  <a:srgbClr val="002060"/>
                </a:solidFill>
                <a:latin typeface="华文新魏" pitchFamily="2" charset="-122"/>
                <a:ea typeface="华文新魏" pitchFamily="2" charset="-122"/>
              </a:rPr>
              <a:t>4</a:t>
            </a:r>
            <a:r>
              <a:rPr lang="zh-CN" altLang="en-US" sz="2000" b="1" dirty="0" smtClean="0">
                <a:solidFill>
                  <a:srgbClr val="002060"/>
                </a:solidFill>
                <a:latin typeface="华文新魏" pitchFamily="2" charset="-122"/>
                <a:ea typeface="华文新魏" pitchFamily="2" charset="-122"/>
              </a:rPr>
              <a:t>月间的“</a:t>
            </a:r>
            <a:r>
              <a:rPr lang="zh-CN" altLang="en-US" sz="2000" b="1" dirty="0" smtClean="0">
                <a:solidFill>
                  <a:srgbClr val="FF0000"/>
                </a:solidFill>
                <a:latin typeface="华文新魏" pitchFamily="2" charset="-122"/>
                <a:ea typeface="华文新魏" pitchFamily="2" charset="-122"/>
              </a:rPr>
              <a:t>台儿庄大捷</a:t>
            </a:r>
            <a:r>
              <a:rPr lang="zh-CN" altLang="en-US" sz="2000" b="1" dirty="0" smtClean="0">
                <a:solidFill>
                  <a:srgbClr val="002060"/>
                </a:solidFill>
                <a:latin typeface="华文新魏" pitchFamily="2" charset="-122"/>
                <a:ea typeface="华文新魏" pitchFamily="2" charset="-122"/>
              </a:rPr>
              <a:t>” 大大鼓舞了全国人民的抗战意志。</a:t>
            </a:r>
          </a:p>
        </p:txBody>
      </p:sp>
      <p:grpSp>
        <p:nvGrpSpPr>
          <p:cNvPr id="9" name="组合 8"/>
          <p:cNvGrpSpPr/>
          <p:nvPr/>
        </p:nvGrpSpPr>
        <p:grpSpPr>
          <a:xfrm>
            <a:off x="5580112" y="2708920"/>
            <a:ext cx="3148338" cy="2664296"/>
            <a:chOff x="5580112" y="2708920"/>
            <a:chExt cx="3148338" cy="2664296"/>
          </a:xfrm>
        </p:grpSpPr>
        <p:pic>
          <p:nvPicPr>
            <p:cNvPr id="923671" name="Picture 23" descr="20090827155157f88db"/>
            <p:cNvPicPr>
              <a:picLocks noChangeAspect="1" noChangeArrowheads="1"/>
            </p:cNvPicPr>
            <p:nvPr/>
          </p:nvPicPr>
          <p:blipFill>
            <a:blip r:embed="rId5" cstate="print"/>
            <a:srcRect/>
            <a:stretch>
              <a:fillRect/>
            </a:stretch>
          </p:blipFill>
          <p:spPr bwMode="auto">
            <a:xfrm>
              <a:off x="6732240" y="2708920"/>
              <a:ext cx="1996210" cy="2664296"/>
            </a:xfrm>
            <a:prstGeom prst="rect">
              <a:avLst/>
            </a:prstGeom>
            <a:noFill/>
          </p:spPr>
        </p:pic>
        <p:sp>
          <p:nvSpPr>
            <p:cNvPr id="8" name="矩形 7"/>
            <p:cNvSpPr/>
            <p:nvPr/>
          </p:nvSpPr>
          <p:spPr>
            <a:xfrm>
              <a:off x="5580112" y="3717032"/>
              <a:ext cx="1194558" cy="369332"/>
            </a:xfrm>
            <a:prstGeom prst="rect">
              <a:avLst/>
            </a:prstGeom>
          </p:spPr>
          <p:txBody>
            <a:bodyPr wrap="none">
              <a:spAutoFit/>
            </a:bodyPr>
            <a:lstStyle/>
            <a:p>
              <a:r>
                <a:rPr lang="en-US" altLang="zh-CN" dirty="0" smtClean="0">
                  <a:solidFill>
                    <a:srgbClr val="FF0000"/>
                  </a:solidFill>
                </a:rPr>
                <a:t>122</a:t>
              </a:r>
              <a:r>
                <a:rPr lang="zh-CN" altLang="en-US" dirty="0" smtClean="0">
                  <a:solidFill>
                    <a:srgbClr val="FF0000"/>
                  </a:solidFill>
                </a:rPr>
                <a:t>师师长</a:t>
              </a:r>
              <a:endParaRPr lang="zh-CN" altLang="en-US" dirty="0">
                <a:solidFill>
                  <a:srgbClr val="FF0000"/>
                </a:solidFill>
              </a:endParaRPr>
            </a:p>
          </p:txBody>
        </p:sp>
      </p:grpSp>
    </p:spTree>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395536" y="260648"/>
            <a:ext cx="8064500" cy="647700"/>
          </a:xfrm>
        </p:spPr>
        <p:txBody>
          <a:bodyPr>
            <a:noAutofit/>
          </a:bodyPr>
          <a:lstStyle/>
          <a:p>
            <a:r>
              <a:rPr lang="zh-CN" altLang="en-US" sz="3800" b="1" dirty="0">
                <a:latin typeface="华文中宋" pitchFamily="2" charset="-122"/>
                <a:ea typeface="华文中宋" pitchFamily="2" charset="-122"/>
              </a:rPr>
              <a:t>（</a:t>
            </a:r>
            <a:r>
              <a:rPr lang="en-US" altLang="zh-CN" sz="3800" b="1" dirty="0">
                <a:latin typeface="华文中宋" pitchFamily="2" charset="-122"/>
                <a:ea typeface="华文中宋" pitchFamily="2" charset="-122"/>
              </a:rPr>
              <a:t>4</a:t>
            </a:r>
            <a:r>
              <a:rPr lang="zh-CN" altLang="en-US" sz="3800" b="1" dirty="0">
                <a:latin typeface="华文中宋" pitchFamily="2" charset="-122"/>
                <a:ea typeface="华文中宋" pitchFamily="2" charset="-122"/>
              </a:rPr>
              <a:t>）武汉会战</a:t>
            </a:r>
            <a:r>
              <a:rPr lang="en-US" altLang="zh-CN" sz="3800" b="1" dirty="0">
                <a:latin typeface="华文中宋" pitchFamily="2" charset="-122"/>
                <a:ea typeface="华文中宋" pitchFamily="2" charset="-122"/>
              </a:rPr>
              <a:t>(1938.6--10)</a:t>
            </a:r>
          </a:p>
        </p:txBody>
      </p:sp>
      <p:sp>
        <p:nvSpPr>
          <p:cNvPr id="925701" name="Rectangle 5"/>
          <p:cNvSpPr>
            <a:spLocks noChangeArrowheads="1"/>
          </p:cNvSpPr>
          <p:nvPr/>
        </p:nvSpPr>
        <p:spPr bwMode="auto">
          <a:xfrm>
            <a:off x="6372200" y="1556792"/>
            <a:ext cx="2375496" cy="4154984"/>
          </a:xfrm>
          <a:prstGeom prst="rect">
            <a:avLst/>
          </a:prstGeom>
          <a:solidFill>
            <a:schemeClr val="bg1"/>
          </a:solidFill>
          <a:ln w="9525">
            <a:noFill/>
            <a:miter lim="800000"/>
            <a:headEnd/>
            <a:tailEnd/>
          </a:ln>
          <a:effectLst/>
        </p:spPr>
        <p:txBody>
          <a:bodyPr wrap="square">
            <a:spAutoFit/>
          </a:bodyPr>
          <a:lstStyle/>
          <a:p>
            <a:pPr algn="l">
              <a:spcBef>
                <a:spcPct val="0"/>
              </a:spcBef>
            </a:pPr>
            <a:r>
              <a:rPr lang="en-US" altLang="zh-CN" sz="2400" b="1" dirty="0">
                <a:latin typeface="华文新魏" pitchFamily="2" charset="-122"/>
                <a:ea typeface="华文新魏" pitchFamily="2" charset="-122"/>
              </a:rPr>
              <a:t>1938</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40</a:t>
            </a:r>
            <a:r>
              <a:rPr lang="zh-CN" altLang="en-US" sz="2400" b="1" dirty="0">
                <a:latin typeface="华文新魏" pitchFamily="2" charset="-122"/>
                <a:ea typeface="华文新魏" pitchFamily="2" charset="-122"/>
              </a:rPr>
              <a:t>万</a:t>
            </a:r>
            <a:r>
              <a:rPr lang="zh-CN" altLang="en-US" sz="2400" b="1" dirty="0" smtClean="0">
                <a:latin typeface="华文新魏" pitchFamily="2" charset="-122"/>
                <a:ea typeface="华文新魏" pitchFamily="2" charset="-122"/>
              </a:rPr>
              <a:t>日军进攻</a:t>
            </a:r>
            <a:r>
              <a:rPr lang="zh-CN" altLang="en-US" sz="2400" b="1" dirty="0">
                <a:latin typeface="华文新魏" pitchFamily="2" charset="-122"/>
                <a:ea typeface="华文新魏" pitchFamily="2" charset="-122"/>
              </a:rPr>
              <a:t>武汉，中国参战部队</a:t>
            </a:r>
            <a:r>
              <a:rPr lang="zh-CN" altLang="en-US" sz="2400" b="1" dirty="0" smtClean="0">
                <a:latin typeface="华文新魏" pitchFamily="2" charset="-122"/>
                <a:ea typeface="华文新魏" pitchFamily="2" charset="-122"/>
              </a:rPr>
              <a:t>达</a:t>
            </a:r>
            <a:r>
              <a:rPr lang="en-US" altLang="zh-CN" sz="2400" b="1" dirty="0" smtClean="0">
                <a:latin typeface="华文新魏" pitchFamily="2" charset="-122"/>
                <a:ea typeface="华文新魏" pitchFamily="2" charset="-122"/>
              </a:rPr>
              <a:t>100</a:t>
            </a:r>
            <a:r>
              <a:rPr lang="zh-CN" altLang="en-US" sz="2400" b="1" dirty="0">
                <a:latin typeface="华文新魏" pitchFamily="2" charset="-122"/>
                <a:ea typeface="华文新魏" pitchFamily="2" charset="-122"/>
              </a:rPr>
              <a:t>万</a:t>
            </a:r>
            <a:r>
              <a:rPr lang="zh-CN" altLang="en-US" sz="2400" b="1" dirty="0" smtClean="0">
                <a:latin typeface="华文新魏" pitchFamily="2" charset="-122"/>
                <a:ea typeface="华文新魏" pitchFamily="2" charset="-122"/>
              </a:rPr>
              <a:t>人与</a:t>
            </a:r>
            <a:r>
              <a:rPr lang="zh-CN" altLang="en-US" sz="2400" b="1" dirty="0">
                <a:latin typeface="华文新魏" pitchFamily="2" charset="-122"/>
                <a:ea typeface="华文新魏" pitchFamily="2" charset="-122"/>
              </a:rPr>
              <a:t>日军展开了大规模</a:t>
            </a:r>
            <a:r>
              <a:rPr lang="zh-CN" altLang="en-US" sz="2400" b="1" dirty="0" smtClean="0">
                <a:latin typeface="华文新魏" pitchFamily="2" charset="-122"/>
                <a:ea typeface="华文新魏" pitchFamily="2" charset="-122"/>
              </a:rPr>
              <a:t>会战。</a:t>
            </a:r>
            <a:r>
              <a:rPr lang="zh-CN" altLang="en-US" sz="2400" b="1" dirty="0" smtClean="0">
                <a:solidFill>
                  <a:srgbClr val="FF0000"/>
                </a:solidFill>
                <a:latin typeface="华文新魏" pitchFamily="2" charset="-122"/>
                <a:ea typeface="华文新魏" pitchFamily="2" charset="-122"/>
              </a:rPr>
              <a:t>武汉会战</a:t>
            </a:r>
            <a:r>
              <a:rPr lang="zh-CN" altLang="en-US" sz="2400" b="1" dirty="0" smtClean="0">
                <a:latin typeface="华文新魏" pitchFamily="2" charset="-122"/>
                <a:ea typeface="华文新魏" pitchFamily="2" charset="-122"/>
              </a:rPr>
              <a:t>日军</a:t>
            </a:r>
            <a:r>
              <a:rPr lang="zh-CN" altLang="en-US" sz="2400" b="1" dirty="0">
                <a:latin typeface="华文新魏" pitchFamily="2" charset="-122"/>
                <a:ea typeface="华文新魏" pitchFamily="2" charset="-122"/>
              </a:rPr>
              <a:t>死伤</a:t>
            </a:r>
            <a:r>
              <a:rPr lang="en-US" altLang="zh-CN" sz="2400" b="1" dirty="0">
                <a:latin typeface="华文新魏" pitchFamily="2" charset="-122"/>
                <a:ea typeface="华文新魏" pitchFamily="2" charset="-122"/>
              </a:rPr>
              <a:t>20</a:t>
            </a:r>
            <a:r>
              <a:rPr lang="zh-CN" altLang="en-US" sz="2400" b="1" dirty="0">
                <a:latin typeface="华文新魏" pitchFamily="2" charset="-122"/>
                <a:ea typeface="华文新魏" pitchFamily="2" charset="-122"/>
              </a:rPr>
              <a:t>万，中国军队死伤</a:t>
            </a:r>
            <a:r>
              <a:rPr lang="en-US" altLang="zh-CN" sz="2400" b="1" dirty="0">
                <a:latin typeface="华文新魏" pitchFamily="2" charset="-122"/>
                <a:ea typeface="华文新魏" pitchFamily="2" charset="-122"/>
              </a:rPr>
              <a:t>40</a:t>
            </a:r>
            <a:r>
              <a:rPr lang="zh-CN" altLang="en-US" sz="2400" b="1" dirty="0">
                <a:latin typeface="华文新魏" pitchFamily="2" charset="-122"/>
                <a:ea typeface="华文新魏" pitchFamily="2" charset="-122"/>
              </a:rPr>
              <a:t>万</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10</a:t>
            </a:r>
            <a:r>
              <a:rPr lang="zh-CN" altLang="en-US" sz="2400" b="1" dirty="0" smtClean="0">
                <a:latin typeface="华文新魏" pitchFamily="2" charset="-122"/>
                <a:ea typeface="华文新魏" pitchFamily="2" charset="-122"/>
              </a:rPr>
              <a:t>月武汉失守，抗日战争</a:t>
            </a:r>
            <a:r>
              <a:rPr lang="zh-CN" altLang="en-US" sz="2400" b="1" dirty="0">
                <a:latin typeface="华文新魏" pitchFamily="2" charset="-122"/>
                <a:ea typeface="华文新魏" pitchFamily="2" charset="-122"/>
              </a:rPr>
              <a:t>进入到相持阶段</a:t>
            </a:r>
          </a:p>
        </p:txBody>
      </p:sp>
      <p:pic>
        <p:nvPicPr>
          <p:cNvPr id="117762" name="Picture 2" descr="https://timgsa.baidu.com/timg?image&amp;quality=80&amp;size=b9999_10000&amp;sec=1514183300242&amp;di=47b371cd282339e5ef8e5c3b49a0a745&amp;imgtype=0&amp;src=http%3A%2F%2Fpic.baike.soso.com%2Fp%2F20131205%2F20131205122043-68588507.jpg"/>
          <p:cNvPicPr>
            <a:picLocks noChangeAspect="1" noChangeArrowheads="1"/>
          </p:cNvPicPr>
          <p:nvPr/>
        </p:nvPicPr>
        <p:blipFill>
          <a:blip r:embed="rId3" cstate="print"/>
          <a:srcRect/>
          <a:stretch>
            <a:fillRect/>
          </a:stretch>
        </p:blipFill>
        <p:spPr bwMode="auto">
          <a:xfrm>
            <a:off x="251520" y="1484784"/>
            <a:ext cx="6002697" cy="4837931"/>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25701"/>
                                        </p:tgtEl>
                                        <p:attrNameLst>
                                          <p:attrName>style.visibility</p:attrName>
                                        </p:attrNameLst>
                                      </p:cBhvr>
                                      <p:to>
                                        <p:strVal val="visible"/>
                                      </p:to>
                                    </p:set>
                                    <p:anim calcmode="lin" valueType="num">
                                      <p:cBhvr additive="base">
                                        <p:cTn id="7" dur="500" fill="hold"/>
                                        <p:tgtEl>
                                          <p:spTgt spid="925701"/>
                                        </p:tgtEl>
                                        <p:attrNameLst>
                                          <p:attrName>ppt_x</p:attrName>
                                        </p:attrNameLst>
                                      </p:cBhvr>
                                      <p:tavLst>
                                        <p:tav tm="0">
                                          <p:val>
                                            <p:strVal val="#ppt_x"/>
                                          </p:val>
                                        </p:tav>
                                        <p:tav tm="100000">
                                          <p:val>
                                            <p:strVal val="#ppt_x"/>
                                          </p:val>
                                        </p:tav>
                                      </p:tavLst>
                                    </p:anim>
                                    <p:anim calcmode="lin" valueType="num">
                                      <p:cBhvr additive="base">
                                        <p:cTn id="8" dur="500" fill="hold"/>
                                        <p:tgtEl>
                                          <p:spTgt spid="9257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01"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ChangeArrowheads="1"/>
          </p:cNvSpPr>
          <p:nvPr>
            <p:ph type="title"/>
          </p:nvPr>
        </p:nvSpPr>
        <p:spPr>
          <a:xfrm>
            <a:off x="323528" y="188640"/>
            <a:ext cx="8424936" cy="1223963"/>
          </a:xfrm>
          <a:solidFill>
            <a:srgbClr val="FFFFFF"/>
          </a:solidFill>
          <a:ln>
            <a:solidFill>
              <a:srgbClr val="FFFFFF"/>
            </a:solidFill>
          </a:ln>
        </p:spPr>
        <p:txBody>
          <a:bodyPr>
            <a:normAutofit/>
          </a:bodyPr>
          <a:lstStyle/>
          <a:p>
            <a:r>
              <a:rPr kumimoji="1" lang="en-US" altLang="zh-CN" b="1" dirty="0">
                <a:solidFill>
                  <a:schemeClr val="tx1"/>
                </a:solidFill>
                <a:ea typeface="华文新魏" pitchFamily="2" charset="-122"/>
              </a:rPr>
              <a:t>2</a:t>
            </a:r>
            <a:r>
              <a:rPr kumimoji="1" lang="zh-CN" altLang="en-US" b="1" dirty="0">
                <a:solidFill>
                  <a:schemeClr val="tx1"/>
                </a:solidFill>
                <a:ea typeface="华文新魏" pitchFamily="2" charset="-122"/>
              </a:rPr>
              <a:t>、对国民党正面战场抗战的评价</a:t>
            </a:r>
          </a:p>
        </p:txBody>
      </p:sp>
      <p:sp>
        <p:nvSpPr>
          <p:cNvPr id="1058819" name="Rectangle 3"/>
          <p:cNvSpPr>
            <a:spLocks noGrp="1" noChangeArrowheads="1"/>
          </p:cNvSpPr>
          <p:nvPr>
            <p:ph sz="quarter" idx="1"/>
          </p:nvPr>
        </p:nvSpPr>
        <p:spPr>
          <a:xfrm>
            <a:off x="395536" y="1988840"/>
            <a:ext cx="8301360" cy="3600995"/>
          </a:xfrm>
          <a:noFill/>
          <a:ln>
            <a:solidFill>
              <a:srgbClr val="FFFFFF"/>
            </a:solidFill>
          </a:ln>
        </p:spPr>
        <p:txBody>
          <a:bodyPr>
            <a:normAutofit/>
          </a:bodyPr>
          <a:lstStyle/>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）在战略防御阶段，日本侵略者以国民党军队为主要作战对象。以国民党军队为主体的正面战场，担负了抗击日军战略进攻的主要任务。</a:t>
            </a:r>
          </a:p>
          <a:p>
            <a:pPr lvl="1"/>
            <a:r>
              <a:rPr lang="zh-CN" altLang="en-US" sz="2400" b="1" dirty="0">
                <a:latin typeface="华文新魏" pitchFamily="2" charset="-122"/>
                <a:ea typeface="华文新魏" pitchFamily="2" charset="-122"/>
              </a:rPr>
              <a:t>粉碎了日军“速战速决”灭亡中国的计划。</a:t>
            </a:r>
          </a:p>
          <a:p>
            <a:pPr lvl="1"/>
            <a:r>
              <a:rPr lang="zh-CN" altLang="en-US" sz="2400" b="1" dirty="0">
                <a:latin typeface="华文新魏" pitchFamily="2" charset="-122"/>
                <a:ea typeface="华文新魏" pitchFamily="2" charset="-122"/>
              </a:rPr>
              <a:t>客观上掩护了八路军、新四军游击战略的实施。</a:t>
            </a:r>
          </a:p>
          <a:p>
            <a:pPr lvl="1"/>
            <a:r>
              <a:rPr lang="zh-CN" altLang="en-US" sz="2400" b="1" dirty="0">
                <a:latin typeface="华文新魏" pitchFamily="2" charset="-122"/>
                <a:ea typeface="华文新魏" pitchFamily="2" charset="-122"/>
              </a:rPr>
              <a:t>为世界反法西斯战争做出了贡献。</a:t>
            </a:r>
          </a:p>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sym typeface="Wingdings 2" pitchFamily="18" charset="2"/>
              </a:rPr>
              <a:t> 正面战场除了台儿庄战役取得大捷外，其他战役几乎都是以退却、失败而结束的</a:t>
            </a:r>
            <a:r>
              <a:rPr lang="zh-CN" altLang="en-US" sz="2400" b="1" dirty="0">
                <a:latin typeface="华文新魏" pitchFamily="2" charset="-122"/>
                <a:ea typeface="华文新魏" pitchFamily="2" charset="-122"/>
              </a:rPr>
              <a:t>。</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95513" y="1844675"/>
            <a:ext cx="6624637" cy="4681538"/>
            <a:chOff x="0" y="403"/>
            <a:chExt cx="2835" cy="4608"/>
          </a:xfrm>
        </p:grpSpPr>
        <p:grpSp>
          <p:nvGrpSpPr>
            <p:cNvPr id="3" name="Group 3"/>
            <p:cNvGrpSpPr>
              <a:grpSpLocks/>
            </p:cNvGrpSpPr>
            <p:nvPr/>
          </p:nvGrpSpPr>
          <p:grpSpPr bwMode="auto">
            <a:xfrm>
              <a:off x="0" y="403"/>
              <a:ext cx="1295" cy="384"/>
              <a:chOff x="0" y="403"/>
              <a:chExt cx="1295" cy="384"/>
            </a:xfrm>
          </p:grpSpPr>
          <p:sp>
            <p:nvSpPr>
              <p:cNvPr id="969732" name="Rectangle 4"/>
              <p:cNvSpPr>
                <a:spLocks noChangeArrowheads="1"/>
              </p:cNvSpPr>
              <p:nvPr/>
            </p:nvSpPr>
            <p:spPr bwMode="auto">
              <a:xfrm>
                <a:off x="43" y="403"/>
                <a:ext cx="1209" cy="384"/>
              </a:xfrm>
              <a:prstGeom prst="rect">
                <a:avLst/>
              </a:prstGeom>
              <a:noFill/>
              <a:ln w="9525">
                <a:noFill/>
                <a:miter lim="800000"/>
                <a:headEnd/>
                <a:tailEnd/>
              </a:ln>
              <a:effectLst/>
            </p:spPr>
            <p:txBody>
              <a:bodyPr/>
              <a:lstStyle/>
              <a:p>
                <a:pPr algn="l">
                  <a:spcBef>
                    <a:spcPct val="0"/>
                  </a:spcBef>
                </a:pPr>
                <a:r>
                  <a:rPr lang="en-US" altLang="zh-CN" sz="1600" dirty="0">
                    <a:effectLst>
                      <a:outerShdw blurRad="38100" dist="38100" dir="2700000" algn="tl">
                        <a:srgbClr val="C0C0C0"/>
                      </a:outerShdw>
                    </a:effectLst>
                    <a:latin typeface="宋体" pitchFamily="2" charset="-122"/>
                    <a:ea typeface="宋体" pitchFamily="2" charset="-122"/>
                  </a:rPr>
                  <a:t>         </a:t>
                </a:r>
                <a:r>
                  <a:rPr lang="zh-CN" altLang="en-US" sz="1600" b="1" dirty="0">
                    <a:effectLst>
                      <a:outerShdw blurRad="38100" dist="38100" dir="2700000" algn="tl">
                        <a:srgbClr val="C0C0C0"/>
                      </a:outerShdw>
                    </a:effectLst>
                    <a:latin typeface="华文新魏" pitchFamily="2" charset="-122"/>
                    <a:ea typeface="华文新魏" pitchFamily="2" charset="-122"/>
                  </a:rPr>
                  <a:t>项     目</a:t>
                </a:r>
              </a:p>
              <a:p>
                <a:pPr algn="l">
                  <a:spcBef>
                    <a:spcPct val="0"/>
                  </a:spcBef>
                </a:pPr>
                <a:endParaRPr lang="en-US" altLang="zh-CN" sz="2400" b="1" dirty="0">
                  <a:effectLst>
                    <a:outerShdw blurRad="38100" dist="38100" dir="2700000" algn="tl">
                      <a:srgbClr val="C0C0C0"/>
                    </a:outerShdw>
                  </a:effectLst>
                  <a:latin typeface="华文新魏" pitchFamily="2" charset="-122"/>
                  <a:ea typeface="华文新魏" pitchFamily="2" charset="-122"/>
                </a:endParaRPr>
              </a:p>
            </p:txBody>
          </p:sp>
          <p:sp>
            <p:nvSpPr>
              <p:cNvPr id="969733" name="Rectangle 5"/>
              <p:cNvSpPr>
                <a:spLocks noChangeArrowheads="1"/>
              </p:cNvSpPr>
              <p:nvPr/>
            </p:nvSpPr>
            <p:spPr bwMode="auto">
              <a:xfrm>
                <a:off x="0" y="403"/>
                <a:ext cx="1295"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4" name="Group 6"/>
            <p:cNvGrpSpPr>
              <a:grpSpLocks/>
            </p:cNvGrpSpPr>
            <p:nvPr/>
          </p:nvGrpSpPr>
          <p:grpSpPr bwMode="auto">
            <a:xfrm>
              <a:off x="1295" y="403"/>
              <a:ext cx="806" cy="384"/>
              <a:chOff x="1295" y="403"/>
              <a:chExt cx="806" cy="384"/>
            </a:xfrm>
          </p:grpSpPr>
          <p:sp>
            <p:nvSpPr>
              <p:cNvPr id="969735" name="Rectangle 7"/>
              <p:cNvSpPr>
                <a:spLocks noChangeArrowheads="1"/>
              </p:cNvSpPr>
              <p:nvPr/>
            </p:nvSpPr>
            <p:spPr bwMode="auto">
              <a:xfrm>
                <a:off x="1338" y="403"/>
                <a:ext cx="720" cy="384"/>
              </a:xfrm>
              <a:prstGeom prst="rect">
                <a:avLst/>
              </a:prstGeom>
              <a:noFill/>
              <a:ln w="9525">
                <a:noFill/>
                <a:miter lim="800000"/>
                <a:headEnd/>
                <a:tailEnd/>
              </a:ln>
              <a:effectLst/>
            </p:spPr>
            <p:txBody>
              <a:bodyPr/>
              <a:lstStyle/>
              <a:p>
                <a:pPr>
                  <a:spcBef>
                    <a:spcPct val="0"/>
                  </a:spcBef>
                </a:pPr>
                <a:r>
                  <a:rPr lang="zh-CN" altLang="en-US" sz="1600" b="1" dirty="0" smtClean="0">
                    <a:effectLst>
                      <a:outerShdw blurRad="38100" dist="38100" dir="2700000" algn="tl">
                        <a:srgbClr val="C0C0C0"/>
                      </a:outerShdw>
                    </a:effectLst>
                    <a:latin typeface="华文新魏" pitchFamily="2" charset="-122"/>
                    <a:ea typeface="华文新魏" pitchFamily="2" charset="-122"/>
                  </a:rPr>
                  <a:t>     中   </a:t>
                </a:r>
                <a:r>
                  <a:rPr lang="zh-CN" altLang="en-US" sz="1600" b="1" dirty="0">
                    <a:effectLst>
                      <a:outerShdw blurRad="38100" dist="38100" dir="2700000" algn="tl">
                        <a:srgbClr val="C0C0C0"/>
                      </a:outerShdw>
                    </a:effectLst>
                    <a:latin typeface="华文新魏" pitchFamily="2" charset="-122"/>
                    <a:ea typeface="华文新魏" pitchFamily="2" charset="-122"/>
                  </a:rPr>
                  <a:t>国</a:t>
                </a:r>
              </a:p>
              <a:p>
                <a:pPr>
                  <a:spcBef>
                    <a:spcPct val="0"/>
                  </a:spcBef>
                </a:pPr>
                <a:endParaRPr lang="en-US" altLang="zh-CN" sz="1600" b="1" dirty="0">
                  <a:effectLst>
                    <a:outerShdw blurRad="38100" dist="38100" dir="2700000" algn="tl">
                      <a:srgbClr val="C0C0C0"/>
                    </a:outerShdw>
                  </a:effectLst>
                  <a:latin typeface="华文新魏" pitchFamily="2" charset="-122"/>
                  <a:ea typeface="华文新魏" pitchFamily="2" charset="-122"/>
                </a:endParaRPr>
              </a:p>
            </p:txBody>
          </p:sp>
          <p:sp>
            <p:nvSpPr>
              <p:cNvPr id="969736" name="Rectangle 8"/>
              <p:cNvSpPr>
                <a:spLocks noChangeArrowheads="1"/>
              </p:cNvSpPr>
              <p:nvPr/>
            </p:nvSpPr>
            <p:spPr bwMode="auto">
              <a:xfrm>
                <a:off x="1295" y="403"/>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5" name="Group 9"/>
            <p:cNvGrpSpPr>
              <a:grpSpLocks/>
            </p:cNvGrpSpPr>
            <p:nvPr/>
          </p:nvGrpSpPr>
          <p:grpSpPr bwMode="auto">
            <a:xfrm>
              <a:off x="2101" y="403"/>
              <a:ext cx="734" cy="384"/>
              <a:chOff x="2101" y="403"/>
              <a:chExt cx="734" cy="384"/>
            </a:xfrm>
          </p:grpSpPr>
          <p:sp>
            <p:nvSpPr>
              <p:cNvPr id="969738" name="Rectangle 10"/>
              <p:cNvSpPr>
                <a:spLocks noChangeArrowheads="1"/>
              </p:cNvSpPr>
              <p:nvPr/>
            </p:nvSpPr>
            <p:spPr bwMode="auto">
              <a:xfrm>
                <a:off x="2144" y="403"/>
                <a:ext cx="648" cy="384"/>
              </a:xfrm>
              <a:prstGeom prst="rect">
                <a:avLst/>
              </a:prstGeom>
              <a:noFill/>
              <a:ln w="9525">
                <a:noFill/>
                <a:miter lim="800000"/>
                <a:headEnd/>
                <a:tailEnd/>
              </a:ln>
              <a:effectLst/>
            </p:spPr>
            <p:txBody>
              <a:bodyPr/>
              <a:lstStyle/>
              <a:p>
                <a:pPr algn="l">
                  <a:spcBef>
                    <a:spcPct val="0"/>
                  </a:spcBef>
                </a:pPr>
                <a:r>
                  <a:rPr lang="zh-CN" altLang="en-US" sz="1600" b="1" dirty="0" smtClean="0">
                    <a:effectLst>
                      <a:outerShdw blurRad="38100" dist="38100" dir="2700000" algn="tl">
                        <a:srgbClr val="C0C0C0"/>
                      </a:outerShdw>
                    </a:effectLst>
                    <a:latin typeface="华文新魏" pitchFamily="2" charset="-122"/>
                    <a:ea typeface="华文新魏" pitchFamily="2" charset="-122"/>
                  </a:rPr>
                  <a:t>     日   </a:t>
                </a:r>
                <a:r>
                  <a:rPr lang="zh-CN" altLang="en-US" sz="1600" b="1" dirty="0">
                    <a:effectLst>
                      <a:outerShdw blurRad="38100" dist="38100" dir="2700000" algn="tl">
                        <a:srgbClr val="C0C0C0"/>
                      </a:outerShdw>
                    </a:effectLst>
                    <a:latin typeface="华文新魏" pitchFamily="2" charset="-122"/>
                    <a:ea typeface="华文新魏" pitchFamily="2" charset="-122"/>
                  </a:rPr>
                  <a:t>本</a:t>
                </a:r>
              </a:p>
            </p:txBody>
          </p:sp>
          <p:sp>
            <p:nvSpPr>
              <p:cNvPr id="969739" name="Rectangle 11"/>
              <p:cNvSpPr>
                <a:spLocks noChangeArrowheads="1"/>
              </p:cNvSpPr>
              <p:nvPr/>
            </p:nvSpPr>
            <p:spPr bwMode="auto">
              <a:xfrm>
                <a:off x="2101" y="403"/>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6" name="Group 12"/>
            <p:cNvGrpSpPr>
              <a:grpSpLocks/>
            </p:cNvGrpSpPr>
            <p:nvPr/>
          </p:nvGrpSpPr>
          <p:grpSpPr bwMode="auto">
            <a:xfrm>
              <a:off x="0" y="787"/>
              <a:ext cx="273" cy="2208"/>
              <a:chOff x="0" y="787"/>
              <a:chExt cx="273" cy="2208"/>
            </a:xfrm>
          </p:grpSpPr>
          <p:sp>
            <p:nvSpPr>
              <p:cNvPr id="969741" name="Rectangle 13"/>
              <p:cNvSpPr>
                <a:spLocks noChangeArrowheads="1"/>
              </p:cNvSpPr>
              <p:nvPr/>
            </p:nvSpPr>
            <p:spPr bwMode="auto">
              <a:xfrm>
                <a:off x="43" y="787"/>
                <a:ext cx="187" cy="2208"/>
              </a:xfrm>
              <a:prstGeom prst="rect">
                <a:avLst/>
              </a:prstGeom>
              <a:noFill/>
              <a:ln w="9525">
                <a:noFill/>
                <a:miter lim="800000"/>
                <a:headEnd/>
                <a:tailEnd/>
              </a:ln>
              <a:effectLst/>
            </p:spPr>
            <p:txBody>
              <a:bodyPr/>
              <a:lstStyle/>
              <a:p>
                <a:pPr algn="l">
                  <a:spcBef>
                    <a:spcPct val="0"/>
                  </a:spcBef>
                </a:pPr>
                <a:r>
                  <a:rPr lang="en-US" altLang="zh-CN" sz="1600" dirty="0">
                    <a:effectLst>
                      <a:outerShdw blurRad="38100" dist="38100" dir="2700000" algn="tl">
                        <a:srgbClr val="C0C0C0"/>
                      </a:outerShdw>
                    </a:effectLst>
                    <a:latin typeface="宋体" pitchFamily="2" charset="-122"/>
                    <a:ea typeface="宋体" pitchFamily="2" charset="-122"/>
                  </a:rPr>
                  <a:t> </a:t>
                </a:r>
              </a:p>
              <a:p>
                <a:pPr algn="l">
                  <a:spcBef>
                    <a:spcPct val="0"/>
                  </a:spcBef>
                </a:pPr>
                <a:r>
                  <a:rPr lang="en-US" altLang="zh-CN" sz="1600" dirty="0">
                    <a:effectLst>
                      <a:outerShdw blurRad="38100" dist="38100" dir="2700000" algn="tl">
                        <a:srgbClr val="C0C0C0"/>
                      </a:outerShdw>
                    </a:effectLst>
                    <a:latin typeface="宋体" pitchFamily="2" charset="-122"/>
                    <a:ea typeface="宋体" pitchFamily="2" charset="-122"/>
                  </a:rPr>
                  <a:t> </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国</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 </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力</a:t>
                </a:r>
              </a:p>
              <a:p>
                <a:pPr algn="l">
                  <a:spcBef>
                    <a:spcPct val="0"/>
                  </a:spcBef>
                </a:pPr>
                <a:endParaRPr lang="en-US" altLang="zh-CN" sz="2400" b="1" dirty="0">
                  <a:effectLst>
                    <a:outerShdw blurRad="38100" dist="38100" dir="2700000" algn="tl">
                      <a:srgbClr val="C0C0C0"/>
                    </a:outerShdw>
                  </a:effectLst>
                  <a:latin typeface="华文新魏" pitchFamily="2" charset="-122"/>
                  <a:ea typeface="华文新魏" pitchFamily="2" charset="-122"/>
                </a:endParaRPr>
              </a:p>
            </p:txBody>
          </p:sp>
          <p:sp>
            <p:nvSpPr>
              <p:cNvPr id="969742" name="Rectangle 14"/>
              <p:cNvSpPr>
                <a:spLocks noChangeArrowheads="1"/>
              </p:cNvSpPr>
              <p:nvPr/>
            </p:nvSpPr>
            <p:spPr bwMode="auto">
              <a:xfrm>
                <a:off x="0" y="787"/>
                <a:ext cx="273" cy="2208"/>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7" name="Group 15"/>
            <p:cNvGrpSpPr>
              <a:grpSpLocks/>
            </p:cNvGrpSpPr>
            <p:nvPr/>
          </p:nvGrpSpPr>
          <p:grpSpPr bwMode="auto">
            <a:xfrm>
              <a:off x="273" y="787"/>
              <a:ext cx="1022" cy="384"/>
              <a:chOff x="273" y="787"/>
              <a:chExt cx="1022" cy="384"/>
            </a:xfrm>
          </p:grpSpPr>
          <p:sp>
            <p:nvSpPr>
              <p:cNvPr id="969744" name="Rectangle 16"/>
              <p:cNvSpPr>
                <a:spLocks noChangeArrowheads="1"/>
              </p:cNvSpPr>
              <p:nvPr/>
            </p:nvSpPr>
            <p:spPr bwMode="auto">
              <a:xfrm>
                <a:off x="316" y="787"/>
                <a:ext cx="936" cy="384"/>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工业总产值</a:t>
                </a:r>
              </a:p>
            </p:txBody>
          </p:sp>
          <p:sp>
            <p:nvSpPr>
              <p:cNvPr id="969745" name="Rectangle 17"/>
              <p:cNvSpPr>
                <a:spLocks noChangeArrowheads="1"/>
              </p:cNvSpPr>
              <p:nvPr/>
            </p:nvSpPr>
            <p:spPr bwMode="auto">
              <a:xfrm>
                <a:off x="273" y="787"/>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8" name="Group 18"/>
            <p:cNvGrpSpPr>
              <a:grpSpLocks/>
            </p:cNvGrpSpPr>
            <p:nvPr/>
          </p:nvGrpSpPr>
          <p:grpSpPr bwMode="auto">
            <a:xfrm>
              <a:off x="1295" y="787"/>
              <a:ext cx="806" cy="384"/>
              <a:chOff x="1295" y="787"/>
              <a:chExt cx="806" cy="384"/>
            </a:xfrm>
          </p:grpSpPr>
          <p:sp>
            <p:nvSpPr>
              <p:cNvPr id="969747" name="Rectangle 19"/>
              <p:cNvSpPr>
                <a:spLocks noChangeArrowheads="1"/>
              </p:cNvSpPr>
              <p:nvPr/>
            </p:nvSpPr>
            <p:spPr bwMode="auto">
              <a:xfrm>
                <a:off x="1338" y="787"/>
                <a:ext cx="720"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13.6</a:t>
                </a:r>
                <a:r>
                  <a:rPr lang="zh-CN" altLang="en-US" b="1" dirty="0">
                    <a:effectLst>
                      <a:outerShdw blurRad="38100" dist="38100" dir="2700000" algn="tl">
                        <a:srgbClr val="C0C0C0"/>
                      </a:outerShdw>
                    </a:effectLst>
                    <a:latin typeface="华文新魏" pitchFamily="2" charset="-122"/>
                    <a:ea typeface="华文新魏" pitchFamily="2" charset="-122"/>
                  </a:rPr>
                  <a:t>亿美元</a:t>
                </a:r>
              </a:p>
            </p:txBody>
          </p:sp>
          <p:sp>
            <p:nvSpPr>
              <p:cNvPr id="969748" name="Rectangle 20"/>
              <p:cNvSpPr>
                <a:spLocks noChangeArrowheads="1"/>
              </p:cNvSpPr>
              <p:nvPr/>
            </p:nvSpPr>
            <p:spPr bwMode="auto">
              <a:xfrm>
                <a:off x="1295" y="787"/>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 name="Group 21"/>
            <p:cNvGrpSpPr>
              <a:grpSpLocks/>
            </p:cNvGrpSpPr>
            <p:nvPr/>
          </p:nvGrpSpPr>
          <p:grpSpPr bwMode="auto">
            <a:xfrm>
              <a:off x="2101" y="787"/>
              <a:ext cx="734" cy="384"/>
              <a:chOff x="2101" y="787"/>
              <a:chExt cx="734" cy="384"/>
            </a:xfrm>
          </p:grpSpPr>
          <p:sp>
            <p:nvSpPr>
              <p:cNvPr id="969750" name="Rectangle 22"/>
              <p:cNvSpPr>
                <a:spLocks noChangeArrowheads="1"/>
              </p:cNvSpPr>
              <p:nvPr/>
            </p:nvSpPr>
            <p:spPr bwMode="auto">
              <a:xfrm>
                <a:off x="2144" y="787"/>
                <a:ext cx="648" cy="384"/>
              </a:xfrm>
              <a:prstGeom prst="rect">
                <a:avLst/>
              </a:prstGeom>
              <a:noFill/>
              <a:ln w="9525">
                <a:noFill/>
                <a:miter lim="800000"/>
                <a:headEnd/>
                <a:tailEnd/>
              </a:ln>
              <a:effectLst/>
            </p:spPr>
            <p:txBody>
              <a:bodyPr/>
              <a:lstStyle/>
              <a:p>
                <a:pPr algn="l">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60</a:t>
                </a:r>
                <a:r>
                  <a:rPr lang="zh-CN" altLang="en-US" b="1" dirty="0">
                    <a:effectLst>
                      <a:outerShdw blurRad="38100" dist="38100" dir="2700000" algn="tl">
                        <a:srgbClr val="C0C0C0"/>
                      </a:outerShdw>
                    </a:effectLst>
                    <a:latin typeface="华文新魏" pitchFamily="2" charset="-122"/>
                    <a:ea typeface="华文新魏" pitchFamily="2" charset="-122"/>
                  </a:rPr>
                  <a:t>亿美元</a:t>
                </a:r>
              </a:p>
            </p:txBody>
          </p:sp>
          <p:sp>
            <p:nvSpPr>
              <p:cNvPr id="969751" name="Rectangle 23"/>
              <p:cNvSpPr>
                <a:spLocks noChangeArrowheads="1"/>
              </p:cNvSpPr>
              <p:nvPr/>
            </p:nvSpPr>
            <p:spPr bwMode="auto">
              <a:xfrm>
                <a:off x="2101" y="787"/>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0" name="Group 24"/>
            <p:cNvGrpSpPr>
              <a:grpSpLocks/>
            </p:cNvGrpSpPr>
            <p:nvPr/>
          </p:nvGrpSpPr>
          <p:grpSpPr bwMode="auto">
            <a:xfrm>
              <a:off x="273" y="1171"/>
              <a:ext cx="1022" cy="480"/>
              <a:chOff x="273" y="1171"/>
              <a:chExt cx="1022" cy="480"/>
            </a:xfrm>
          </p:grpSpPr>
          <p:sp>
            <p:nvSpPr>
              <p:cNvPr id="969753" name="Rectangle 25"/>
              <p:cNvSpPr>
                <a:spLocks noChangeArrowheads="1"/>
              </p:cNvSpPr>
              <p:nvPr/>
            </p:nvSpPr>
            <p:spPr bwMode="auto">
              <a:xfrm>
                <a:off x="316" y="1171"/>
                <a:ext cx="936" cy="480"/>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生铁产量</a:t>
                </a:r>
              </a:p>
            </p:txBody>
          </p:sp>
          <p:sp>
            <p:nvSpPr>
              <p:cNvPr id="969754" name="Rectangle 26"/>
              <p:cNvSpPr>
                <a:spLocks noChangeArrowheads="1"/>
              </p:cNvSpPr>
              <p:nvPr/>
            </p:nvSpPr>
            <p:spPr bwMode="auto">
              <a:xfrm>
                <a:off x="273" y="1171"/>
                <a:ext cx="1022"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1" name="Group 27"/>
            <p:cNvGrpSpPr>
              <a:grpSpLocks/>
            </p:cNvGrpSpPr>
            <p:nvPr/>
          </p:nvGrpSpPr>
          <p:grpSpPr bwMode="auto">
            <a:xfrm>
              <a:off x="1294" y="1171"/>
              <a:ext cx="924" cy="480"/>
              <a:chOff x="1294" y="1171"/>
              <a:chExt cx="924" cy="480"/>
            </a:xfrm>
          </p:grpSpPr>
          <p:sp>
            <p:nvSpPr>
              <p:cNvPr id="969756" name="Rectangle 28"/>
              <p:cNvSpPr>
                <a:spLocks noChangeArrowheads="1"/>
              </p:cNvSpPr>
              <p:nvPr/>
            </p:nvSpPr>
            <p:spPr bwMode="auto">
              <a:xfrm>
                <a:off x="1294" y="1171"/>
                <a:ext cx="924"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95.9</a:t>
                </a:r>
                <a:r>
                  <a:rPr lang="zh-CN" altLang="en-US" b="1" dirty="0">
                    <a:effectLst>
                      <a:outerShdw blurRad="38100" dist="38100" dir="2700000" algn="tl">
                        <a:srgbClr val="C0C0C0"/>
                      </a:outerShdw>
                    </a:effectLst>
                    <a:latin typeface="华文新魏" pitchFamily="2" charset="-122"/>
                    <a:ea typeface="华文新魏" pitchFamily="2" charset="-122"/>
                  </a:rPr>
                  <a:t>万吨</a:t>
                </a:r>
                <a:r>
                  <a:rPr lang="en-US" altLang="zh-CN" b="1" dirty="0">
                    <a:effectLst>
                      <a:outerShdw blurRad="38100" dist="38100" dir="2700000" algn="tl">
                        <a:srgbClr val="C0C0C0"/>
                      </a:outerShdw>
                    </a:effectLst>
                    <a:latin typeface="华文新魏" pitchFamily="2" charset="-122"/>
                    <a:ea typeface="华文新魏" pitchFamily="2" charset="-122"/>
                  </a:rPr>
                  <a:t>(</a:t>
                </a:r>
                <a:r>
                  <a:rPr lang="zh-CN" altLang="en-US" b="1" dirty="0">
                    <a:effectLst>
                      <a:outerShdw blurRad="38100" dist="38100" dir="2700000" algn="tl">
                        <a:srgbClr val="C0C0C0"/>
                      </a:outerShdw>
                    </a:effectLst>
                    <a:latin typeface="华文新魏" pitchFamily="2" charset="-122"/>
                    <a:ea typeface="华文新魏" pitchFamily="2" charset="-122"/>
                  </a:rPr>
                  <a:t>含东北</a:t>
                </a:r>
                <a:r>
                  <a:rPr lang="en-US" altLang="zh-CN" b="1" dirty="0">
                    <a:effectLst>
                      <a:outerShdw blurRad="38100" dist="38100" dir="2700000" algn="tl">
                        <a:srgbClr val="C0C0C0"/>
                      </a:outerShdw>
                    </a:effectLst>
                    <a:latin typeface="华文新魏" pitchFamily="2" charset="-122"/>
                    <a:ea typeface="华文新魏" pitchFamily="2" charset="-122"/>
                  </a:rPr>
                  <a:t>)</a:t>
                </a:r>
              </a:p>
            </p:txBody>
          </p:sp>
          <p:sp>
            <p:nvSpPr>
              <p:cNvPr id="969757" name="Rectangle 29"/>
              <p:cNvSpPr>
                <a:spLocks noChangeArrowheads="1"/>
              </p:cNvSpPr>
              <p:nvPr/>
            </p:nvSpPr>
            <p:spPr bwMode="auto">
              <a:xfrm>
                <a:off x="1295" y="1171"/>
                <a:ext cx="806"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2" name="Group 30"/>
            <p:cNvGrpSpPr>
              <a:grpSpLocks/>
            </p:cNvGrpSpPr>
            <p:nvPr/>
          </p:nvGrpSpPr>
          <p:grpSpPr bwMode="auto">
            <a:xfrm>
              <a:off x="2101" y="1171"/>
              <a:ext cx="734" cy="480"/>
              <a:chOff x="2101" y="1171"/>
              <a:chExt cx="734" cy="480"/>
            </a:xfrm>
          </p:grpSpPr>
          <p:sp>
            <p:nvSpPr>
              <p:cNvPr id="969759" name="Rectangle 31"/>
              <p:cNvSpPr>
                <a:spLocks noChangeArrowheads="1"/>
              </p:cNvSpPr>
              <p:nvPr/>
            </p:nvSpPr>
            <p:spPr bwMode="auto">
              <a:xfrm>
                <a:off x="2144" y="1171"/>
                <a:ext cx="648"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239.7</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760" name="Rectangle 32"/>
              <p:cNvSpPr>
                <a:spLocks noChangeArrowheads="1"/>
              </p:cNvSpPr>
              <p:nvPr/>
            </p:nvSpPr>
            <p:spPr bwMode="auto">
              <a:xfrm>
                <a:off x="2101" y="1171"/>
                <a:ext cx="734"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3" name="Group 33"/>
            <p:cNvGrpSpPr>
              <a:grpSpLocks/>
            </p:cNvGrpSpPr>
            <p:nvPr/>
          </p:nvGrpSpPr>
          <p:grpSpPr bwMode="auto">
            <a:xfrm>
              <a:off x="273" y="1651"/>
              <a:ext cx="1022" cy="480"/>
              <a:chOff x="273" y="1651"/>
              <a:chExt cx="1022" cy="480"/>
            </a:xfrm>
          </p:grpSpPr>
          <p:sp>
            <p:nvSpPr>
              <p:cNvPr id="969762" name="Rectangle 34"/>
              <p:cNvSpPr>
                <a:spLocks noChangeArrowheads="1"/>
              </p:cNvSpPr>
              <p:nvPr/>
            </p:nvSpPr>
            <p:spPr bwMode="auto">
              <a:xfrm>
                <a:off x="316" y="1651"/>
                <a:ext cx="936" cy="480"/>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钢产量</a:t>
                </a:r>
              </a:p>
            </p:txBody>
          </p:sp>
          <p:sp>
            <p:nvSpPr>
              <p:cNvPr id="969763" name="Rectangle 35"/>
              <p:cNvSpPr>
                <a:spLocks noChangeArrowheads="1"/>
              </p:cNvSpPr>
              <p:nvPr/>
            </p:nvSpPr>
            <p:spPr bwMode="auto">
              <a:xfrm>
                <a:off x="273" y="1651"/>
                <a:ext cx="1022"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4" name="Group 36"/>
            <p:cNvGrpSpPr>
              <a:grpSpLocks/>
            </p:cNvGrpSpPr>
            <p:nvPr/>
          </p:nvGrpSpPr>
          <p:grpSpPr bwMode="auto">
            <a:xfrm>
              <a:off x="1294" y="1651"/>
              <a:ext cx="807" cy="480"/>
              <a:chOff x="1294" y="1651"/>
              <a:chExt cx="807" cy="480"/>
            </a:xfrm>
          </p:grpSpPr>
          <p:sp>
            <p:nvSpPr>
              <p:cNvPr id="969765" name="Rectangle 37"/>
              <p:cNvSpPr>
                <a:spLocks noChangeArrowheads="1"/>
              </p:cNvSpPr>
              <p:nvPr/>
            </p:nvSpPr>
            <p:spPr bwMode="auto">
              <a:xfrm>
                <a:off x="1294" y="1651"/>
                <a:ext cx="801" cy="480"/>
              </a:xfrm>
              <a:prstGeom prst="rect">
                <a:avLst/>
              </a:prstGeom>
              <a:noFill/>
              <a:ln w="9525">
                <a:noFill/>
                <a:miter lim="800000"/>
                <a:headEnd/>
                <a:tailEnd/>
              </a:ln>
              <a:effectLst/>
            </p:spPr>
            <p:txBody>
              <a:bodyPr/>
              <a:lstStyle/>
              <a:p>
                <a:pPr algn="l">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55.6</a:t>
                </a:r>
                <a:r>
                  <a:rPr lang="zh-CN" altLang="en-US" b="1" dirty="0">
                    <a:effectLst>
                      <a:outerShdw blurRad="38100" dist="38100" dir="2700000" algn="tl">
                        <a:srgbClr val="C0C0C0"/>
                      </a:outerShdw>
                    </a:effectLst>
                    <a:latin typeface="华文新魏" pitchFamily="2" charset="-122"/>
                    <a:ea typeface="华文新魏" pitchFamily="2" charset="-122"/>
                  </a:rPr>
                  <a:t>万吨</a:t>
                </a:r>
                <a:r>
                  <a:rPr lang="en-US" altLang="zh-CN" b="1" dirty="0">
                    <a:effectLst>
                      <a:outerShdw blurRad="38100" dist="38100" dir="2700000" algn="tl">
                        <a:srgbClr val="C0C0C0"/>
                      </a:outerShdw>
                    </a:effectLst>
                    <a:latin typeface="华文新魏" pitchFamily="2" charset="-122"/>
                    <a:ea typeface="华文新魏" pitchFamily="2" charset="-122"/>
                  </a:rPr>
                  <a:t>(</a:t>
                </a:r>
                <a:r>
                  <a:rPr lang="zh-CN" altLang="en-US" b="1" dirty="0">
                    <a:effectLst>
                      <a:outerShdw blurRad="38100" dist="38100" dir="2700000" algn="tl">
                        <a:srgbClr val="C0C0C0"/>
                      </a:outerShdw>
                    </a:effectLst>
                    <a:latin typeface="华文新魏" pitchFamily="2" charset="-122"/>
                    <a:ea typeface="华文新魏" pitchFamily="2" charset="-122"/>
                  </a:rPr>
                  <a:t>含东北</a:t>
                </a:r>
                <a:r>
                  <a:rPr lang="en-US" altLang="zh-CN" b="1" dirty="0">
                    <a:effectLst>
                      <a:outerShdw blurRad="38100" dist="38100" dir="2700000" algn="tl">
                        <a:srgbClr val="C0C0C0"/>
                      </a:outerShdw>
                    </a:effectLst>
                    <a:latin typeface="华文新魏" pitchFamily="2" charset="-122"/>
                    <a:ea typeface="华文新魏" pitchFamily="2" charset="-122"/>
                  </a:rPr>
                  <a:t>)</a:t>
                </a:r>
              </a:p>
            </p:txBody>
          </p:sp>
          <p:sp>
            <p:nvSpPr>
              <p:cNvPr id="969766" name="Rectangle 38"/>
              <p:cNvSpPr>
                <a:spLocks noChangeArrowheads="1"/>
              </p:cNvSpPr>
              <p:nvPr/>
            </p:nvSpPr>
            <p:spPr bwMode="auto">
              <a:xfrm>
                <a:off x="1295" y="1651"/>
                <a:ext cx="806"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5" name="Group 39"/>
            <p:cNvGrpSpPr>
              <a:grpSpLocks/>
            </p:cNvGrpSpPr>
            <p:nvPr/>
          </p:nvGrpSpPr>
          <p:grpSpPr bwMode="auto">
            <a:xfrm>
              <a:off x="2101" y="1651"/>
              <a:ext cx="734" cy="480"/>
              <a:chOff x="2101" y="1651"/>
              <a:chExt cx="734" cy="480"/>
            </a:xfrm>
          </p:grpSpPr>
          <p:sp>
            <p:nvSpPr>
              <p:cNvPr id="969768" name="Rectangle 40"/>
              <p:cNvSpPr>
                <a:spLocks noChangeArrowheads="1"/>
              </p:cNvSpPr>
              <p:nvPr/>
            </p:nvSpPr>
            <p:spPr bwMode="auto">
              <a:xfrm>
                <a:off x="2144" y="1651"/>
                <a:ext cx="648"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635</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769" name="Rectangle 41"/>
              <p:cNvSpPr>
                <a:spLocks noChangeArrowheads="1"/>
              </p:cNvSpPr>
              <p:nvPr/>
            </p:nvSpPr>
            <p:spPr bwMode="auto">
              <a:xfrm>
                <a:off x="2101" y="1651"/>
                <a:ext cx="734"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6" name="Group 42"/>
            <p:cNvGrpSpPr>
              <a:grpSpLocks/>
            </p:cNvGrpSpPr>
            <p:nvPr/>
          </p:nvGrpSpPr>
          <p:grpSpPr bwMode="auto">
            <a:xfrm>
              <a:off x="273" y="2131"/>
              <a:ext cx="1022" cy="384"/>
              <a:chOff x="273" y="2131"/>
              <a:chExt cx="1022" cy="384"/>
            </a:xfrm>
          </p:grpSpPr>
          <p:sp>
            <p:nvSpPr>
              <p:cNvPr id="969771" name="Rectangle 43"/>
              <p:cNvSpPr>
                <a:spLocks noChangeArrowheads="1"/>
              </p:cNvSpPr>
              <p:nvPr/>
            </p:nvSpPr>
            <p:spPr bwMode="auto">
              <a:xfrm>
                <a:off x="316" y="2131"/>
                <a:ext cx="936" cy="384"/>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石油产量</a:t>
                </a:r>
              </a:p>
            </p:txBody>
          </p:sp>
          <p:sp>
            <p:nvSpPr>
              <p:cNvPr id="969772" name="Rectangle 44"/>
              <p:cNvSpPr>
                <a:spLocks noChangeArrowheads="1"/>
              </p:cNvSpPr>
              <p:nvPr/>
            </p:nvSpPr>
            <p:spPr bwMode="auto">
              <a:xfrm>
                <a:off x="273" y="2131"/>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7" name="Group 45"/>
            <p:cNvGrpSpPr>
              <a:grpSpLocks/>
            </p:cNvGrpSpPr>
            <p:nvPr/>
          </p:nvGrpSpPr>
          <p:grpSpPr bwMode="auto">
            <a:xfrm>
              <a:off x="1294" y="2131"/>
              <a:ext cx="807" cy="384"/>
              <a:chOff x="1294" y="2131"/>
              <a:chExt cx="807" cy="384"/>
            </a:xfrm>
          </p:grpSpPr>
          <p:sp>
            <p:nvSpPr>
              <p:cNvPr id="969774" name="Rectangle 46"/>
              <p:cNvSpPr>
                <a:spLocks noChangeArrowheads="1"/>
              </p:cNvSpPr>
              <p:nvPr/>
            </p:nvSpPr>
            <p:spPr bwMode="auto">
              <a:xfrm>
                <a:off x="1338" y="2131"/>
                <a:ext cx="720" cy="384"/>
              </a:xfrm>
              <a:prstGeom prst="rect">
                <a:avLst/>
              </a:prstGeom>
              <a:noFill/>
              <a:ln w="9525">
                <a:noFill/>
                <a:miter lim="800000"/>
                <a:headEnd/>
                <a:tailEnd/>
              </a:ln>
              <a:effectLst/>
            </p:spPr>
            <p:txBody>
              <a:bodyPr/>
              <a:lstStyle/>
              <a:p>
                <a:pPr algn="l">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0.02</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775" name="Rectangle 47"/>
              <p:cNvSpPr>
                <a:spLocks noChangeArrowheads="1"/>
              </p:cNvSpPr>
              <p:nvPr/>
            </p:nvSpPr>
            <p:spPr bwMode="auto">
              <a:xfrm>
                <a:off x="1294" y="2131"/>
                <a:ext cx="807"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8" name="Group 48"/>
            <p:cNvGrpSpPr>
              <a:grpSpLocks/>
            </p:cNvGrpSpPr>
            <p:nvPr/>
          </p:nvGrpSpPr>
          <p:grpSpPr bwMode="auto">
            <a:xfrm>
              <a:off x="2101" y="2131"/>
              <a:ext cx="734" cy="384"/>
              <a:chOff x="2101" y="2131"/>
              <a:chExt cx="734" cy="384"/>
            </a:xfrm>
          </p:grpSpPr>
          <p:sp>
            <p:nvSpPr>
              <p:cNvPr id="969777" name="Rectangle 49"/>
              <p:cNvSpPr>
                <a:spLocks noChangeArrowheads="1"/>
              </p:cNvSpPr>
              <p:nvPr/>
            </p:nvSpPr>
            <p:spPr bwMode="auto">
              <a:xfrm>
                <a:off x="2144" y="2131"/>
                <a:ext cx="648"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39.3</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778" name="Rectangle 50"/>
              <p:cNvSpPr>
                <a:spLocks noChangeArrowheads="1"/>
              </p:cNvSpPr>
              <p:nvPr/>
            </p:nvSpPr>
            <p:spPr bwMode="auto">
              <a:xfrm>
                <a:off x="2101" y="2131"/>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19" name="Group 51"/>
            <p:cNvGrpSpPr>
              <a:grpSpLocks/>
            </p:cNvGrpSpPr>
            <p:nvPr/>
          </p:nvGrpSpPr>
          <p:grpSpPr bwMode="auto">
            <a:xfrm>
              <a:off x="273" y="2515"/>
              <a:ext cx="1022" cy="480"/>
              <a:chOff x="273" y="2515"/>
              <a:chExt cx="1022" cy="480"/>
            </a:xfrm>
          </p:grpSpPr>
          <p:sp>
            <p:nvSpPr>
              <p:cNvPr id="969780" name="Rectangle 52"/>
              <p:cNvSpPr>
                <a:spLocks noChangeArrowheads="1"/>
              </p:cNvSpPr>
              <p:nvPr/>
            </p:nvSpPr>
            <p:spPr bwMode="auto">
              <a:xfrm>
                <a:off x="277" y="2515"/>
                <a:ext cx="1017" cy="480"/>
              </a:xfrm>
              <a:prstGeom prst="rect">
                <a:avLst/>
              </a:prstGeom>
              <a:noFill/>
              <a:ln w="9525">
                <a:noFill/>
                <a:miter lim="800000"/>
                <a:headEnd/>
                <a:tailEnd/>
              </a:ln>
              <a:effectLst/>
            </p:spPr>
            <p:txBody>
              <a:bodyPr/>
              <a:lstStyle/>
              <a:p>
                <a:pPr algn="l">
                  <a:spcBef>
                    <a:spcPct val="0"/>
                  </a:spcBef>
                </a:pPr>
                <a:r>
                  <a:rPr lang="zh-CN" altLang="en-US" b="1" dirty="0" smtClean="0">
                    <a:effectLst>
                      <a:outerShdw blurRad="38100" dist="38100" dir="2700000" algn="tl">
                        <a:srgbClr val="C0C0C0"/>
                      </a:outerShdw>
                    </a:effectLst>
                    <a:latin typeface="华文新魏" pitchFamily="2" charset="-122"/>
                    <a:ea typeface="华文新魏" pitchFamily="2" charset="-122"/>
                  </a:rPr>
                  <a:t>工业</a:t>
                </a:r>
                <a:r>
                  <a:rPr lang="zh-CN" altLang="en-US" b="1" dirty="0">
                    <a:effectLst>
                      <a:outerShdw blurRad="38100" dist="38100" dir="2700000" algn="tl">
                        <a:srgbClr val="C0C0C0"/>
                      </a:outerShdw>
                    </a:effectLst>
                    <a:latin typeface="华文新魏" pitchFamily="2" charset="-122"/>
                    <a:ea typeface="华文新魏" pitchFamily="2" charset="-122"/>
                  </a:rPr>
                  <a:t>产值</a:t>
                </a:r>
                <a:r>
                  <a:rPr lang="zh-CN" altLang="en-US" b="1" dirty="0" smtClean="0">
                    <a:effectLst>
                      <a:outerShdw blurRad="38100" dist="38100" dir="2700000" algn="tl">
                        <a:srgbClr val="C0C0C0"/>
                      </a:outerShdw>
                    </a:effectLst>
                    <a:latin typeface="华文新魏" pitchFamily="2" charset="-122"/>
                    <a:ea typeface="华文新魏" pitchFamily="2" charset="-122"/>
                  </a:rPr>
                  <a:t>在所</a:t>
                </a:r>
                <a:r>
                  <a:rPr lang="zh-CN" altLang="en-US" b="1" dirty="0">
                    <a:effectLst>
                      <a:outerShdw blurRad="38100" dist="38100" dir="2700000" algn="tl">
                        <a:srgbClr val="C0C0C0"/>
                      </a:outerShdw>
                    </a:effectLst>
                    <a:latin typeface="华文新魏" pitchFamily="2" charset="-122"/>
                    <a:ea typeface="华文新魏" pitchFamily="2" charset="-122"/>
                  </a:rPr>
                  <a:t>占比重</a:t>
                </a:r>
              </a:p>
            </p:txBody>
          </p:sp>
          <p:sp>
            <p:nvSpPr>
              <p:cNvPr id="969781" name="Rectangle 53"/>
              <p:cNvSpPr>
                <a:spLocks noChangeArrowheads="1"/>
              </p:cNvSpPr>
              <p:nvPr/>
            </p:nvSpPr>
            <p:spPr bwMode="auto">
              <a:xfrm>
                <a:off x="273" y="2515"/>
                <a:ext cx="1022"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0" name="Group 54"/>
            <p:cNvGrpSpPr>
              <a:grpSpLocks/>
            </p:cNvGrpSpPr>
            <p:nvPr/>
          </p:nvGrpSpPr>
          <p:grpSpPr bwMode="auto">
            <a:xfrm>
              <a:off x="1295" y="2515"/>
              <a:ext cx="806" cy="480"/>
              <a:chOff x="1295" y="2515"/>
              <a:chExt cx="806" cy="480"/>
            </a:xfrm>
          </p:grpSpPr>
          <p:sp>
            <p:nvSpPr>
              <p:cNvPr id="969783" name="Rectangle 55"/>
              <p:cNvSpPr>
                <a:spLocks noChangeArrowheads="1"/>
              </p:cNvSpPr>
              <p:nvPr/>
            </p:nvSpPr>
            <p:spPr bwMode="auto">
              <a:xfrm>
                <a:off x="1338" y="2515"/>
                <a:ext cx="720"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10%</a:t>
                </a:r>
              </a:p>
            </p:txBody>
          </p:sp>
          <p:sp>
            <p:nvSpPr>
              <p:cNvPr id="969784" name="Rectangle 56"/>
              <p:cNvSpPr>
                <a:spLocks noChangeArrowheads="1"/>
              </p:cNvSpPr>
              <p:nvPr/>
            </p:nvSpPr>
            <p:spPr bwMode="auto">
              <a:xfrm>
                <a:off x="1295" y="2515"/>
                <a:ext cx="806"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1" name="Group 57"/>
            <p:cNvGrpSpPr>
              <a:grpSpLocks/>
            </p:cNvGrpSpPr>
            <p:nvPr/>
          </p:nvGrpSpPr>
          <p:grpSpPr bwMode="auto">
            <a:xfrm>
              <a:off x="2101" y="2515"/>
              <a:ext cx="734" cy="480"/>
              <a:chOff x="2101" y="2515"/>
              <a:chExt cx="734" cy="480"/>
            </a:xfrm>
          </p:grpSpPr>
          <p:sp>
            <p:nvSpPr>
              <p:cNvPr id="969786" name="Rectangle 58"/>
              <p:cNvSpPr>
                <a:spLocks noChangeArrowheads="1"/>
              </p:cNvSpPr>
              <p:nvPr/>
            </p:nvSpPr>
            <p:spPr bwMode="auto">
              <a:xfrm>
                <a:off x="2144" y="2515"/>
                <a:ext cx="648"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80%</a:t>
                </a:r>
              </a:p>
            </p:txBody>
          </p:sp>
          <p:sp>
            <p:nvSpPr>
              <p:cNvPr id="969787" name="Rectangle 59"/>
              <p:cNvSpPr>
                <a:spLocks noChangeArrowheads="1"/>
              </p:cNvSpPr>
              <p:nvPr/>
            </p:nvSpPr>
            <p:spPr bwMode="auto">
              <a:xfrm>
                <a:off x="2101" y="2515"/>
                <a:ext cx="734"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2" name="Group 60"/>
            <p:cNvGrpSpPr>
              <a:grpSpLocks/>
            </p:cNvGrpSpPr>
            <p:nvPr/>
          </p:nvGrpSpPr>
          <p:grpSpPr bwMode="auto">
            <a:xfrm>
              <a:off x="0" y="2995"/>
              <a:ext cx="273" cy="2016"/>
              <a:chOff x="0" y="2995"/>
              <a:chExt cx="273" cy="2016"/>
            </a:xfrm>
          </p:grpSpPr>
          <p:sp>
            <p:nvSpPr>
              <p:cNvPr id="969789" name="Rectangle 61"/>
              <p:cNvSpPr>
                <a:spLocks noChangeArrowheads="1"/>
              </p:cNvSpPr>
              <p:nvPr/>
            </p:nvSpPr>
            <p:spPr bwMode="auto">
              <a:xfrm>
                <a:off x="43" y="2995"/>
                <a:ext cx="187" cy="2016"/>
              </a:xfrm>
              <a:prstGeom prst="rect">
                <a:avLst/>
              </a:prstGeom>
              <a:noFill/>
              <a:ln w="9525">
                <a:noFill/>
                <a:miter lim="800000"/>
                <a:headEnd/>
                <a:tailEnd/>
              </a:ln>
              <a:effectLst/>
            </p:spPr>
            <p:txBody>
              <a:bodyPr/>
              <a:lstStyle/>
              <a:p>
                <a:pPr algn="l">
                  <a:spcBef>
                    <a:spcPct val="0"/>
                  </a:spcBef>
                </a:pPr>
                <a:r>
                  <a:rPr lang="en-US" altLang="zh-CN" sz="1600" dirty="0">
                    <a:effectLst>
                      <a:outerShdw blurRad="38100" dist="38100" dir="2700000" algn="tl">
                        <a:srgbClr val="C0C0C0"/>
                      </a:outerShdw>
                    </a:effectLst>
                    <a:latin typeface="宋体" pitchFamily="2" charset="-122"/>
                    <a:ea typeface="宋体" pitchFamily="2" charset="-122"/>
                  </a:rPr>
                  <a:t> </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军</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 </a:t>
                </a:r>
              </a:p>
              <a:p>
                <a:pPr algn="l">
                  <a:spcBef>
                    <a:spcPct val="0"/>
                  </a:spcBef>
                </a:pPr>
                <a:r>
                  <a:rPr lang="zh-CN" altLang="en-US" sz="2400" b="1" dirty="0">
                    <a:effectLst>
                      <a:outerShdw blurRad="38100" dist="38100" dir="2700000" algn="tl">
                        <a:srgbClr val="C0C0C0"/>
                      </a:outerShdw>
                    </a:effectLst>
                    <a:latin typeface="华文新魏" pitchFamily="2" charset="-122"/>
                    <a:ea typeface="华文新魏" pitchFamily="2" charset="-122"/>
                  </a:rPr>
                  <a:t>力</a:t>
                </a:r>
              </a:p>
              <a:p>
                <a:pPr algn="l">
                  <a:spcBef>
                    <a:spcPct val="0"/>
                  </a:spcBef>
                </a:pPr>
                <a:endParaRPr lang="en-US" altLang="zh-CN" sz="2400" b="1" dirty="0">
                  <a:effectLst>
                    <a:outerShdw blurRad="38100" dist="38100" dir="2700000" algn="tl">
                      <a:srgbClr val="C0C0C0"/>
                    </a:outerShdw>
                  </a:effectLst>
                  <a:latin typeface="华文新魏" pitchFamily="2" charset="-122"/>
                  <a:ea typeface="华文新魏" pitchFamily="2" charset="-122"/>
                </a:endParaRPr>
              </a:p>
            </p:txBody>
          </p:sp>
          <p:sp>
            <p:nvSpPr>
              <p:cNvPr id="969790" name="Rectangle 62"/>
              <p:cNvSpPr>
                <a:spLocks noChangeArrowheads="1"/>
              </p:cNvSpPr>
              <p:nvPr/>
            </p:nvSpPr>
            <p:spPr bwMode="auto">
              <a:xfrm>
                <a:off x="0" y="2995"/>
                <a:ext cx="273" cy="2016"/>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3" name="Group 63"/>
            <p:cNvGrpSpPr>
              <a:grpSpLocks/>
            </p:cNvGrpSpPr>
            <p:nvPr/>
          </p:nvGrpSpPr>
          <p:grpSpPr bwMode="auto">
            <a:xfrm>
              <a:off x="273" y="2995"/>
              <a:ext cx="1022" cy="384"/>
              <a:chOff x="273" y="2995"/>
              <a:chExt cx="1022" cy="384"/>
            </a:xfrm>
          </p:grpSpPr>
          <p:sp>
            <p:nvSpPr>
              <p:cNvPr id="969792" name="Rectangle 64"/>
              <p:cNvSpPr>
                <a:spLocks noChangeArrowheads="1"/>
              </p:cNvSpPr>
              <p:nvPr/>
            </p:nvSpPr>
            <p:spPr bwMode="auto">
              <a:xfrm>
                <a:off x="316" y="2995"/>
                <a:ext cx="936" cy="384"/>
              </a:xfrm>
              <a:prstGeom prst="rect">
                <a:avLst/>
              </a:prstGeom>
              <a:noFill/>
              <a:ln w="9525">
                <a:noFill/>
                <a:miter lim="800000"/>
                <a:headEnd/>
                <a:tailEnd/>
              </a:ln>
              <a:effectLst/>
            </p:spPr>
            <p:txBody>
              <a:bodyPr/>
              <a:lstStyle/>
              <a:p>
                <a:pPr algn="l">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总兵力</a:t>
                </a:r>
              </a:p>
            </p:txBody>
          </p:sp>
          <p:sp>
            <p:nvSpPr>
              <p:cNvPr id="969793" name="Rectangle 65"/>
              <p:cNvSpPr>
                <a:spLocks noChangeArrowheads="1"/>
              </p:cNvSpPr>
              <p:nvPr/>
            </p:nvSpPr>
            <p:spPr bwMode="auto">
              <a:xfrm>
                <a:off x="273" y="2995"/>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4" name="Group 66"/>
            <p:cNvGrpSpPr>
              <a:grpSpLocks/>
            </p:cNvGrpSpPr>
            <p:nvPr/>
          </p:nvGrpSpPr>
          <p:grpSpPr bwMode="auto">
            <a:xfrm>
              <a:off x="1295" y="2995"/>
              <a:ext cx="806" cy="384"/>
              <a:chOff x="1295" y="2995"/>
              <a:chExt cx="806" cy="384"/>
            </a:xfrm>
          </p:grpSpPr>
          <p:sp>
            <p:nvSpPr>
              <p:cNvPr id="969795" name="Rectangle 67"/>
              <p:cNvSpPr>
                <a:spLocks noChangeArrowheads="1"/>
              </p:cNvSpPr>
              <p:nvPr/>
            </p:nvSpPr>
            <p:spPr bwMode="auto">
              <a:xfrm>
                <a:off x="1338" y="2995"/>
                <a:ext cx="720" cy="384"/>
              </a:xfrm>
              <a:prstGeom prst="rect">
                <a:avLst/>
              </a:prstGeom>
              <a:noFill/>
              <a:ln w="9525">
                <a:noFill/>
                <a:miter lim="800000"/>
                <a:headEnd/>
                <a:tailEnd/>
              </a:ln>
              <a:effectLst/>
            </p:spPr>
            <p:txBody>
              <a:bodyPr/>
              <a:lstStyle/>
              <a:p>
                <a:pPr algn="l">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202.9</a:t>
                </a:r>
                <a:r>
                  <a:rPr lang="zh-CN" altLang="en-US" b="1" dirty="0">
                    <a:effectLst>
                      <a:outerShdw blurRad="38100" dist="38100" dir="2700000" algn="tl">
                        <a:srgbClr val="C0C0C0"/>
                      </a:outerShdw>
                    </a:effectLst>
                    <a:latin typeface="华文新魏" pitchFamily="2" charset="-122"/>
                    <a:ea typeface="华文新魏" pitchFamily="2" charset="-122"/>
                  </a:rPr>
                  <a:t>万人</a:t>
                </a:r>
              </a:p>
            </p:txBody>
          </p:sp>
          <p:sp>
            <p:nvSpPr>
              <p:cNvPr id="969796" name="Rectangle 68"/>
              <p:cNvSpPr>
                <a:spLocks noChangeArrowheads="1"/>
              </p:cNvSpPr>
              <p:nvPr/>
            </p:nvSpPr>
            <p:spPr bwMode="auto">
              <a:xfrm>
                <a:off x="1295" y="2995"/>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5" name="Group 69"/>
            <p:cNvGrpSpPr>
              <a:grpSpLocks/>
            </p:cNvGrpSpPr>
            <p:nvPr/>
          </p:nvGrpSpPr>
          <p:grpSpPr bwMode="auto">
            <a:xfrm>
              <a:off x="2101" y="2995"/>
              <a:ext cx="734" cy="384"/>
              <a:chOff x="2101" y="2995"/>
              <a:chExt cx="734" cy="384"/>
            </a:xfrm>
          </p:grpSpPr>
          <p:sp>
            <p:nvSpPr>
              <p:cNvPr id="969798" name="Rectangle 70"/>
              <p:cNvSpPr>
                <a:spLocks noChangeArrowheads="1"/>
              </p:cNvSpPr>
              <p:nvPr/>
            </p:nvSpPr>
            <p:spPr bwMode="auto">
              <a:xfrm>
                <a:off x="2144" y="2995"/>
                <a:ext cx="648"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60</a:t>
                </a:r>
                <a:r>
                  <a:rPr lang="zh-CN" altLang="en-US" b="1" dirty="0">
                    <a:effectLst>
                      <a:outerShdw blurRad="38100" dist="38100" dir="2700000" algn="tl">
                        <a:srgbClr val="C0C0C0"/>
                      </a:outerShdw>
                    </a:effectLst>
                    <a:latin typeface="华文新魏" pitchFamily="2" charset="-122"/>
                    <a:ea typeface="华文新魏" pitchFamily="2" charset="-122"/>
                  </a:rPr>
                  <a:t>余万人</a:t>
                </a:r>
              </a:p>
            </p:txBody>
          </p:sp>
          <p:sp>
            <p:nvSpPr>
              <p:cNvPr id="969799" name="Rectangle 71"/>
              <p:cNvSpPr>
                <a:spLocks noChangeArrowheads="1"/>
              </p:cNvSpPr>
              <p:nvPr/>
            </p:nvSpPr>
            <p:spPr bwMode="auto">
              <a:xfrm>
                <a:off x="2101" y="2995"/>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6" name="Group 72"/>
            <p:cNvGrpSpPr>
              <a:grpSpLocks/>
            </p:cNvGrpSpPr>
            <p:nvPr/>
          </p:nvGrpSpPr>
          <p:grpSpPr bwMode="auto">
            <a:xfrm>
              <a:off x="273" y="3379"/>
              <a:ext cx="1022" cy="384"/>
              <a:chOff x="273" y="3379"/>
              <a:chExt cx="1022" cy="384"/>
            </a:xfrm>
          </p:grpSpPr>
          <p:sp>
            <p:nvSpPr>
              <p:cNvPr id="969801" name="Rectangle 73"/>
              <p:cNvSpPr>
                <a:spLocks noChangeArrowheads="1"/>
              </p:cNvSpPr>
              <p:nvPr/>
            </p:nvSpPr>
            <p:spPr bwMode="auto">
              <a:xfrm>
                <a:off x="316" y="3379"/>
                <a:ext cx="936" cy="384"/>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有训练的后备兵员</a:t>
                </a:r>
              </a:p>
            </p:txBody>
          </p:sp>
          <p:sp>
            <p:nvSpPr>
              <p:cNvPr id="969802" name="Rectangle 74"/>
              <p:cNvSpPr>
                <a:spLocks noChangeArrowheads="1"/>
              </p:cNvSpPr>
              <p:nvPr/>
            </p:nvSpPr>
            <p:spPr bwMode="auto">
              <a:xfrm>
                <a:off x="273" y="3379"/>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7" name="Group 75"/>
            <p:cNvGrpSpPr>
              <a:grpSpLocks/>
            </p:cNvGrpSpPr>
            <p:nvPr/>
          </p:nvGrpSpPr>
          <p:grpSpPr bwMode="auto">
            <a:xfrm>
              <a:off x="1295" y="3379"/>
              <a:ext cx="806" cy="384"/>
              <a:chOff x="1295" y="3379"/>
              <a:chExt cx="806" cy="384"/>
            </a:xfrm>
          </p:grpSpPr>
          <p:sp>
            <p:nvSpPr>
              <p:cNvPr id="969804" name="Rectangle 76"/>
              <p:cNvSpPr>
                <a:spLocks noChangeArrowheads="1"/>
              </p:cNvSpPr>
              <p:nvPr/>
            </p:nvSpPr>
            <p:spPr bwMode="auto">
              <a:xfrm>
                <a:off x="1338" y="3379"/>
                <a:ext cx="720"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50</a:t>
                </a:r>
                <a:r>
                  <a:rPr lang="zh-CN" altLang="en-US" b="1" dirty="0">
                    <a:effectLst>
                      <a:outerShdw blurRad="38100" dist="38100" dir="2700000" algn="tl">
                        <a:srgbClr val="C0C0C0"/>
                      </a:outerShdw>
                    </a:effectLst>
                    <a:latin typeface="华文新魏" pitchFamily="2" charset="-122"/>
                    <a:ea typeface="华文新魏" pitchFamily="2" charset="-122"/>
                  </a:rPr>
                  <a:t>万人</a:t>
                </a:r>
              </a:p>
            </p:txBody>
          </p:sp>
          <p:sp>
            <p:nvSpPr>
              <p:cNvPr id="969805" name="Rectangle 77"/>
              <p:cNvSpPr>
                <a:spLocks noChangeArrowheads="1"/>
              </p:cNvSpPr>
              <p:nvPr/>
            </p:nvSpPr>
            <p:spPr bwMode="auto">
              <a:xfrm>
                <a:off x="1295" y="3379"/>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8" name="Group 78"/>
            <p:cNvGrpSpPr>
              <a:grpSpLocks/>
            </p:cNvGrpSpPr>
            <p:nvPr/>
          </p:nvGrpSpPr>
          <p:grpSpPr bwMode="auto">
            <a:xfrm>
              <a:off x="2101" y="3379"/>
              <a:ext cx="734" cy="384"/>
              <a:chOff x="2101" y="3379"/>
              <a:chExt cx="734" cy="384"/>
            </a:xfrm>
          </p:grpSpPr>
          <p:sp>
            <p:nvSpPr>
              <p:cNvPr id="969807" name="Rectangle 79"/>
              <p:cNvSpPr>
                <a:spLocks noChangeArrowheads="1"/>
              </p:cNvSpPr>
              <p:nvPr/>
            </p:nvSpPr>
            <p:spPr bwMode="auto">
              <a:xfrm>
                <a:off x="2144" y="3379"/>
                <a:ext cx="648"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409.7</a:t>
                </a:r>
                <a:r>
                  <a:rPr lang="zh-CN" altLang="en-US" b="1" dirty="0">
                    <a:effectLst>
                      <a:outerShdw blurRad="38100" dist="38100" dir="2700000" algn="tl">
                        <a:srgbClr val="C0C0C0"/>
                      </a:outerShdw>
                    </a:effectLst>
                    <a:latin typeface="华文新魏" pitchFamily="2" charset="-122"/>
                    <a:ea typeface="华文新魏" pitchFamily="2" charset="-122"/>
                  </a:rPr>
                  <a:t>万人</a:t>
                </a:r>
              </a:p>
            </p:txBody>
          </p:sp>
          <p:sp>
            <p:nvSpPr>
              <p:cNvPr id="969808" name="Rectangle 80"/>
              <p:cNvSpPr>
                <a:spLocks noChangeArrowheads="1"/>
              </p:cNvSpPr>
              <p:nvPr/>
            </p:nvSpPr>
            <p:spPr bwMode="auto">
              <a:xfrm>
                <a:off x="2101" y="3379"/>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29" name="Group 81"/>
            <p:cNvGrpSpPr>
              <a:grpSpLocks/>
            </p:cNvGrpSpPr>
            <p:nvPr/>
          </p:nvGrpSpPr>
          <p:grpSpPr bwMode="auto">
            <a:xfrm>
              <a:off x="273" y="3763"/>
              <a:ext cx="1022" cy="384"/>
              <a:chOff x="273" y="3763"/>
              <a:chExt cx="1022" cy="384"/>
            </a:xfrm>
          </p:grpSpPr>
          <p:sp>
            <p:nvSpPr>
              <p:cNvPr id="969810" name="Rectangle 82"/>
              <p:cNvSpPr>
                <a:spLocks noChangeArrowheads="1"/>
              </p:cNvSpPr>
              <p:nvPr/>
            </p:nvSpPr>
            <p:spPr bwMode="auto">
              <a:xfrm>
                <a:off x="316" y="3763"/>
                <a:ext cx="936" cy="384"/>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军舰</a:t>
                </a:r>
              </a:p>
            </p:txBody>
          </p:sp>
          <p:sp>
            <p:nvSpPr>
              <p:cNvPr id="969811" name="Rectangle 83"/>
              <p:cNvSpPr>
                <a:spLocks noChangeArrowheads="1"/>
              </p:cNvSpPr>
              <p:nvPr/>
            </p:nvSpPr>
            <p:spPr bwMode="auto">
              <a:xfrm>
                <a:off x="273" y="3763"/>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30" name="Group 84"/>
            <p:cNvGrpSpPr>
              <a:grpSpLocks/>
            </p:cNvGrpSpPr>
            <p:nvPr/>
          </p:nvGrpSpPr>
          <p:grpSpPr bwMode="auto">
            <a:xfrm>
              <a:off x="1295" y="3763"/>
              <a:ext cx="806" cy="384"/>
              <a:chOff x="1295" y="3763"/>
              <a:chExt cx="806" cy="384"/>
            </a:xfrm>
          </p:grpSpPr>
          <p:sp>
            <p:nvSpPr>
              <p:cNvPr id="969813" name="Rectangle 85"/>
              <p:cNvSpPr>
                <a:spLocks noChangeArrowheads="1"/>
              </p:cNvSpPr>
              <p:nvPr/>
            </p:nvSpPr>
            <p:spPr bwMode="auto">
              <a:xfrm>
                <a:off x="1338" y="3763"/>
                <a:ext cx="720" cy="384"/>
              </a:xfrm>
              <a:prstGeom prst="rect">
                <a:avLst/>
              </a:prstGeom>
              <a:noFill/>
              <a:ln w="9525">
                <a:noFill/>
                <a:miter lim="800000"/>
                <a:headEnd/>
                <a:tailEnd/>
              </a:ln>
              <a:effectLst/>
            </p:spPr>
            <p:txBody>
              <a:bodyPr/>
              <a:lstStyle/>
              <a:p>
                <a:pPr algn="l">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66</a:t>
                </a:r>
                <a:r>
                  <a:rPr lang="zh-CN" altLang="en-US" b="1" dirty="0">
                    <a:effectLst>
                      <a:outerShdw blurRad="38100" dist="38100" dir="2700000" algn="tl">
                        <a:srgbClr val="C0C0C0"/>
                      </a:outerShdw>
                    </a:effectLst>
                    <a:latin typeface="华文新魏" pitchFamily="2" charset="-122"/>
                    <a:ea typeface="华文新魏" pitchFamily="2" charset="-122"/>
                  </a:rPr>
                  <a:t>艘</a:t>
                </a:r>
              </a:p>
            </p:txBody>
          </p:sp>
          <p:sp>
            <p:nvSpPr>
              <p:cNvPr id="969814" name="Rectangle 86"/>
              <p:cNvSpPr>
                <a:spLocks noChangeArrowheads="1"/>
              </p:cNvSpPr>
              <p:nvPr/>
            </p:nvSpPr>
            <p:spPr bwMode="auto">
              <a:xfrm>
                <a:off x="1295" y="3763"/>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31" name="Group 87"/>
            <p:cNvGrpSpPr>
              <a:grpSpLocks/>
            </p:cNvGrpSpPr>
            <p:nvPr/>
          </p:nvGrpSpPr>
          <p:grpSpPr bwMode="auto">
            <a:xfrm>
              <a:off x="2101" y="3763"/>
              <a:ext cx="734" cy="384"/>
              <a:chOff x="2101" y="3763"/>
              <a:chExt cx="734" cy="384"/>
            </a:xfrm>
          </p:grpSpPr>
          <p:sp>
            <p:nvSpPr>
              <p:cNvPr id="969816" name="Rectangle 88"/>
              <p:cNvSpPr>
                <a:spLocks noChangeArrowheads="1"/>
              </p:cNvSpPr>
              <p:nvPr/>
            </p:nvSpPr>
            <p:spPr bwMode="auto">
              <a:xfrm>
                <a:off x="2144" y="3763"/>
                <a:ext cx="648"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200</a:t>
                </a:r>
                <a:r>
                  <a:rPr lang="zh-CN" altLang="en-US" b="1" dirty="0">
                    <a:effectLst>
                      <a:outerShdw blurRad="38100" dist="38100" dir="2700000" algn="tl">
                        <a:srgbClr val="C0C0C0"/>
                      </a:outerShdw>
                    </a:effectLst>
                    <a:latin typeface="华文新魏" pitchFamily="2" charset="-122"/>
                    <a:ea typeface="华文新魏" pitchFamily="2" charset="-122"/>
                  </a:rPr>
                  <a:t>艘</a:t>
                </a:r>
              </a:p>
            </p:txBody>
          </p:sp>
          <p:sp>
            <p:nvSpPr>
              <p:cNvPr id="969817" name="Rectangle 89"/>
              <p:cNvSpPr>
                <a:spLocks noChangeArrowheads="1"/>
              </p:cNvSpPr>
              <p:nvPr/>
            </p:nvSpPr>
            <p:spPr bwMode="auto">
              <a:xfrm>
                <a:off x="2101" y="3763"/>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28" name="Group 90"/>
            <p:cNvGrpSpPr>
              <a:grpSpLocks/>
            </p:cNvGrpSpPr>
            <p:nvPr/>
          </p:nvGrpSpPr>
          <p:grpSpPr bwMode="auto">
            <a:xfrm>
              <a:off x="273" y="4147"/>
              <a:ext cx="1022" cy="384"/>
              <a:chOff x="273" y="4147"/>
              <a:chExt cx="1022" cy="384"/>
            </a:xfrm>
          </p:grpSpPr>
          <p:sp>
            <p:nvSpPr>
              <p:cNvPr id="969819" name="Rectangle 91"/>
              <p:cNvSpPr>
                <a:spLocks noChangeArrowheads="1"/>
              </p:cNvSpPr>
              <p:nvPr/>
            </p:nvSpPr>
            <p:spPr bwMode="auto">
              <a:xfrm>
                <a:off x="316" y="4147"/>
                <a:ext cx="936" cy="384"/>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军舰总吨位</a:t>
                </a:r>
              </a:p>
            </p:txBody>
          </p:sp>
          <p:sp>
            <p:nvSpPr>
              <p:cNvPr id="969820" name="Rectangle 92"/>
              <p:cNvSpPr>
                <a:spLocks noChangeArrowheads="1"/>
              </p:cNvSpPr>
              <p:nvPr/>
            </p:nvSpPr>
            <p:spPr bwMode="auto">
              <a:xfrm>
                <a:off x="273" y="4147"/>
                <a:ext cx="1022"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29" name="Group 93"/>
            <p:cNvGrpSpPr>
              <a:grpSpLocks/>
            </p:cNvGrpSpPr>
            <p:nvPr/>
          </p:nvGrpSpPr>
          <p:grpSpPr bwMode="auto">
            <a:xfrm>
              <a:off x="1295" y="4147"/>
              <a:ext cx="806" cy="384"/>
              <a:chOff x="1295" y="4147"/>
              <a:chExt cx="806" cy="384"/>
            </a:xfrm>
          </p:grpSpPr>
          <p:sp>
            <p:nvSpPr>
              <p:cNvPr id="969822" name="Rectangle 94"/>
              <p:cNvSpPr>
                <a:spLocks noChangeArrowheads="1"/>
              </p:cNvSpPr>
              <p:nvPr/>
            </p:nvSpPr>
            <p:spPr bwMode="auto">
              <a:xfrm>
                <a:off x="1338" y="4147"/>
                <a:ext cx="720"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5.9</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823" name="Rectangle 95"/>
              <p:cNvSpPr>
                <a:spLocks noChangeArrowheads="1"/>
              </p:cNvSpPr>
              <p:nvPr/>
            </p:nvSpPr>
            <p:spPr bwMode="auto">
              <a:xfrm>
                <a:off x="1295" y="4147"/>
                <a:ext cx="806"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30" name="Group 96"/>
            <p:cNvGrpSpPr>
              <a:grpSpLocks/>
            </p:cNvGrpSpPr>
            <p:nvPr/>
          </p:nvGrpSpPr>
          <p:grpSpPr bwMode="auto">
            <a:xfrm>
              <a:off x="2101" y="4147"/>
              <a:ext cx="734" cy="384"/>
              <a:chOff x="2101" y="4147"/>
              <a:chExt cx="734" cy="384"/>
            </a:xfrm>
          </p:grpSpPr>
          <p:sp>
            <p:nvSpPr>
              <p:cNvPr id="969825" name="Rectangle 97"/>
              <p:cNvSpPr>
                <a:spLocks noChangeArrowheads="1"/>
              </p:cNvSpPr>
              <p:nvPr/>
            </p:nvSpPr>
            <p:spPr bwMode="auto">
              <a:xfrm>
                <a:off x="2144" y="4147"/>
                <a:ext cx="648" cy="384"/>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77.1</a:t>
                </a:r>
                <a:r>
                  <a:rPr lang="zh-CN" altLang="en-US" b="1" dirty="0">
                    <a:effectLst>
                      <a:outerShdw blurRad="38100" dist="38100" dir="2700000" algn="tl">
                        <a:srgbClr val="C0C0C0"/>
                      </a:outerShdw>
                    </a:effectLst>
                    <a:latin typeface="华文新魏" pitchFamily="2" charset="-122"/>
                    <a:ea typeface="华文新魏" pitchFamily="2" charset="-122"/>
                  </a:rPr>
                  <a:t>万吨</a:t>
                </a:r>
              </a:p>
            </p:txBody>
          </p:sp>
          <p:sp>
            <p:nvSpPr>
              <p:cNvPr id="969826" name="Rectangle 98"/>
              <p:cNvSpPr>
                <a:spLocks noChangeArrowheads="1"/>
              </p:cNvSpPr>
              <p:nvPr/>
            </p:nvSpPr>
            <p:spPr bwMode="auto">
              <a:xfrm>
                <a:off x="2101" y="4147"/>
                <a:ext cx="734" cy="384"/>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31" name="Group 99"/>
            <p:cNvGrpSpPr>
              <a:grpSpLocks/>
            </p:cNvGrpSpPr>
            <p:nvPr/>
          </p:nvGrpSpPr>
          <p:grpSpPr bwMode="auto">
            <a:xfrm>
              <a:off x="273" y="4531"/>
              <a:ext cx="1022" cy="480"/>
              <a:chOff x="273" y="4531"/>
              <a:chExt cx="1022" cy="480"/>
            </a:xfrm>
          </p:grpSpPr>
          <p:sp>
            <p:nvSpPr>
              <p:cNvPr id="969828" name="Rectangle 100"/>
              <p:cNvSpPr>
                <a:spLocks noChangeArrowheads="1"/>
              </p:cNvSpPr>
              <p:nvPr/>
            </p:nvSpPr>
            <p:spPr bwMode="auto">
              <a:xfrm>
                <a:off x="316" y="4531"/>
                <a:ext cx="936" cy="480"/>
              </a:xfrm>
              <a:prstGeom prst="rect">
                <a:avLst/>
              </a:prstGeom>
              <a:noFill/>
              <a:ln w="9525">
                <a:noFill/>
                <a:miter lim="800000"/>
                <a:headEnd/>
                <a:tailEnd/>
              </a:ln>
              <a:effectLst/>
            </p:spPr>
            <p:txBody>
              <a:bodyPr/>
              <a:lstStyle/>
              <a:p>
                <a:pPr>
                  <a:spcBef>
                    <a:spcPct val="0"/>
                  </a:spcBef>
                </a:pPr>
                <a:r>
                  <a:rPr lang="zh-CN" altLang="en-US" b="1" dirty="0">
                    <a:effectLst>
                      <a:outerShdw blurRad="38100" dist="38100" dir="2700000" algn="tl">
                        <a:srgbClr val="C0C0C0"/>
                      </a:outerShdw>
                    </a:effectLst>
                    <a:latin typeface="华文新魏" pitchFamily="2" charset="-122"/>
                    <a:ea typeface="华文新魏" pitchFamily="2" charset="-122"/>
                  </a:rPr>
                  <a:t>飞机</a:t>
                </a:r>
              </a:p>
            </p:txBody>
          </p:sp>
          <p:sp>
            <p:nvSpPr>
              <p:cNvPr id="969829" name="Rectangle 101"/>
              <p:cNvSpPr>
                <a:spLocks noChangeArrowheads="1"/>
              </p:cNvSpPr>
              <p:nvPr/>
            </p:nvSpPr>
            <p:spPr bwMode="auto">
              <a:xfrm>
                <a:off x="273" y="4531"/>
                <a:ext cx="1022"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34" name="Group 102"/>
            <p:cNvGrpSpPr>
              <a:grpSpLocks/>
            </p:cNvGrpSpPr>
            <p:nvPr/>
          </p:nvGrpSpPr>
          <p:grpSpPr bwMode="auto">
            <a:xfrm>
              <a:off x="1295" y="4531"/>
              <a:ext cx="806" cy="480"/>
              <a:chOff x="1295" y="4531"/>
              <a:chExt cx="806" cy="480"/>
            </a:xfrm>
          </p:grpSpPr>
          <p:sp>
            <p:nvSpPr>
              <p:cNvPr id="969831" name="Rectangle 103"/>
              <p:cNvSpPr>
                <a:spLocks noChangeArrowheads="1"/>
              </p:cNvSpPr>
              <p:nvPr/>
            </p:nvSpPr>
            <p:spPr bwMode="auto">
              <a:xfrm>
                <a:off x="1338" y="4531"/>
                <a:ext cx="720"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600</a:t>
                </a:r>
                <a:r>
                  <a:rPr lang="zh-CN" altLang="en-US" b="1" dirty="0">
                    <a:effectLst>
                      <a:outerShdw blurRad="38100" dist="38100" dir="2700000" algn="tl">
                        <a:srgbClr val="C0C0C0"/>
                      </a:outerShdw>
                    </a:effectLst>
                    <a:latin typeface="华文新魏" pitchFamily="2" charset="-122"/>
                    <a:ea typeface="华文新魏" pitchFamily="2" charset="-122"/>
                  </a:rPr>
                  <a:t>架</a:t>
                </a:r>
                <a:r>
                  <a:rPr lang="en-US" altLang="zh-CN" b="1" dirty="0">
                    <a:effectLst>
                      <a:outerShdw blurRad="38100" dist="38100" dir="2700000" algn="tl">
                        <a:srgbClr val="C0C0C0"/>
                      </a:outerShdw>
                    </a:effectLst>
                    <a:latin typeface="华文新魏" pitchFamily="2" charset="-122"/>
                    <a:ea typeface="华文新魏" pitchFamily="2" charset="-122"/>
                  </a:rPr>
                  <a:t>(</a:t>
                </a:r>
                <a:r>
                  <a:rPr lang="zh-CN" altLang="en-US" b="1" dirty="0">
                    <a:effectLst>
                      <a:outerShdw blurRad="38100" dist="38100" dir="2700000" algn="tl">
                        <a:srgbClr val="C0C0C0"/>
                      </a:outerShdw>
                    </a:effectLst>
                    <a:latin typeface="华文新魏" pitchFamily="2" charset="-122"/>
                    <a:ea typeface="华文新魏" pitchFamily="2" charset="-122"/>
                  </a:rPr>
                  <a:t>作战飞机仅</a:t>
                </a:r>
                <a:r>
                  <a:rPr lang="en-US" altLang="zh-CN" b="1" dirty="0">
                    <a:effectLst>
                      <a:outerShdw blurRad="38100" dist="38100" dir="2700000" algn="tl">
                        <a:srgbClr val="C0C0C0"/>
                      </a:outerShdw>
                    </a:effectLst>
                    <a:latin typeface="华文新魏" pitchFamily="2" charset="-122"/>
                    <a:ea typeface="华文新魏" pitchFamily="2" charset="-122"/>
                  </a:rPr>
                  <a:t>305</a:t>
                </a:r>
                <a:r>
                  <a:rPr lang="zh-CN" altLang="en-US" b="1" dirty="0">
                    <a:effectLst>
                      <a:outerShdw blurRad="38100" dist="38100" dir="2700000" algn="tl">
                        <a:srgbClr val="C0C0C0"/>
                      </a:outerShdw>
                    </a:effectLst>
                    <a:latin typeface="华文新魏" pitchFamily="2" charset="-122"/>
                    <a:ea typeface="华文新魏" pitchFamily="2" charset="-122"/>
                  </a:rPr>
                  <a:t>架</a:t>
                </a:r>
                <a:r>
                  <a:rPr lang="en-US" altLang="zh-CN" b="1" dirty="0">
                    <a:effectLst>
                      <a:outerShdw blurRad="38100" dist="38100" dir="2700000" algn="tl">
                        <a:srgbClr val="C0C0C0"/>
                      </a:outerShdw>
                    </a:effectLst>
                    <a:latin typeface="华文新魏" pitchFamily="2" charset="-122"/>
                    <a:ea typeface="华文新魏" pitchFamily="2" charset="-122"/>
                  </a:rPr>
                  <a:t>)</a:t>
                </a:r>
              </a:p>
            </p:txBody>
          </p:sp>
          <p:sp>
            <p:nvSpPr>
              <p:cNvPr id="969832" name="Rectangle 104"/>
              <p:cNvSpPr>
                <a:spLocks noChangeArrowheads="1"/>
              </p:cNvSpPr>
              <p:nvPr/>
            </p:nvSpPr>
            <p:spPr bwMode="auto">
              <a:xfrm>
                <a:off x="1295" y="4531"/>
                <a:ext cx="806"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nvGrpSpPr>
            <p:cNvPr id="969737" name="Group 105"/>
            <p:cNvGrpSpPr>
              <a:grpSpLocks/>
            </p:cNvGrpSpPr>
            <p:nvPr/>
          </p:nvGrpSpPr>
          <p:grpSpPr bwMode="auto">
            <a:xfrm>
              <a:off x="2101" y="4531"/>
              <a:ext cx="734" cy="480"/>
              <a:chOff x="2101" y="4531"/>
              <a:chExt cx="734" cy="480"/>
            </a:xfrm>
          </p:grpSpPr>
          <p:sp>
            <p:nvSpPr>
              <p:cNvPr id="969834" name="Rectangle 106"/>
              <p:cNvSpPr>
                <a:spLocks noChangeArrowheads="1"/>
              </p:cNvSpPr>
              <p:nvPr/>
            </p:nvSpPr>
            <p:spPr bwMode="auto">
              <a:xfrm>
                <a:off x="2144" y="4531"/>
                <a:ext cx="648" cy="480"/>
              </a:xfrm>
              <a:prstGeom prst="rect">
                <a:avLst/>
              </a:prstGeom>
              <a:noFill/>
              <a:ln w="9525">
                <a:noFill/>
                <a:miter lim="800000"/>
                <a:headEnd/>
                <a:tailEnd/>
              </a:ln>
              <a:effectLst/>
            </p:spPr>
            <p:txBody>
              <a:bodyPr/>
              <a:lstStyle/>
              <a:p>
                <a:pPr>
                  <a:spcBef>
                    <a:spcPct val="0"/>
                  </a:spcBef>
                </a:pPr>
                <a:r>
                  <a:rPr lang="en-US" altLang="zh-CN" b="1" dirty="0">
                    <a:effectLst>
                      <a:outerShdw blurRad="38100" dist="38100" dir="2700000" algn="tl">
                        <a:srgbClr val="C0C0C0"/>
                      </a:outerShdw>
                    </a:effectLst>
                    <a:latin typeface="华文新魏" pitchFamily="2" charset="-122"/>
                    <a:ea typeface="华文新魏" pitchFamily="2" charset="-122"/>
                  </a:rPr>
                  <a:t>2625</a:t>
                </a:r>
                <a:r>
                  <a:rPr lang="zh-CN" altLang="en-US" b="1" dirty="0">
                    <a:effectLst>
                      <a:outerShdw blurRad="38100" dist="38100" dir="2700000" algn="tl">
                        <a:srgbClr val="C0C0C0"/>
                      </a:outerShdw>
                    </a:effectLst>
                    <a:latin typeface="华文新魏" pitchFamily="2" charset="-122"/>
                    <a:ea typeface="华文新魏" pitchFamily="2" charset="-122"/>
                  </a:rPr>
                  <a:t>架</a:t>
                </a:r>
              </a:p>
            </p:txBody>
          </p:sp>
          <p:sp>
            <p:nvSpPr>
              <p:cNvPr id="969835" name="Rectangle 107"/>
              <p:cNvSpPr>
                <a:spLocks noChangeArrowheads="1"/>
              </p:cNvSpPr>
              <p:nvPr/>
            </p:nvSpPr>
            <p:spPr bwMode="auto">
              <a:xfrm>
                <a:off x="2101" y="4531"/>
                <a:ext cx="734" cy="480"/>
              </a:xfrm>
              <a:prstGeom prst="rect">
                <a:avLst/>
              </a:prstGeom>
              <a:noFill/>
              <a:ln w="7">
                <a:solidFill>
                  <a:srgbClr val="A0A0A0"/>
                </a:solidFill>
                <a:miter lim="800000"/>
                <a:headEnd/>
                <a:tailEnd/>
              </a:ln>
              <a:effectLst>
                <a:prstShdw prst="shdw18" dist="17961" dir="13500000">
                  <a:srgbClr val="A0A0A0">
                    <a:gamma/>
                    <a:shade val="60000"/>
                    <a:invGamma/>
                  </a:srgbClr>
                </a:prstShdw>
              </a:effectLst>
            </p:spPr>
            <p:txBody>
              <a:bodyPr/>
              <a:lstStyle/>
              <a:p>
                <a:endParaRPr lang="zh-CN" altLang="en-US"/>
              </a:p>
            </p:txBody>
          </p:sp>
        </p:grpSp>
      </p:grpSp>
      <p:sp>
        <p:nvSpPr>
          <p:cNvPr id="969836" name="Text Box 108"/>
          <p:cNvSpPr txBox="1">
            <a:spLocks noChangeArrowheads="1"/>
          </p:cNvSpPr>
          <p:nvPr/>
        </p:nvSpPr>
        <p:spPr bwMode="auto">
          <a:xfrm>
            <a:off x="3059113" y="1196975"/>
            <a:ext cx="5616575" cy="531813"/>
          </a:xfrm>
          <a:prstGeom prst="rect">
            <a:avLst/>
          </a:prstGeom>
          <a:noFill/>
          <a:ln w="12700">
            <a:solidFill>
              <a:srgbClr val="33CCFF"/>
            </a:solidFill>
            <a:miter lim="800000"/>
            <a:headEnd/>
            <a:tailEnd/>
          </a:ln>
          <a:effectLst/>
        </p:spPr>
        <p:txBody>
          <a:bodyPr>
            <a:spAutoFit/>
          </a:bodyPr>
          <a:lstStyle/>
          <a:p>
            <a:pPr>
              <a:spcBef>
                <a:spcPct val="0"/>
              </a:spcBef>
            </a:pPr>
            <a:r>
              <a:rPr lang="en-US" altLang="zh-CN" sz="2800" b="1" dirty="0">
                <a:effectLst>
                  <a:outerShdw blurRad="38100" dist="38100" dir="2700000" algn="tl">
                    <a:srgbClr val="C0C0C0"/>
                  </a:outerShdw>
                </a:effectLst>
                <a:latin typeface="+mn-ea"/>
              </a:rPr>
              <a:t>1937</a:t>
            </a:r>
            <a:r>
              <a:rPr lang="zh-CN" altLang="en-US" sz="2800" b="1" dirty="0">
                <a:effectLst>
                  <a:outerShdw blurRad="38100" dist="38100" dir="2700000" algn="tl">
                    <a:srgbClr val="C0C0C0"/>
                  </a:outerShdw>
                </a:effectLst>
                <a:latin typeface="+mn-ea"/>
              </a:rPr>
              <a:t>年中日国力、军力对比简表 </a:t>
            </a:r>
            <a:endParaRPr lang="zh-CN" altLang="en-US" sz="2400" b="1" dirty="0">
              <a:effectLst>
                <a:outerShdw blurRad="38100" dist="38100" dir="2700000" algn="tl">
                  <a:srgbClr val="C0C0C0"/>
                </a:outerShdw>
              </a:effectLst>
              <a:latin typeface="+mn-ea"/>
            </a:endParaRPr>
          </a:p>
        </p:txBody>
      </p:sp>
      <p:sp>
        <p:nvSpPr>
          <p:cNvPr id="969837" name="Rectangle 109"/>
          <p:cNvSpPr>
            <a:spLocks noGrp="1" noChangeArrowheads="1"/>
          </p:cNvSpPr>
          <p:nvPr>
            <p:ph type="title"/>
          </p:nvPr>
        </p:nvSpPr>
        <p:spPr>
          <a:xfrm>
            <a:off x="457200" y="277813"/>
            <a:ext cx="8229600" cy="847725"/>
          </a:xfrm>
          <a:noFill/>
          <a:ln/>
        </p:spPr>
        <p:txBody>
          <a:bodyPr/>
          <a:lstStyle/>
          <a:p>
            <a:r>
              <a:rPr kumimoji="1" lang="en-US" altLang="zh-CN" b="1"/>
              <a:t>3</a:t>
            </a:r>
            <a:r>
              <a:rPr kumimoji="1" lang="zh-CN" altLang="en-US" b="1"/>
              <a:t>、正面战场失败原因</a:t>
            </a:r>
          </a:p>
        </p:txBody>
      </p:sp>
      <p:sp>
        <p:nvSpPr>
          <p:cNvPr id="969838" name="Rectangle 110"/>
          <p:cNvSpPr>
            <a:spLocks noGrp="1" noChangeArrowheads="1"/>
          </p:cNvSpPr>
          <p:nvPr>
            <p:ph sz="quarter" idx="1"/>
          </p:nvPr>
        </p:nvSpPr>
        <p:spPr>
          <a:xfrm>
            <a:off x="179512" y="1412776"/>
            <a:ext cx="1811338" cy="4789487"/>
          </a:xfrm>
          <a:noFill/>
          <a:ln/>
        </p:spPr>
        <p:txBody>
          <a:bodyPr>
            <a:normAutofit/>
          </a:bodyPr>
          <a:lstStyle/>
          <a:p>
            <a:r>
              <a:rPr kumimoji="1" lang="zh-CN" altLang="en-US" sz="3200" b="1" dirty="0"/>
              <a:t>（</a:t>
            </a:r>
            <a:r>
              <a:rPr kumimoji="1" lang="en-US" altLang="zh-CN" sz="3200" b="1" dirty="0"/>
              <a:t>1</a:t>
            </a:r>
            <a:r>
              <a:rPr kumimoji="1" lang="zh-CN" altLang="en-US" sz="3200" b="1" dirty="0"/>
              <a:t>）敌我力量对比上，日军占很大的优势。</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9" name="Text Box 5"/>
          <p:cNvSpPr txBox="1">
            <a:spLocks noChangeArrowheads="1"/>
          </p:cNvSpPr>
          <p:nvPr/>
        </p:nvSpPr>
        <p:spPr bwMode="auto">
          <a:xfrm>
            <a:off x="3864718" y="2763861"/>
            <a:ext cx="5099770" cy="2677952"/>
          </a:xfrm>
          <a:prstGeom prst="rect">
            <a:avLst/>
          </a:prstGeom>
          <a:noFill/>
          <a:ln w="9525">
            <a:noFill/>
            <a:miter lim="800000"/>
            <a:headEnd/>
            <a:tailEnd/>
          </a:ln>
          <a:effectLst/>
        </p:spPr>
        <p:txBody>
          <a:bodyPr wrap="square">
            <a:spAutoFit/>
          </a:bodyPr>
          <a:lstStyle/>
          <a:p>
            <a:pPr algn="l"/>
            <a:r>
              <a:rPr kumimoji="1" lang="en-US" altLang="zh-CN" sz="2800" b="1" dirty="0">
                <a:latin typeface="+mn-ea"/>
              </a:rPr>
              <a:t>“</a:t>
            </a:r>
            <a:r>
              <a:rPr kumimoji="1" lang="zh-CN" altLang="en-US" sz="2800" b="1" dirty="0">
                <a:latin typeface="+mn-ea"/>
              </a:rPr>
              <a:t>只要日本一打起来，恐怕什么也挽救不了国民党中国的失败。有一个因素是确定无疑，就是国民党领导层采取的方针。”</a:t>
            </a:r>
          </a:p>
          <a:p>
            <a:pPr algn="l"/>
            <a:r>
              <a:rPr kumimoji="1" lang="zh-CN" altLang="en-US" sz="2800" b="1" dirty="0">
                <a:latin typeface="+mn-ea"/>
              </a:rPr>
              <a:t>                  </a:t>
            </a:r>
            <a:r>
              <a:rPr kumimoji="1" lang="en-US" altLang="zh-CN" sz="2800" b="1" dirty="0" smtClean="0">
                <a:latin typeface="+mn-ea"/>
              </a:rPr>
              <a:t>----</a:t>
            </a:r>
            <a:r>
              <a:rPr kumimoji="1" lang="zh-CN" altLang="en-US" b="1" dirty="0" smtClean="0">
                <a:latin typeface="+mn-ea"/>
              </a:rPr>
              <a:t>费正清</a:t>
            </a:r>
            <a:r>
              <a:rPr kumimoji="1" lang="zh-CN" altLang="en-US" b="1" dirty="0">
                <a:latin typeface="+mn-ea"/>
              </a:rPr>
              <a:t>（</a:t>
            </a:r>
            <a:r>
              <a:rPr kumimoji="1" lang="en-US" altLang="zh-CN" b="1" dirty="0">
                <a:latin typeface="+mn-ea"/>
              </a:rPr>
              <a:t>1907--1991</a:t>
            </a:r>
            <a:r>
              <a:rPr kumimoji="1" lang="zh-CN" altLang="en-US" b="1" dirty="0">
                <a:latin typeface="+mn-ea"/>
              </a:rPr>
              <a:t>）</a:t>
            </a:r>
          </a:p>
        </p:txBody>
      </p:sp>
      <p:sp>
        <p:nvSpPr>
          <p:cNvPr id="1030150" name="Rectangle 6"/>
          <p:cNvSpPr>
            <a:spLocks noChangeArrowheads="1"/>
          </p:cNvSpPr>
          <p:nvPr/>
        </p:nvSpPr>
        <p:spPr bwMode="auto">
          <a:xfrm>
            <a:off x="251520" y="260648"/>
            <a:ext cx="8784976" cy="1871662"/>
          </a:xfrm>
          <a:prstGeom prst="rect">
            <a:avLst/>
          </a:prstGeom>
          <a:solidFill>
            <a:srgbClr val="CCFFFF"/>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kumimoji="1" lang="zh-CN" altLang="en-US" sz="2800" b="1" dirty="0">
                <a:latin typeface="+mn-ea"/>
              </a:rPr>
              <a:t>（</a:t>
            </a:r>
            <a:r>
              <a:rPr kumimoji="1" lang="en-US" altLang="zh-CN" sz="2800" b="1" dirty="0">
                <a:latin typeface="+mn-ea"/>
              </a:rPr>
              <a:t>2</a:t>
            </a:r>
            <a:r>
              <a:rPr kumimoji="1" lang="zh-CN" altLang="en-US" sz="2800" b="1" dirty="0">
                <a:latin typeface="+mn-ea"/>
              </a:rPr>
              <a:t>） 国民党战略指导方针上的失误 。</a:t>
            </a:r>
          </a:p>
          <a:p>
            <a:pPr marL="342900" indent="-342900" algn="l">
              <a:spcBef>
                <a:spcPct val="20000"/>
              </a:spcBef>
              <a:buClr>
                <a:schemeClr val="accent1"/>
              </a:buClr>
              <a:buSzPct val="65000"/>
              <a:buFont typeface="Wingdings" pitchFamily="2" charset="2"/>
              <a:buChar char="n"/>
            </a:pPr>
            <a:r>
              <a:rPr kumimoji="1" lang="zh-CN" altLang="en-US" sz="2800" b="1" dirty="0">
                <a:latin typeface="+mn-ea"/>
              </a:rPr>
              <a:t>（</a:t>
            </a:r>
            <a:r>
              <a:rPr kumimoji="1" lang="en-US" altLang="zh-CN" sz="2800" b="1" dirty="0">
                <a:latin typeface="+mn-ea"/>
              </a:rPr>
              <a:t>3</a:t>
            </a:r>
            <a:r>
              <a:rPr kumimoji="1" lang="zh-CN" altLang="en-US" sz="2800" b="1" dirty="0">
                <a:latin typeface="+mn-ea"/>
              </a:rPr>
              <a:t>）在战略战术上，没有采取积极防御的方针。</a:t>
            </a:r>
          </a:p>
          <a:p>
            <a:pPr marL="342900" indent="-342900" algn="l">
              <a:spcBef>
                <a:spcPct val="20000"/>
              </a:spcBef>
              <a:buClr>
                <a:schemeClr val="accent1"/>
              </a:buClr>
              <a:buSzPct val="65000"/>
              <a:buFont typeface="Wingdings" pitchFamily="2" charset="2"/>
              <a:buChar char="n"/>
            </a:pPr>
            <a:r>
              <a:rPr kumimoji="1" lang="zh-CN" altLang="en-US" sz="2800" b="1" dirty="0">
                <a:latin typeface="+mn-ea"/>
              </a:rPr>
              <a:t>（</a:t>
            </a:r>
            <a:r>
              <a:rPr kumimoji="1" lang="en-US" altLang="zh-CN" sz="2800" b="1" dirty="0">
                <a:latin typeface="+mn-ea"/>
              </a:rPr>
              <a:t>4</a:t>
            </a:r>
            <a:r>
              <a:rPr kumimoji="1" lang="zh-CN" altLang="en-US" sz="2800" b="1" dirty="0">
                <a:latin typeface="+mn-ea"/>
              </a:rPr>
              <a:t>）国民党军队派系林立，各为己谋。  </a:t>
            </a:r>
          </a:p>
        </p:txBody>
      </p:sp>
      <p:sp>
        <p:nvSpPr>
          <p:cNvPr id="66566" name="AutoShape 6" descr="data:image/jpeg;base64,/9j/4AAQSkZJRgABAQAAAQABAAD/2wBDAAgGBgcGBQgHBwcJCQgKDBQNDAsLDBkSEw8UHRofHh0aHBwgJC4nICIsIxwcKDcpLDAxNDQ0Hyc5PTgyPC4zNDL/2wBDAQkJCQwLDBgNDRgyIRwhMjIyMjIyMjIyMjIyMjIyMjIyMjIyMjIyMjIyMjIyMjIyMjIyMjIyMjIyMjIyMjIyMjL/wAARCADrAM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CxEelW0P5+9Voh7VcjTPpmgCaM/lVhDUaJj61ZjTigB6DOPSrCAj60kcfAqyqdOOaAG4pdtTBDRtC80ARbMEg/SkxTZ7yC2VmnlWNByWY8VwWvfEiKN2t9HQTOODM4+X8B3oA7meWK3jLzSpGg6l2wK5288daLasVSZ7hx2iXP615nc3eo61MZL65kmJ6KTwPoKuWul4xlAO1AHaReP7eVvl0+bHu4zWtY+LdNusCQyW5P/PUcfnXERaRllblR6mrQ0uTb825vYUAemQtHMivG6uh6FTkVL5f4+9eZWV3e6VKJLaVlA+9G3T8RXbaL4lttQCw3AWC59M8N9KANjy8mmmP8TVoLnjvQYs9qAM946rSxZzxWs0f51XeHIoAw5ocZ9az5Y/zrfmg49azp4etAGM69aruuDWlLDVZ4sYoAoOvFFWXjooAtwrV2NaqwLnFX41xQBKic/wCNWVXp7VFEu72q5GmaAHxg1aVeeMY9KZGvWp8YFAFe7u4bG3aaZwiL3NcFq/jsKshhGyJehzyar+OdZL3xs/MwkQ+YCvM767a5mCZ+RegoA1NS1jUPEEgE0rCBTxHnipLOwUcHlunNQWC4tiK2tPgeQgALnNAGlZaXEVGfm9a6KCxQquzGF6g1DZ2jsNq7QB/EK6C10z5AoHB55OM0AVUsi0fONvbAqZbHfD8+No7YroLfTQwHp3FWm0wA/dBB/OgDjJ9LWQZzz16Viy6cVJzuVieoFd7c2JbhQynpWbLYuzbGXccdQMUAU9C1q4gX7JcHft+43fFdXa3KTqNpyfrXMDTwbhcLjsCO9a0cElhPGzZEcnXI6GgDaaPrnrUDp+dXUG5femNHQBlyx9azZ4uvetyWP2rOmjoAxZYeaqvHjNa0sfJ9KqvHmgDLePg+lFWpY+MUUALCnT0q9GnqOKrwL0q/GtADkQg1cjX2qONKtxpQBJGnSm3ki21nLO33Y1LGrKJisbxfOtt4YvXY4Bj2/nQB4frN8121xeSEmSeRm/DtXPxqSSfxrV1EAwL2rPh+XNAG7pdv50LYyxA5PYe1djo1nEArSZ+Y9h+lc14ffGE7Yya7fTF2SkBeOqgCgDpNN01FZX2rhv4fSuhjsoyqsAMelZNpJlYjtIGf4xyK34dpj6ds0AWoY0AAGMd8VOygfjUMIwM9BT2znO7AHtQBE9uhIwpyfeqF9ZqR0Oa0y2AP3g/E1BOpZT3oAwFhKTJlQcHGcV0Nzpsd7p7JswSnH1FZwgZp+Dhs46ZrfhlwoP6UAYtgpaxilPBI2sKtMmaLcCKe/tiBgN5sf0NSj5ow3YigCjLHVCaPrWu8fWqc0dAGPJEOeKpyRYzxxWtInX0qrKmc0AZEkWR0oq1LHgUUAQQp0q5GnAqGNOe9XIkoAmjTGKuxCoI0xVuNelAEqDHSuS+JRZfCE+OfnXOfrXYovSuM+KJKeEHOePOTP50AeKXjgxr06VWhG5xjqadPKH4qOB9rg+lAHW6FA5PygYHrXpFjp+6RCF5AxxXC6AyAJwAxPXNdjL4ktNIiBlbLHtuyaAO1tbdBEFZRkGtKOBAo9hXl8fxMtTJhLaSRfY12mj+KrbU7UNjYSOh7UAdJgBW/ACniIFWU1TF1GFTJGN3GakW6VgSeAp5oAlMQK479OlQ3FugTODntiqN94gs9Pi8yWUAfWskfEHQpE3C9jJzjGe9AGkVaOZSCQw6CtGGXZbgnO41hx61Y6hEs1jKsgP360ZJy8afJwF6g8EUAWN6nVUb+Fo9jCpokwgH93IrKsZN14MnOzvWxA/mBz/tUAMdOtU5k4rRYZqrKlAGZIuAfSqcida0pUqlIlAGbMuB70VPKuc8UUAVohmrsadKrQrjjpV+LjtQBIi/lVmNcY9KiRcn2q0ifnQBIo4Fc147sYtS8M3NrJcRwO3MXmOFBYdK6gDj2rxf4z+e2s6bEQTD5R2jtnPP9KAPM2EiSyoYWOzhiO1FqDcTpCuEZudznA45q0zeVbPH09aZaf3tuQBQBZbWriyQLFIACPlCdfz7VraRon9pR+de6iI2P8O8KF+rt3+lYMttJdv5aKMnlSB0rptN8HLqOlQmSaYTr6DgD060AXX01NDKTSoLuy3AG4srvft+oq5dana2s0E9heJIknK8Y/wCAuv8AUfrVu28K6JpmhmynEomd9z3CnYeP4R14+tctsBdLdEMjxE+U7r823vQB61pPiO1uraFmhlkO0HCkZU/Sreq69ZWkDebNLbuqbhuT73t9ayPh1Mi6W2UUs77i2Ov+eKXx3FHdXNojQrsJYOwGMYwRn/PrQBwl9f3mvTi2txukdvuY+7WhafDy8nhX/iYW4n+95QZcj8MU+HSLePXiouZreHGPLUYMn/Av8KfffDD7dqv2y0vpLVGbdsVCzDPoc0AT6VFcabfHTrh0eQZKZOA2Ox9K6NvF1lYRvbzLP5qrnZt+Q8ZwGrg/Fui6rpUlvP8A2hNMYWxE7J84XsrHPNWtGsLvxLNbJqN7IYQxeQEEeZjGF/Mn60AegaF4m0rVg72kkinftZZVwfr9K6+x2skjqcqz9RXNx6Vpum+HLpbOygjZF3KEUA5+tY/wu1rW9Zu9X/tRdkEJVYYsY2cnj/69AHorCq0ozVogg+1RSLxQBQkXPtVOSOtKReKqSLmgDMlSip5E60UAUYx0q5EOKrxLVyIYoAnQYHWrMYqFRzU8YzigCYDFeT/GWPa2lTFfkUsM/lXrSjiue8b+HE8R+HJ7fH7+MeZCf9odqAPmm5f5Dwdznj2FX9AVJbtIX6NweKhvrcrE4KkMidPTFVrC4MFwrg9KAPQ7bR0trjeiBoj91zz+FbVvZrE4YO6jjADY/Cqfh7V4Lm0SF8M0nByPzrpEt3MyqkuV4IB5/WgCxaaRDNHvWIAnkAv1rhNdsobfUJI7VjyMO+fzFejCO9mR4hNtRvvMo24/rXnniOSCC6aKD59n32oA6bwKr7jEBhAa39fskvo5bZyVbqrehrM8CWrizSUcFhnJNdHqlhP/AK5fmPp60AZdrpVvq1nFk7LhBslIHUjjNO/se6tpAscjg88o2P0qtaS3UN69xajezf62FmwD/tCuhnvb0qGXTWY/7w/xoA5fWoVhtF+2BCNwPmtkn6e/096Zpix2ymYq0G75kiXsuehHr3rQ1LTrm+ljubxo0WI7o7f73Pqe386wNWu2DM5ly2wgv649aALlv40srW7NjeZczycFRnIFdZ4Ss445dRuolxFNL8n0rzzT/DqzWFjqRUGdkeXn+7nivWfD9k1jodrE/wDrCm98ep5oA0DUMi5XHY1YIFQOKAKrjAqtIMZq3JVWQdaAKUgxRSyCigCpFVtDVSL6cVbSgCwmTVmMYqslWkFAE6jNPK8U1B0qUDpQB80eNtPew8ZapbopCMzOq/7LDNchBg4z16V7P8YdKEV9p+rop/eAwScenI/rXi44mb2agDoNGnaCaP5yoJr1DRLlmAOcqPQ15BDN5MqFRwDkV6n4amEljHgDPU9qAOi1jV1sLGXBy2O1eN6jqL+a8kyO7yN0Uda7vWrtruQwHgdK52SzjVuQeKAOi8IeLF06w+zXjeUVOQH6ir3iH4hW+n2CS/aVc5+VEOSa4r+wrnWbhYYYiPVj0Wu+8PeE9JsNOVVtlnkf/WNMN5P50AL4d1iLxHZ/arIspTAYkdD6V1tjema2Ctw44IPaqVrZWulwGCztUt4gd22NQoz61VurvyLkXGQEJ2tx3oAt30uxZBxjHX0rgdcmSSPG/LHtXS6pfgRuT8isODXGTMJbyIE5VmGfzoA9J0nTizabZhuSgE2OgRR0/pXe7cDHQVyfhL99f3ciD91DGIwfc811pPFADDUL96nNQuMA0AVXHBqtIOPerb96rOKAKMvFFOl4z0zRQBnxNVuM9qzoWzj2q/Ew4oAuIfzqzGc1TRiasxmgC4h6VKuOKgjqZaAM7XtDs/EGlS2F8m6J+QR95G7MPevnDx14W/4RLxCLQXH2hJYhKjlNp9MfpX1Ca+fPjITN40RM5MdquB+JNAHCK25FI69K9G8KPKNMZixwo4715tbtkYPWvTfBSrNZ4Zvve1AFXzkaKSWRuCxPzGiPU9Kh+aa5TPesnXdFu4tQkhMsn2fPGDjNULPS9KjuStw0itn+M8UAegab4q0SOVY95RW/5aNHgH8a0ofFGj2czW63sSs7bsb+K5ez8P6DPATnAXutzj9DVmTwr4cmXJkG5erNeckUAdVe6ujReZ9pRgRnCnNYUuswXKyJO6+Uy4I3cn6Vhnw74eglRU8ydm7JcPg/XmrlvoWmJepMLKNWU5HfB/GgDZNu0ukRvL83ygj6VmaPo6at4osdOd2EcjMZChwQoGTiuh1e5jhsAI3A2jjFWvhdprzXV9rUyEAf6PBkde7H/wBBFAHoWnada6VZpa2cXlxLz1ySfUnuatkdaKCaAGGomqU9RUbcUAV3FVpFq0/eqsh9aAKM4opZuhooAwYHz9KvRNwKyIJSSPStCGTIoA00arMbVnRvVpHxQBoo9TK+cVnrLjFK1yqqcmgC3cXUdvE8krhI1GWYngCvmXxZ4jHifxfd6hEMW6nyYT/eRe/49a3vil8QW1GSTQtMmP2dDi5lU/fP9we1chpNn9q8OyzRjMlrPlwP7hAoAqywmJvMUfIa63wdfm3kKFyoPSsQx7os/wAJosbgWMmSeKAO4vrxLm6ZGbj0IqG70SG5iLbcSHoR3rnbe9E0rMGyc5612FnPst0bPB4oA5j+wJrj5MTMg7LUyeFpLZlkFrLGB1Z+1ek6fFbiEPuUMBmreYzE4cbuMjigDh7G1W0yzfMD1IFLdOyx+ZkbgflHrW15cb3UpG0Kv9a5XxPqEWnskfBd87VFAEqNea1qtppNsytJcP5f+76k+w617xpWnQaRptvYWw/dwptB7t6sfcnNeZ/CfRUkjm8SXG3fNmG2TPKL/E349Pp9a9TEgoAmz0pCetR7896C/X1oAUmo2JwaC2c81Gx745oAY5qvLxUzNVWV+tAFOY0VFcPjPT8aKAOSt5uR/WtSGbj2rm7afpWpFPhRQBtpN6dKmEwGeaxfteO9YPiTxjaaFbFpG33LD93Cp5b/AOtQB0useJrHRLNrm9nWNB09W+g715N4j+K2o6pFLa6dH9ltnBXzCf3hH9K4vWdavdcvnuryQsT91M/Kg9BVDrQAh5z612Hw71GC01x7O6/1V4nlgN0Leh/WuPp0cjxyLIjFXU7lI7GgD0fxBoEmjXJRcmzkOYX/APZT71gSRhlPHNeneHNRtPGnhjy7lQ0mPLnXurj+Ifzri9b0G60C7MU6+ZA3EU/Zh6fWgDnoGezfd/ATXUWethbUgnO7uTWIyh1PFVhDIv3aAOtTxS6KFOcj0q9B4qeQiN2Mfy87q52w0oXsJ+crIOhFZ620z6g0Akd9rY5NAHUS+LILNWEO6WZvQcVy9yk2sasJbhiWblvZfatz+wvKTfJkv1HNa/g7QxqHiOFSm6NX8yU9tq8/4UAed6jqeq6XrFzDDd3Vm0T7fKSQrtx7Vs6P8VfFWksAb77ZF/cuRu/XrWZ4+/5HzWW/vXJNc3mgD3fR/jtYzFY9WsJbdu8kR3r/AI16HpfjHQ9YjV7HUoJS38O/B/KvkXtTkd42DIzIw7qcGgD7PWdSOCKDKK+XNC+JHiLQ8It2bmEf8s5/m/WvSdE+MumXu2LUoXs5D/F1X86APVWfIxVSaT35qna6va38AmtZ0ljPdTTZbgEHmgCO4koqlcTZzRQBwNvc47/jV4X6xoSWAX1JrirvW4bCPc5y38Kjqa5bUtdvdSJV3KQ/881P86AO113x7HbBoNPxLN0Mn8K/4153c3M97cPPcStJKxyWY1DS4x2oAQjFFLg0Y96AG0daXHWigDoPB/iOXw3rMc+SbWT5Z0Hp6/UV9EQRWOu6aEkSO4t5lz6gjsRXywOB716j8KfGJtLyPQ7x/wB3If8ARmY9D/c/woA2PEfw9utNL3OmB7i16mMcun+IrjArI21hkV9LRhZIwfWsDXvAWm61mUL9nuT/AMtIh1+o70AeMWkjwg9sU+0McGpPOVyzdK6LWvA2q6BG0xjNzaDnzYRnb/vDqKw4bUzMhGMHvmgDUknN4gRF56AV6Z4U8P8A9jaMzumLm4HzZ6hazfBPhWNwuo3Kkop/dgj759fpXe3HAFAHyd8RU2ePNVUf89Af/HRXK4zXe/FvTxZePLllPFxFHNye5GD/ACrgyMZoAQelFJS4oAOtKOKAKDQBoaXrupaNMHsbp4vVQflP4V6p4Q+IH9skWV/tju/4WB4evGsVJDM8EySxMVkQ5UigD6OmuN1Fcromsf2no1vcE/OVw/1ooA8dlkaZ2eRyW96iJ/KnE4JpmaAAGlzSZpeooAMijpikHSl60AGKDzSUooAKdG7xSK6MVdTuVlPINNpfx4oA+n/hz4uj8SaFE8jL9uhGy4j9/wC8PY136SIQOxr5c+FWuxaT4vhiuGwl1+5V842v2z7Hp+NfTkEoeNTQBaKgg1wXj/RNGtNNfxA9grXFqykxxyeUk+Wxh8deufWu63eleX/GbXFtdHsNIXmW9n3lR12p/wDZEflQBt+D/iLpXiOddNEJsb1U+SBiNrgf3D7eldbO3mHFfNF7ajwxY22q+eRq4dZbdEP+q9zXu/h/xDD4j0G11SHjzl+dP7jjhl/OgDxn442rx+KrG72/uprXYD7qx/xry9uDXv3xn08XfhRbsLl7SdWB9FPB/nXgLUAJSUZooAWk60UdaAF5BFJjgUZoJNAHY+CdQMQuLUn5fvrRWL4bn8nUj/tIelFAGQepo9acwptABzR2oNFABmg8ikpc5oAM9PWjrSdKOlADqOlHSkoAejlGVlJDA5BHUV9T/DnxTF4p8Mw3DuPtkP7q6Uf3x/F/wIc18rdOldn8NPFR8MeKoWkk22V1iGcdhn7rfgf0JoA+qD09q+Z/id4hlvPiFfSLEwNkFtYNw6BeS2Pck19IvLm3JQ/MRha888e+BrLVDNrax4uRAyuB/F8vB+ooA8EtpLjVZ2hffPcS8KOpY16T8M9Yfw9ePo9++2K5l2qSeFlHH61w3hW+s9PvH+070Zl2+av8j3/Kp7q0uTqksVs5uFuN08ThtzFlHQHvwP0oA938XWf9qeGtStcZMlu4H1xxXy2T69a+otEun1Dwvp1zM/mPLbqXY9Scc181axa/Ytav7X/njcSIP++qAKH1ozQetHrQAUv86bn0606gBOtL1pvWlzQBc0yTy75Goqoj7HDA8iigBzHJpuCfpTiMHNIaAExikNLSUAFFGKOoNAB1o+tJ1zRQAvSiiigApQ2KSigD6L+F3jN9e0SGwumBubJREzZ5cfwt+Qx+FegXSrPps6Nz8jAj8K+WfA3iH/hHfE1vcu2LWQ+VP7KT978DzX09FMJoW2tkOmQR3oA+XdW0o2F88tv+8ti5G4fw+xqnDqVzpl9b3ds5zBKsqj3H+cVqajezaV4mvQnzxfaGLRN905OaTVbbT9Qga50791LjL25/pQB9A6ddWt3pFtc2SqtvNGJYwBjAbmvn/wCIdt9l8bX+BhZdsv5j/wCtXX/CnxQ2x/D12/MYMlqT6fxJ/X86yPi1bhdds7gD/WQlSfof/r0Aee0elL1pP5UAGetLScClHOc9KAE9RS0ArzuGeOOcYNL0oASiiigB5PJpuaU9aaaAF60UDpRQAlFB6UHtQAmaKSl7UAGc96Wm0UALS+3ah6KAAV778KvFB1TQFsp33XWn4jOTy0f8J/p+FeBHvXafC2eWHxtCkblVe3fcB35X/CgDQ8YeH5H8Rag8H+t80tsbgN9D69K4icSQTEENHKnUHgivR/Hc8kPiu1MblfMldHx/Evy8H1rlPE0afYmm2jzEk2q3cD0oAwYL6a3vor6B/Lu4XDq3qa7Tx5qEOueHtJ1SH+JiGH90kcj8xXAHqa3EYt4KnVjlUuxtHpQBhmm96KKADHpQDRRQAuaM5pOxpe5oATNFBooA/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251520" y="2276872"/>
            <a:ext cx="3528392" cy="4104456"/>
            <a:chOff x="467544" y="2492896"/>
            <a:chExt cx="2808312" cy="3761607"/>
          </a:xfrm>
        </p:grpSpPr>
        <p:pic>
          <p:nvPicPr>
            <p:cNvPr id="66564" name="Picture 4" descr="http://img4.imgtn.bdimg.com/it/u=3606480896,1600483710&amp;fm=27&amp;gp=0.jpg"/>
            <p:cNvPicPr>
              <a:picLocks noChangeAspect="1" noChangeArrowheads="1"/>
            </p:cNvPicPr>
            <p:nvPr/>
          </p:nvPicPr>
          <p:blipFill>
            <a:blip r:embed="rId2" cstate="print"/>
            <a:srcRect/>
            <a:stretch>
              <a:fillRect/>
            </a:stretch>
          </p:blipFill>
          <p:spPr bwMode="auto">
            <a:xfrm>
              <a:off x="467544" y="2492896"/>
              <a:ext cx="2808312" cy="3761607"/>
            </a:xfrm>
            <a:prstGeom prst="rect">
              <a:avLst/>
            </a:prstGeom>
            <a:noFill/>
          </p:spPr>
        </p:pic>
        <p:pic>
          <p:nvPicPr>
            <p:cNvPr id="66568" name="Picture 8" descr="https://timgsa.baidu.com/timg?image&amp;quality=80&amp;size=b9999_10000&amp;sec=1513610415482&amp;di=0178705fce60913cf15a9fe7c6abe737&amp;imgtype=0&amp;src=http%3A%2F%2Fh.hiphotos.baidu.com%2Fbaike%2Fpic%2Fitem%2Fd62a6059252dd42a5f14e561093b5bb5c8eab8df.jpg"/>
            <p:cNvPicPr>
              <a:picLocks noChangeAspect="1" noChangeArrowheads="1"/>
            </p:cNvPicPr>
            <p:nvPr/>
          </p:nvPicPr>
          <p:blipFill>
            <a:blip r:embed="rId3" cstate="print"/>
            <a:srcRect/>
            <a:stretch>
              <a:fillRect/>
            </a:stretch>
          </p:blipFill>
          <p:spPr bwMode="auto">
            <a:xfrm>
              <a:off x="2123728" y="4869160"/>
              <a:ext cx="1150155" cy="1373189"/>
            </a:xfrm>
            <a:prstGeom prst="rect">
              <a:avLst/>
            </a:prstGeom>
            <a:noFill/>
          </p:spPr>
        </p:pic>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a:xfrm>
            <a:off x="468313" y="188913"/>
            <a:ext cx="8229600" cy="950912"/>
          </a:xfrm>
        </p:spPr>
        <p:txBody>
          <a:bodyPr>
            <a:normAutofit/>
          </a:bodyPr>
          <a:lstStyle/>
          <a:p>
            <a:r>
              <a:rPr lang="zh-CN" altLang="en-US" b="1">
                <a:solidFill>
                  <a:schemeClr val="tx1"/>
                </a:solidFill>
              </a:rPr>
              <a:t>一、日本发动灭亡中国的侵略战争</a:t>
            </a:r>
          </a:p>
        </p:txBody>
      </p:sp>
      <p:sp>
        <p:nvSpPr>
          <p:cNvPr id="997380" name="Rectangle 4"/>
          <p:cNvSpPr>
            <a:spLocks noChangeArrowheads="1"/>
          </p:cNvSpPr>
          <p:nvPr/>
        </p:nvSpPr>
        <p:spPr bwMode="auto">
          <a:xfrm>
            <a:off x="323528" y="1412776"/>
            <a:ext cx="7776096" cy="792162"/>
          </a:xfrm>
          <a:prstGeom prst="rect">
            <a:avLst/>
          </a:prstGeom>
          <a:solidFill>
            <a:schemeClr val="bg1"/>
          </a:solidFill>
          <a:ln w="9525">
            <a:noFill/>
            <a:miter lim="800000"/>
            <a:headEnd/>
            <a:tailEnd/>
          </a:ln>
          <a:effectLst/>
        </p:spPr>
        <p:txBody>
          <a:bodyPr/>
          <a:lstStyle/>
          <a:p>
            <a:pPr algn="l">
              <a:spcBef>
                <a:spcPct val="0"/>
              </a:spcBef>
            </a:pPr>
            <a:r>
              <a:rPr kumimoji="1" lang="zh-CN" altLang="en-US" sz="3600" b="1" dirty="0">
                <a:solidFill>
                  <a:schemeClr val="tx2"/>
                </a:solidFill>
                <a:latin typeface="华文新魏" pitchFamily="2" charset="-122"/>
                <a:ea typeface="华文新魏" pitchFamily="2" charset="-122"/>
              </a:rPr>
              <a:t>（一）日本灭亡中国的计划及其实施</a:t>
            </a:r>
          </a:p>
        </p:txBody>
      </p:sp>
      <p:sp>
        <p:nvSpPr>
          <p:cNvPr id="997384" name="Rectangle 8"/>
          <p:cNvSpPr>
            <a:spLocks noChangeArrowheads="1"/>
          </p:cNvSpPr>
          <p:nvPr/>
        </p:nvSpPr>
        <p:spPr bwMode="auto">
          <a:xfrm>
            <a:off x="3995738" y="5949950"/>
            <a:ext cx="2520950" cy="0"/>
          </a:xfrm>
          <a:prstGeom prst="rect">
            <a:avLst/>
          </a:prstGeom>
          <a:noFill/>
          <a:ln w="9525">
            <a:noFill/>
            <a:miter lim="800000"/>
            <a:headEnd/>
            <a:tailEnd/>
          </a:ln>
          <a:effectLst/>
        </p:spPr>
        <p:txBody>
          <a:bodyPr>
            <a:spAutoFit/>
          </a:bodyPr>
          <a:lstStyle/>
          <a:p>
            <a:endParaRPr lang="zh-CN" altLang="en-US"/>
          </a:p>
        </p:txBody>
      </p:sp>
      <p:grpSp>
        <p:nvGrpSpPr>
          <p:cNvPr id="11" name="组合 10"/>
          <p:cNvGrpSpPr/>
          <p:nvPr/>
        </p:nvGrpSpPr>
        <p:grpSpPr>
          <a:xfrm>
            <a:off x="3779912" y="2780928"/>
            <a:ext cx="2392363" cy="3096344"/>
            <a:chOff x="3779912" y="2276872"/>
            <a:chExt cx="2392363" cy="3672408"/>
          </a:xfrm>
        </p:grpSpPr>
        <p:pic>
          <p:nvPicPr>
            <p:cNvPr id="997382" name="Picture 6" descr="2005112495328948"/>
            <p:cNvPicPr>
              <a:picLocks noChangeAspect="1" noChangeArrowheads="1"/>
            </p:cNvPicPr>
            <p:nvPr/>
          </p:nvPicPr>
          <p:blipFill>
            <a:blip r:embed="rId2" cstate="print"/>
            <a:srcRect/>
            <a:stretch>
              <a:fillRect/>
            </a:stretch>
          </p:blipFill>
          <p:spPr bwMode="auto">
            <a:xfrm>
              <a:off x="3779912" y="2276872"/>
              <a:ext cx="2392363" cy="3344863"/>
            </a:xfrm>
            <a:prstGeom prst="rect">
              <a:avLst/>
            </a:prstGeom>
            <a:noFill/>
          </p:spPr>
        </p:pic>
        <p:sp>
          <p:nvSpPr>
            <p:cNvPr id="997385" name="Rectangle 9"/>
            <p:cNvSpPr>
              <a:spLocks noChangeArrowheads="1"/>
            </p:cNvSpPr>
            <p:nvPr/>
          </p:nvSpPr>
          <p:spPr bwMode="auto">
            <a:xfrm>
              <a:off x="3995936" y="5661248"/>
              <a:ext cx="1872208" cy="288032"/>
            </a:xfrm>
            <a:prstGeom prst="rect">
              <a:avLst/>
            </a:prstGeom>
            <a:noFill/>
            <a:ln w="9525">
              <a:noFill/>
              <a:miter lim="800000"/>
              <a:headEnd/>
              <a:tailEnd/>
            </a:ln>
            <a:effectLst/>
          </p:spPr>
          <p:txBody>
            <a:bodyPr/>
            <a:lstStyle/>
            <a:p>
              <a:pPr algn="l">
                <a:spcBef>
                  <a:spcPct val="0"/>
                </a:spcBef>
              </a:pPr>
              <a:r>
                <a:rPr kumimoji="1" lang="zh-CN" altLang="en-US" sz="1200" b="1" dirty="0">
                  <a:latin typeface="+mn-ea"/>
                </a:rPr>
                <a:t>明治天皇（</a:t>
              </a:r>
              <a:r>
                <a:rPr kumimoji="1" lang="en-US" altLang="zh-CN" sz="1200" b="1" dirty="0" smtClean="0">
                  <a:latin typeface="+mn-ea"/>
                </a:rPr>
                <a:t>1852--1912</a:t>
              </a:r>
              <a:r>
                <a:rPr kumimoji="1" lang="zh-CN" altLang="en-US" sz="1200" b="1" dirty="0">
                  <a:latin typeface="+mn-ea"/>
                </a:rPr>
                <a:t>） </a:t>
              </a:r>
            </a:p>
          </p:txBody>
        </p:sp>
      </p:grpSp>
      <p:sp>
        <p:nvSpPr>
          <p:cNvPr id="997399" name="Rectangle 23"/>
          <p:cNvSpPr>
            <a:spLocks noChangeArrowheads="1"/>
          </p:cNvSpPr>
          <p:nvPr/>
        </p:nvSpPr>
        <p:spPr bwMode="auto">
          <a:xfrm>
            <a:off x="684213" y="2636838"/>
            <a:ext cx="8229600" cy="647700"/>
          </a:xfrm>
          <a:prstGeom prst="rect">
            <a:avLst/>
          </a:prstGeom>
          <a:noFill/>
          <a:ln w="9525">
            <a:noFill/>
            <a:miter lim="800000"/>
            <a:headEnd/>
            <a:tailEnd/>
          </a:ln>
          <a:effectLst/>
        </p:spPr>
        <p:txBody>
          <a:bodyPr/>
          <a:lstStyle/>
          <a:p>
            <a:pPr algn="l">
              <a:spcBef>
                <a:spcPct val="0"/>
              </a:spcBef>
            </a:pPr>
            <a:endParaRPr kumimoji="1" lang="zh-CN" altLang="zh-CN" sz="3200">
              <a:solidFill>
                <a:schemeClr val="tx2"/>
              </a:solidFill>
              <a:latin typeface="Garamond" pitchFamily="18" charset="0"/>
              <a:ea typeface="宋体" pitchFamily="2" charset="-122"/>
            </a:endParaRPr>
          </a:p>
        </p:txBody>
      </p:sp>
      <p:sp>
        <p:nvSpPr>
          <p:cNvPr id="997400" name="Rectangle 24"/>
          <p:cNvSpPr>
            <a:spLocks noChangeArrowheads="1"/>
          </p:cNvSpPr>
          <p:nvPr/>
        </p:nvSpPr>
        <p:spPr bwMode="auto">
          <a:xfrm>
            <a:off x="539552" y="3068960"/>
            <a:ext cx="4103688" cy="2520950"/>
          </a:xfrm>
          <a:prstGeom prst="rect">
            <a:avLst/>
          </a:prstGeom>
          <a:noFill/>
          <a:ln w="9525">
            <a:noFill/>
            <a:miter lim="800000"/>
            <a:headEnd/>
            <a:tailEnd/>
          </a:ln>
          <a:effectLst/>
        </p:spPr>
        <p:txBody>
          <a:bodyPr/>
          <a:lstStyle/>
          <a:p>
            <a:pPr algn="l">
              <a:spcBef>
                <a:spcPct val="0"/>
              </a:spcBef>
            </a:pPr>
            <a:endParaRPr lang="zh-CN" altLang="zh-CN" sz="3200">
              <a:latin typeface="Garamond" pitchFamily="18" charset="0"/>
              <a:ea typeface="宋体" pitchFamily="2" charset="-122"/>
            </a:endParaRPr>
          </a:p>
        </p:txBody>
      </p:sp>
      <p:sp>
        <p:nvSpPr>
          <p:cNvPr id="997401" name="Rectangle 25"/>
          <p:cNvSpPr>
            <a:spLocks noChangeArrowheads="1"/>
          </p:cNvSpPr>
          <p:nvPr/>
        </p:nvSpPr>
        <p:spPr bwMode="auto">
          <a:xfrm>
            <a:off x="251520" y="2564904"/>
            <a:ext cx="3527425" cy="345757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、日本发动侵华战争的原因</a:t>
            </a:r>
          </a:p>
          <a:p>
            <a:pPr marL="342900" indent="-342900" algn="l">
              <a:spcBef>
                <a:spcPct val="20000"/>
              </a:spcBef>
              <a:buClr>
                <a:schemeClr val="accent1"/>
              </a:buClr>
              <a:buSzPct val="65000"/>
              <a:buFont typeface="Wingdings" pitchFamily="2" charset="2"/>
              <a:buChar char="n"/>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a:t>
            </a:r>
            <a:r>
              <a:rPr kumimoji="1" lang="zh-CN" altLang="en-US" sz="3200" b="1" dirty="0">
                <a:solidFill>
                  <a:srgbClr val="FF0000"/>
                </a:solidFill>
                <a:latin typeface="华文新魏" pitchFamily="2" charset="-122"/>
                <a:ea typeface="华文新魏" pitchFamily="2" charset="-122"/>
              </a:rPr>
              <a:t>根本原因</a:t>
            </a:r>
          </a:p>
          <a:p>
            <a:pPr marL="669925" lvl="1" indent="-325438" algn="l">
              <a:spcBef>
                <a:spcPct val="20000"/>
              </a:spcBef>
              <a:buClr>
                <a:schemeClr val="accent2"/>
              </a:buClr>
              <a:buSzPct val="60000"/>
              <a:buFont typeface="Wingdings" pitchFamily="2" charset="2"/>
              <a:buChar char="q"/>
            </a:pPr>
            <a:r>
              <a:rPr lang="zh-CN" altLang="en-US" sz="2800" b="1" dirty="0">
                <a:latin typeface="华文新魏" pitchFamily="2" charset="-122"/>
                <a:ea typeface="华文新魏" pitchFamily="2" charset="-122"/>
              </a:rPr>
              <a:t>蓄谋已久，既定侵华政策发展的必然</a:t>
            </a:r>
            <a:endParaRPr lang="zh-CN" altLang="en-US" sz="2600" b="1" dirty="0">
              <a:latin typeface="华文新魏" pitchFamily="2" charset="-122"/>
              <a:ea typeface="华文新魏" pitchFamily="2" charset="-122"/>
            </a:endParaRPr>
          </a:p>
        </p:txBody>
      </p:sp>
      <p:sp>
        <p:nvSpPr>
          <p:cNvPr id="997403" name="Rectangle 27"/>
          <p:cNvSpPr>
            <a:spLocks noChangeArrowheads="1"/>
          </p:cNvSpPr>
          <p:nvPr/>
        </p:nvSpPr>
        <p:spPr bwMode="auto">
          <a:xfrm>
            <a:off x="6300192" y="3140968"/>
            <a:ext cx="2447925" cy="2736303"/>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a:t>
            </a:r>
            <a:r>
              <a:rPr lang="zh-CN" altLang="en-US" sz="2400" b="1" dirty="0">
                <a:latin typeface="华文新魏" pitchFamily="2" charset="-122"/>
                <a:ea typeface="华文新魏" pitchFamily="2" charset="-122"/>
              </a:rPr>
              <a:t>世纪</a:t>
            </a: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世纪明治维新以后，日本开始走上资本主义道路，并逐渐发展成为军国主义国家。</a:t>
            </a:r>
          </a:p>
        </p:txBody>
      </p:sp>
    </p:spTree>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0192" y="404664"/>
            <a:ext cx="2506663" cy="3805391"/>
            <a:chOff x="6300192" y="404664"/>
            <a:chExt cx="2506663" cy="3805391"/>
          </a:xfrm>
        </p:grpSpPr>
        <p:pic>
          <p:nvPicPr>
            <p:cNvPr id="1020932" name="Picture 4" descr="毛泽东"/>
            <p:cNvPicPr>
              <a:picLocks noChangeAspect="1" noChangeArrowheads="1"/>
            </p:cNvPicPr>
            <p:nvPr/>
          </p:nvPicPr>
          <p:blipFill>
            <a:blip r:embed="rId2" cstate="print"/>
            <a:srcRect/>
            <a:stretch>
              <a:fillRect/>
            </a:stretch>
          </p:blipFill>
          <p:spPr bwMode="auto">
            <a:xfrm>
              <a:off x="6300192" y="404664"/>
              <a:ext cx="2506663" cy="3527425"/>
            </a:xfrm>
            <a:prstGeom prst="rect">
              <a:avLst/>
            </a:prstGeom>
            <a:noFill/>
          </p:spPr>
        </p:pic>
        <p:sp>
          <p:nvSpPr>
            <p:cNvPr id="6" name="Rectangle 9"/>
            <p:cNvSpPr>
              <a:spLocks noChangeArrowheads="1"/>
            </p:cNvSpPr>
            <p:nvPr/>
          </p:nvSpPr>
          <p:spPr bwMode="auto">
            <a:xfrm>
              <a:off x="6948264" y="3933056"/>
              <a:ext cx="1656184" cy="276999"/>
            </a:xfrm>
            <a:prstGeom prst="rect">
              <a:avLst/>
            </a:prstGeom>
            <a:noFill/>
            <a:ln w="9525">
              <a:noFill/>
              <a:miter lim="800000"/>
              <a:headEnd/>
              <a:tailEnd/>
            </a:ln>
            <a:effectLst/>
          </p:spPr>
          <p:txBody>
            <a:bodyPr wrap="square">
              <a:spAutoFit/>
            </a:bodyPr>
            <a:lstStyle/>
            <a:p>
              <a:pPr algn="l">
                <a:spcBef>
                  <a:spcPct val="0"/>
                </a:spcBef>
              </a:pPr>
              <a:r>
                <a:rPr lang="zh-CN" altLang="en-US" sz="1200" b="1" dirty="0" smtClean="0">
                  <a:latin typeface="华文新魏" pitchFamily="2" charset="-122"/>
                  <a:ea typeface="华文新魏" pitchFamily="2" charset="-122"/>
                </a:rPr>
                <a:t>毛泽东（</a:t>
              </a:r>
              <a:r>
                <a:rPr lang="en-US" altLang="zh-CN" sz="1200" b="1" dirty="0" smtClean="0">
                  <a:latin typeface="华文新魏" pitchFamily="2" charset="-122"/>
                  <a:ea typeface="华文新魏" pitchFamily="2" charset="-122"/>
                </a:rPr>
                <a:t>1893-</a:t>
              </a:r>
              <a:r>
                <a:rPr lang="en-US" altLang="zh-CN" sz="1200" b="1" dirty="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1976</a:t>
              </a:r>
              <a:r>
                <a:rPr lang="zh-CN" altLang="en-US" sz="1200" b="1" dirty="0" smtClean="0">
                  <a:latin typeface="华文新魏" pitchFamily="2" charset="-122"/>
                  <a:ea typeface="华文新魏" pitchFamily="2" charset="-122"/>
                </a:rPr>
                <a:t>） </a:t>
              </a:r>
              <a:endParaRPr lang="zh-CN" altLang="en-US" sz="1200" b="1" dirty="0">
                <a:latin typeface="华文新魏" pitchFamily="2" charset="-122"/>
                <a:ea typeface="华文新魏" pitchFamily="2" charset="-122"/>
              </a:endParaRPr>
            </a:p>
          </p:txBody>
        </p:sp>
      </p:grpSp>
      <p:sp>
        <p:nvSpPr>
          <p:cNvPr id="7" name="云形标注 6"/>
          <p:cNvSpPr/>
          <p:nvPr/>
        </p:nvSpPr>
        <p:spPr>
          <a:xfrm>
            <a:off x="539552" y="1916832"/>
            <a:ext cx="4104456" cy="3672408"/>
          </a:xfrm>
          <a:prstGeom prst="cloudCallout">
            <a:avLst>
              <a:gd name="adj1" fmla="val 116885"/>
              <a:gd name="adj2" fmla="val -600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华文新魏" pitchFamily="2" charset="-122"/>
                <a:ea typeface="华文新魏" pitchFamily="2" charset="-122"/>
              </a:rPr>
              <a:t>“从一九三七年七月七日卢沟桥事变到一九三八年十月武汉失守这一个时期内，国民党政府的对日作战是比较努力的。”      </a:t>
            </a:r>
            <a:endParaRPr lang="en-US" altLang="zh-CN" sz="2400" b="1" dirty="0" smtClean="0">
              <a:solidFill>
                <a:schemeClr val="tx1"/>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251520" y="1196975"/>
            <a:ext cx="8373368" cy="863873"/>
          </a:xfrm>
        </p:spPr>
        <p:txBody>
          <a:bodyPr/>
          <a:lstStyle/>
          <a:p>
            <a:r>
              <a:rPr kumimoji="1" lang="en-US" altLang="zh-CN" sz="3800" b="1" dirty="0"/>
              <a:t>1</a:t>
            </a:r>
            <a:r>
              <a:rPr kumimoji="1" lang="zh-CN" altLang="en-US" sz="3800" b="1" dirty="0"/>
              <a:t>、相持阶段后日本对华政策的调整</a:t>
            </a:r>
          </a:p>
        </p:txBody>
      </p:sp>
      <p:sp useBgFill="1">
        <p:nvSpPr>
          <p:cNvPr id="850947" name="Rectangle 3"/>
          <p:cNvSpPr>
            <a:spLocks noGrp="1" noChangeArrowheads="1"/>
          </p:cNvSpPr>
          <p:nvPr>
            <p:ph sz="quarter" idx="1"/>
          </p:nvPr>
        </p:nvSpPr>
        <p:spPr>
          <a:xfrm>
            <a:off x="395536" y="2636912"/>
            <a:ext cx="8352928" cy="3168352"/>
          </a:xfrm>
        </p:spPr>
        <p:txBody>
          <a:bodyPr/>
          <a:lstStyle/>
          <a:p>
            <a:r>
              <a:rPr kumimoji="1" lang="zh-CN" altLang="en-US" b="1" dirty="0"/>
              <a:t>（</a:t>
            </a:r>
            <a:r>
              <a:rPr kumimoji="1" lang="en-US" altLang="zh-CN" b="1" dirty="0"/>
              <a:t>1</a:t>
            </a:r>
            <a:r>
              <a:rPr kumimoji="1" lang="zh-CN" altLang="en-US" b="1" dirty="0"/>
              <a:t>）对</a:t>
            </a:r>
            <a:r>
              <a:rPr kumimoji="1" lang="zh-CN" altLang="en-US" b="1" u="sng" dirty="0">
                <a:solidFill>
                  <a:srgbClr val="FF0000"/>
                </a:solidFill>
                <a:hlinkClick r:id="rId2" action="ppaction://hlinksldjump"/>
              </a:rPr>
              <a:t>敌后抗日根据地</a:t>
            </a:r>
          </a:p>
          <a:p>
            <a:r>
              <a:rPr kumimoji="1" lang="zh-CN" altLang="en-US" b="1" dirty="0"/>
              <a:t>    </a:t>
            </a:r>
            <a:r>
              <a:rPr kumimoji="1" lang="en-US" altLang="zh-CN" b="1" dirty="0"/>
              <a:t>-----</a:t>
            </a:r>
            <a:r>
              <a:rPr kumimoji="1" lang="zh-CN" altLang="en-US" b="1" dirty="0"/>
              <a:t>军事进攻为主，政治诱降为辅</a:t>
            </a:r>
          </a:p>
          <a:p>
            <a:r>
              <a:rPr kumimoji="1" lang="zh-CN" altLang="en-US" b="1" dirty="0"/>
              <a:t>（</a:t>
            </a:r>
            <a:r>
              <a:rPr kumimoji="1" lang="en-US" altLang="zh-CN" b="1" dirty="0"/>
              <a:t>2</a:t>
            </a:r>
            <a:r>
              <a:rPr kumimoji="1" lang="zh-CN" altLang="en-US" b="1" dirty="0"/>
              <a:t>）对</a:t>
            </a:r>
            <a:r>
              <a:rPr kumimoji="1" lang="zh-CN" altLang="en-US" b="1" u="sng" dirty="0">
                <a:solidFill>
                  <a:srgbClr val="FF0000"/>
                </a:solidFill>
                <a:hlinkClick r:id="rId2" action="ppaction://hlinksldjump"/>
              </a:rPr>
              <a:t>国民政府</a:t>
            </a:r>
            <a:endParaRPr kumimoji="1" lang="zh-CN" altLang="en-US" b="1" u="sng" dirty="0">
              <a:solidFill>
                <a:srgbClr val="FF0000"/>
              </a:solidFill>
            </a:endParaRPr>
          </a:p>
          <a:p>
            <a:r>
              <a:rPr kumimoji="1" lang="en-US" altLang="zh-CN" b="1" dirty="0"/>
              <a:t>----</a:t>
            </a:r>
            <a:r>
              <a:rPr kumimoji="1" lang="zh-CN" altLang="en-US" b="1" dirty="0"/>
              <a:t>政治诱降为主，军事进攻为辅</a:t>
            </a:r>
          </a:p>
          <a:p>
            <a:r>
              <a:rPr kumimoji="1" lang="zh-CN" altLang="en-US" b="1" dirty="0"/>
              <a:t>（</a:t>
            </a:r>
            <a:r>
              <a:rPr kumimoji="1" lang="en-US" altLang="zh-CN" b="1" dirty="0"/>
              <a:t>3</a:t>
            </a:r>
            <a:r>
              <a:rPr kumimoji="1" lang="zh-CN" altLang="en-US" b="1" dirty="0"/>
              <a:t>）对</a:t>
            </a:r>
            <a:r>
              <a:rPr kumimoji="1" lang="zh-CN" altLang="en-US" b="1" u="sng" dirty="0">
                <a:solidFill>
                  <a:srgbClr val="FF0000"/>
                </a:solidFill>
                <a:hlinkClick r:id="rId2" action="ppaction://hlinksldjump"/>
              </a:rPr>
              <a:t>日占区</a:t>
            </a:r>
          </a:p>
          <a:p>
            <a:r>
              <a:rPr kumimoji="1" lang="en-US" altLang="zh-CN" b="1" dirty="0"/>
              <a:t>--------</a:t>
            </a:r>
            <a:r>
              <a:rPr kumimoji="1" lang="zh-CN" altLang="en-US" b="1" dirty="0"/>
              <a:t>（沦陷区）残酷的殖民统治</a:t>
            </a:r>
            <a:endParaRPr lang="zh-CN" altLang="en-US" dirty="0"/>
          </a:p>
        </p:txBody>
      </p:sp>
      <p:sp>
        <p:nvSpPr>
          <p:cNvPr id="850948" name="Rectangle 4"/>
          <p:cNvSpPr>
            <a:spLocks noChangeArrowheads="1"/>
          </p:cNvSpPr>
          <p:nvPr/>
        </p:nvSpPr>
        <p:spPr bwMode="auto">
          <a:xfrm>
            <a:off x="251520" y="260648"/>
            <a:ext cx="8229600" cy="865188"/>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effectLst>
                  <a:outerShdw blurRad="38100" dist="38100" dir="2700000" algn="tl">
                    <a:srgbClr val="C0C0C0"/>
                  </a:outerShdw>
                </a:effectLst>
                <a:latin typeface="华文新魏" pitchFamily="2" charset="-122"/>
                <a:ea typeface="华文新魏" pitchFamily="2" charset="-122"/>
              </a:rPr>
              <a:t>（二）战略相持阶段的正面战场</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323528" y="277813"/>
            <a:ext cx="8363272" cy="1279525"/>
          </a:xfrm>
        </p:spPr>
        <p:txBody>
          <a:bodyPr>
            <a:normAutofit fontScale="90000"/>
          </a:bodyPr>
          <a:lstStyle/>
          <a:p>
            <a:r>
              <a:rPr kumimoji="1" lang="en-US" altLang="zh-CN" sz="4000" b="1" dirty="0">
                <a:solidFill>
                  <a:schemeClr val="tx1"/>
                </a:solidFill>
              </a:rPr>
              <a:t>2</a:t>
            </a:r>
            <a:r>
              <a:rPr kumimoji="1" lang="zh-CN" altLang="en-US" sz="4000" b="1" dirty="0">
                <a:solidFill>
                  <a:schemeClr val="tx1"/>
                </a:solidFill>
              </a:rPr>
              <a:t>、日本侵华政策的变化对国民政府的影响</a:t>
            </a:r>
          </a:p>
        </p:txBody>
      </p:sp>
      <p:sp>
        <p:nvSpPr>
          <p:cNvPr id="851971" name="Rectangle 3"/>
          <p:cNvSpPr>
            <a:spLocks noGrp="1" noChangeArrowheads="1"/>
          </p:cNvSpPr>
          <p:nvPr>
            <p:ph sz="quarter" idx="1"/>
          </p:nvPr>
        </p:nvSpPr>
        <p:spPr>
          <a:xfrm>
            <a:off x="323528" y="1988841"/>
            <a:ext cx="8374384" cy="2880320"/>
          </a:xfrm>
          <a:solidFill>
            <a:schemeClr val="bg1"/>
          </a:solidFill>
        </p:spPr>
        <p:txBody>
          <a:bodyPr>
            <a:normAutofit/>
          </a:bodyPr>
          <a:lstStyle/>
          <a:p>
            <a:r>
              <a:rPr lang="zh-CN" altLang="en-US" b="1" dirty="0" smtClean="0">
                <a:latin typeface="+mn-ea"/>
              </a:rPr>
              <a:t>（</a:t>
            </a:r>
            <a:r>
              <a:rPr lang="en-US" altLang="zh-CN" b="1" dirty="0" smtClean="0">
                <a:latin typeface="+mn-ea"/>
              </a:rPr>
              <a:t>1</a:t>
            </a:r>
            <a:r>
              <a:rPr lang="zh-CN" altLang="en-US" b="1" dirty="0" smtClean="0">
                <a:latin typeface="+mn-ea"/>
              </a:rPr>
              <a:t>）亲日派公开投降，汪伪政权建立</a:t>
            </a:r>
          </a:p>
          <a:p>
            <a:r>
              <a:rPr lang="zh-CN" altLang="en-US" b="1" dirty="0" smtClean="0">
                <a:latin typeface="+mn-ea"/>
              </a:rPr>
              <a:t>（</a:t>
            </a:r>
            <a:r>
              <a:rPr lang="en-US" altLang="zh-CN" b="1" dirty="0" smtClean="0">
                <a:latin typeface="+mn-ea"/>
              </a:rPr>
              <a:t>2</a:t>
            </a:r>
            <a:r>
              <a:rPr lang="zh-CN" altLang="en-US" b="1" dirty="0" smtClean="0">
                <a:latin typeface="+mn-ea"/>
              </a:rPr>
              <a:t>）亲英美派</a:t>
            </a:r>
            <a:r>
              <a:rPr kumimoji="1" lang="zh-CN" altLang="en-US" b="1" dirty="0" smtClean="0">
                <a:solidFill>
                  <a:srgbClr val="FF3300"/>
                </a:solidFill>
                <a:latin typeface="+mn-ea"/>
              </a:rPr>
              <a:t>消极抗战、积极反共</a:t>
            </a:r>
          </a:p>
          <a:p>
            <a:pPr lvl="1"/>
            <a:r>
              <a:rPr lang="zh-CN" altLang="en-US" b="1" dirty="0" smtClean="0">
                <a:latin typeface="+mn-ea"/>
              </a:rPr>
              <a:t> </a:t>
            </a:r>
            <a:r>
              <a:rPr lang="en-US" altLang="zh-CN" b="1" dirty="0" smtClean="0">
                <a:latin typeface="+mn-ea"/>
              </a:rPr>
              <a:t>1939</a:t>
            </a:r>
            <a:r>
              <a:rPr lang="zh-CN" altLang="en-US" b="1" dirty="0" smtClean="0">
                <a:latin typeface="+mn-ea"/>
              </a:rPr>
              <a:t>年</a:t>
            </a:r>
            <a:r>
              <a:rPr lang="en-US" altLang="zh-CN" b="1" dirty="0" smtClean="0">
                <a:latin typeface="+mn-ea"/>
              </a:rPr>
              <a:t>1</a:t>
            </a:r>
            <a:r>
              <a:rPr lang="zh-CN" altLang="en-US" b="1" dirty="0" smtClean="0">
                <a:latin typeface="+mn-ea"/>
              </a:rPr>
              <a:t>月，国民党五届五中全会决定成立“防共委员会”，确定“溶共、防共、限共、反共”的方针。</a:t>
            </a:r>
          </a:p>
          <a:p>
            <a:pPr lvl="1"/>
            <a:r>
              <a:rPr lang="zh-CN" altLang="en-US" b="1" dirty="0" smtClean="0">
                <a:latin typeface="+mn-ea"/>
              </a:rPr>
              <a:t>蒋介石将抗战到底的含义解释为“恢复到卢沟桥事变以前的状态”。</a:t>
            </a:r>
            <a:endParaRPr kumimoji="1" lang="zh-CN" altLang="en-US" b="1" dirty="0" smtClean="0">
              <a:solidFill>
                <a:srgbClr val="0000FF"/>
              </a:solidFill>
              <a:latin typeface="+mn-ea"/>
            </a:endParaRPr>
          </a:p>
          <a:p>
            <a:pPr lvl="1">
              <a:buNone/>
            </a:pPr>
            <a:endParaRPr kumimoji="1" lang="zh-CN" altLang="en-US" b="1" dirty="0">
              <a:solidFill>
                <a:srgbClr val="0000FF"/>
              </a:solidFill>
              <a:latin typeface="+mn-ea"/>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74" name="Rectangle 10"/>
          <p:cNvSpPr>
            <a:spLocks noChangeArrowheads="1"/>
          </p:cNvSpPr>
          <p:nvPr/>
        </p:nvSpPr>
        <p:spPr bwMode="auto">
          <a:xfrm>
            <a:off x="323528" y="188640"/>
            <a:ext cx="8424614" cy="707886"/>
          </a:xfrm>
          <a:prstGeom prst="rect">
            <a:avLst/>
          </a:prstGeom>
          <a:noFill/>
          <a:ln w="9525" algn="ctr">
            <a:noFill/>
            <a:miter lim="800000"/>
            <a:headEnd/>
            <a:tailEnd/>
          </a:ln>
          <a:effectLst/>
        </p:spPr>
        <p:txBody>
          <a:bodyPr wrap="square">
            <a:spAutoFit/>
          </a:bodyPr>
          <a:lstStyle/>
          <a:p>
            <a:pPr>
              <a:spcBef>
                <a:spcPct val="0"/>
              </a:spcBef>
            </a:pP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 </a:t>
            </a:r>
            <a:r>
              <a:rPr lang="zh-CN" altLang="en-US" sz="4000" b="1" dirty="0" smtClean="0">
                <a:latin typeface="华文新魏" pitchFamily="2" charset="-122"/>
                <a:ea typeface="华文新魏" pitchFamily="2" charset="-122"/>
              </a:rPr>
              <a:t>相持阶段正面战场的形势</a:t>
            </a:r>
            <a:endParaRPr lang="zh-CN" altLang="en-US" sz="4000" b="1" dirty="0">
              <a:latin typeface="华文新魏" pitchFamily="2" charset="-122"/>
              <a:ea typeface="华文新魏" pitchFamily="2" charset="-122"/>
            </a:endParaRPr>
          </a:p>
        </p:txBody>
      </p:sp>
      <p:pic>
        <p:nvPicPr>
          <p:cNvPr id="702479" name="Picture 15" descr="6c63514addfe6e3009f7efcb"/>
          <p:cNvPicPr>
            <a:picLocks noChangeAspect="1" noChangeArrowheads="1"/>
          </p:cNvPicPr>
          <p:nvPr/>
        </p:nvPicPr>
        <p:blipFill>
          <a:blip r:embed="rId2" cstate="print"/>
          <a:srcRect/>
          <a:stretch>
            <a:fillRect/>
          </a:stretch>
        </p:blipFill>
        <p:spPr bwMode="auto">
          <a:xfrm>
            <a:off x="3491880" y="2996952"/>
            <a:ext cx="4944351" cy="3611656"/>
          </a:xfrm>
          <a:prstGeom prst="rect">
            <a:avLst/>
          </a:prstGeom>
          <a:noFill/>
        </p:spPr>
      </p:pic>
      <p:sp>
        <p:nvSpPr>
          <p:cNvPr id="702480" name="Rectangle 16"/>
          <p:cNvSpPr>
            <a:spLocks noChangeArrowheads="1"/>
          </p:cNvSpPr>
          <p:nvPr/>
        </p:nvSpPr>
        <p:spPr bwMode="auto">
          <a:xfrm>
            <a:off x="251520" y="3140968"/>
            <a:ext cx="3096344" cy="3278187"/>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在</a:t>
            </a:r>
            <a:r>
              <a:rPr lang="en-US" altLang="zh-CN" sz="3000" b="1" dirty="0">
                <a:latin typeface="华文新魏" pitchFamily="2" charset="-122"/>
                <a:ea typeface="华文新魏" pitchFamily="2" charset="-122"/>
              </a:rPr>
              <a:t>1939</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12</a:t>
            </a:r>
            <a:r>
              <a:rPr lang="zh-CN" altLang="en-US" sz="3000" b="1" dirty="0">
                <a:latin typeface="华文新魏" pitchFamily="2" charset="-122"/>
                <a:ea typeface="华文新魏" pitchFamily="2" charset="-122"/>
              </a:rPr>
              <a:t>月的桂南会战中，国民党军队曾攻克昆仑关，消灭日军</a:t>
            </a:r>
            <a:r>
              <a:rPr lang="en-US" altLang="zh-CN" sz="3000" b="1" dirty="0">
                <a:latin typeface="华文新魏" pitchFamily="2" charset="-122"/>
                <a:ea typeface="华文新魏" pitchFamily="2" charset="-122"/>
              </a:rPr>
              <a:t>4000</a:t>
            </a:r>
            <a:r>
              <a:rPr lang="zh-CN" altLang="en-US" sz="3000" b="1" dirty="0">
                <a:latin typeface="华文新魏" pitchFamily="2" charset="-122"/>
                <a:ea typeface="华文新魏" pitchFamily="2" charset="-122"/>
              </a:rPr>
              <a:t>余人。</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sp>
        <p:nvSpPr>
          <p:cNvPr id="702481" name="Rectangle 17"/>
          <p:cNvSpPr>
            <a:spLocks noChangeArrowheads="1"/>
          </p:cNvSpPr>
          <p:nvPr/>
        </p:nvSpPr>
        <p:spPr bwMode="auto">
          <a:xfrm>
            <a:off x="395536" y="2204864"/>
            <a:ext cx="8208912" cy="703263"/>
          </a:xfrm>
          <a:prstGeom prst="rect">
            <a:avLst/>
          </a:prstGeom>
          <a:noFill/>
          <a:ln w="9525">
            <a:noFill/>
            <a:miter lim="800000"/>
            <a:headEnd/>
            <a:tailEnd/>
          </a:ln>
          <a:effectLst/>
        </p:spPr>
        <p:txBody>
          <a:bodyPr/>
          <a:lstStyle/>
          <a:p>
            <a:pPr algn="l">
              <a:spcBef>
                <a:spcPct val="0"/>
              </a:spcBef>
            </a:pPr>
            <a:r>
              <a:rPr lang="zh-CN" altLang="en-US" sz="3600" b="1" dirty="0">
                <a:latin typeface="+mn-ea"/>
              </a:rPr>
              <a:t>（</a:t>
            </a:r>
            <a:r>
              <a:rPr lang="en-US" altLang="zh-CN" sz="3600" b="1" dirty="0">
                <a:latin typeface="+mn-ea"/>
              </a:rPr>
              <a:t>1</a:t>
            </a:r>
            <a:r>
              <a:rPr lang="zh-CN" altLang="en-US" sz="3600" b="1" dirty="0">
                <a:latin typeface="+mn-ea"/>
              </a:rPr>
              <a:t>）桂南会战（</a:t>
            </a:r>
            <a:r>
              <a:rPr lang="en-US" altLang="zh-CN" sz="3600" b="1" dirty="0" smtClean="0">
                <a:latin typeface="+mn-ea"/>
              </a:rPr>
              <a:t>1939.12</a:t>
            </a:r>
            <a:r>
              <a:rPr lang="zh-CN" altLang="en-US" sz="3600" b="1" dirty="0" smtClean="0">
                <a:latin typeface="+mn-ea"/>
              </a:rPr>
              <a:t>）</a:t>
            </a:r>
            <a:endParaRPr lang="zh-CN" altLang="en-US" sz="3600" b="1" dirty="0">
              <a:latin typeface="+mn-ea"/>
            </a:endParaRPr>
          </a:p>
        </p:txBody>
      </p:sp>
      <p:grpSp>
        <p:nvGrpSpPr>
          <p:cNvPr id="6" name="Group 5"/>
          <p:cNvGrpSpPr>
            <a:grpSpLocks/>
          </p:cNvGrpSpPr>
          <p:nvPr/>
        </p:nvGrpSpPr>
        <p:grpSpPr bwMode="auto">
          <a:xfrm>
            <a:off x="7092281" y="2492897"/>
            <a:ext cx="1944215" cy="2232248"/>
            <a:chOff x="4230" y="1353"/>
            <a:chExt cx="1451" cy="1496"/>
          </a:xfrm>
        </p:grpSpPr>
        <p:pic>
          <p:nvPicPr>
            <p:cNvPr id="7" name="Picture 6" descr="200638232821828"/>
            <p:cNvPicPr>
              <a:picLocks noChangeAspect="1" noChangeArrowheads="1"/>
            </p:cNvPicPr>
            <p:nvPr/>
          </p:nvPicPr>
          <p:blipFill>
            <a:blip r:embed="rId3" cstate="print"/>
            <a:srcRect/>
            <a:stretch>
              <a:fillRect/>
            </a:stretch>
          </p:blipFill>
          <p:spPr bwMode="auto">
            <a:xfrm>
              <a:off x="4230" y="1353"/>
              <a:ext cx="1349" cy="1452"/>
            </a:xfrm>
            <a:prstGeom prst="rect">
              <a:avLst/>
            </a:prstGeom>
            <a:noFill/>
            <a:ln w="9525">
              <a:noFill/>
              <a:miter lim="800000"/>
              <a:headEnd/>
              <a:tailEnd/>
            </a:ln>
            <a:effectLst/>
          </p:spPr>
        </p:pic>
        <p:sp>
          <p:nvSpPr>
            <p:cNvPr id="8" name="Rectangle 7"/>
            <p:cNvSpPr>
              <a:spLocks noChangeArrowheads="1"/>
            </p:cNvSpPr>
            <p:nvPr/>
          </p:nvSpPr>
          <p:spPr bwMode="auto">
            <a:xfrm>
              <a:off x="4688" y="2686"/>
              <a:ext cx="993" cy="163"/>
            </a:xfrm>
            <a:prstGeom prst="rect">
              <a:avLst/>
            </a:prstGeom>
            <a:solidFill>
              <a:srgbClr val="FFFFFF"/>
            </a:solidFill>
            <a:ln w="9525">
              <a:noFill/>
              <a:miter lim="800000"/>
              <a:headEnd/>
              <a:tailEnd/>
            </a:ln>
            <a:effectLst/>
          </p:spPr>
          <p:txBody>
            <a:bodyPr wrap="square">
              <a:spAutoFit/>
            </a:bodyPr>
            <a:lstStyle/>
            <a:p>
              <a:pPr algn="l">
                <a:spcBef>
                  <a:spcPct val="0"/>
                </a:spcBef>
              </a:pPr>
              <a:r>
                <a:rPr lang="zh-CN" altLang="en-US" sz="1000" b="1" dirty="0">
                  <a:solidFill>
                    <a:schemeClr val="tx2"/>
                  </a:solidFill>
                  <a:latin typeface="华文新魏" pitchFamily="2" charset="-122"/>
                  <a:ea typeface="华文新魏" pitchFamily="2" charset="-122"/>
                </a:rPr>
                <a:t>戴安澜（</a:t>
              </a:r>
              <a:r>
                <a:rPr lang="en-US" altLang="zh-CN" sz="1000" b="1" dirty="0">
                  <a:solidFill>
                    <a:schemeClr val="tx2"/>
                  </a:solidFill>
                  <a:latin typeface="华文新魏" pitchFamily="2" charset="-122"/>
                  <a:ea typeface="华文新魏" pitchFamily="2" charset="-122"/>
                </a:rPr>
                <a:t>1904--1942) </a:t>
              </a:r>
            </a:p>
          </p:txBody>
        </p:sp>
      </p:grpSp>
      <p:sp>
        <p:nvSpPr>
          <p:cNvPr id="9" name="Rectangle 17"/>
          <p:cNvSpPr>
            <a:spLocks noChangeArrowheads="1"/>
          </p:cNvSpPr>
          <p:nvPr/>
        </p:nvSpPr>
        <p:spPr bwMode="auto">
          <a:xfrm>
            <a:off x="395536" y="1196752"/>
            <a:ext cx="8208912" cy="703263"/>
          </a:xfrm>
          <a:prstGeom prst="rect">
            <a:avLst/>
          </a:prstGeom>
          <a:noFill/>
          <a:ln w="9525">
            <a:noFill/>
            <a:miter lim="800000"/>
            <a:headEnd/>
            <a:tailEnd/>
          </a:ln>
          <a:effectLst/>
        </p:spPr>
        <p:txBody>
          <a:bodyPr/>
          <a:lstStyle/>
          <a:p>
            <a:pPr algn="l">
              <a:spcBef>
                <a:spcPct val="0"/>
              </a:spcBef>
            </a:pPr>
            <a:r>
              <a:rPr lang="zh-CN" altLang="en-US" sz="3000" b="1" dirty="0" smtClean="0">
                <a:latin typeface="华文新魏" pitchFamily="2" charset="-122"/>
                <a:ea typeface="华文新魏" pitchFamily="2" charset="-122"/>
              </a:rPr>
              <a:t>进行了几次较大的战役，大体上保住了西南、西北大后方地区。</a:t>
            </a:r>
            <a:endParaRPr lang="zh-CN" altLang="en-US" sz="3000" b="1" dirty="0">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987824" y="1772816"/>
            <a:ext cx="5904880" cy="3429000"/>
            <a:chOff x="384" y="336"/>
            <a:chExt cx="5199" cy="3598"/>
          </a:xfrm>
        </p:grpSpPr>
        <p:pic>
          <p:nvPicPr>
            <p:cNvPr id="1026051" name="Picture 3" descr="zzz1_r2_c2"/>
            <p:cNvPicPr>
              <a:picLocks noChangeAspect="1" noChangeArrowheads="1"/>
            </p:cNvPicPr>
            <p:nvPr/>
          </p:nvPicPr>
          <p:blipFill>
            <a:blip r:embed="rId2" cstate="print"/>
            <a:srcRect/>
            <a:stretch>
              <a:fillRect/>
            </a:stretch>
          </p:blipFill>
          <p:spPr bwMode="auto">
            <a:xfrm>
              <a:off x="3840" y="336"/>
              <a:ext cx="1710" cy="2208"/>
            </a:xfrm>
            <a:prstGeom prst="rect">
              <a:avLst/>
            </a:prstGeom>
            <a:noFill/>
          </p:spPr>
        </p:pic>
        <p:sp>
          <p:nvSpPr>
            <p:cNvPr id="1026052" name="Text Box 4"/>
            <p:cNvSpPr txBox="1">
              <a:spLocks noChangeArrowheads="1"/>
            </p:cNvSpPr>
            <p:nvPr/>
          </p:nvSpPr>
          <p:spPr bwMode="auto">
            <a:xfrm>
              <a:off x="4079" y="2783"/>
              <a:ext cx="1504" cy="291"/>
            </a:xfrm>
            <a:prstGeom prst="rect">
              <a:avLst/>
            </a:prstGeom>
            <a:noFill/>
            <a:ln w="9525">
              <a:noFill/>
              <a:miter lim="800000"/>
              <a:headEnd/>
              <a:tailEnd/>
            </a:ln>
            <a:effectLst/>
          </p:spPr>
          <p:txBody>
            <a:bodyPr wrap="square">
              <a:spAutoFit/>
            </a:bodyPr>
            <a:lstStyle/>
            <a:p>
              <a:pPr>
                <a:spcBef>
                  <a:spcPct val="0"/>
                </a:spcBef>
              </a:pPr>
              <a:r>
                <a:rPr kumimoji="1" lang="zh-CN" altLang="en-US" sz="1200" b="1" dirty="0">
                  <a:latin typeface="华文新魏" pitchFamily="2" charset="-122"/>
                  <a:ea typeface="华文新魏" pitchFamily="2" charset="-122"/>
                </a:rPr>
                <a:t>张自忠（</a:t>
              </a:r>
              <a:r>
                <a:rPr kumimoji="1" lang="en-US" altLang="zh-CN" sz="1200" b="1" dirty="0">
                  <a:latin typeface="华文新魏" pitchFamily="2" charset="-122"/>
                  <a:ea typeface="华文新魏" pitchFamily="2" charset="-122"/>
                </a:rPr>
                <a:t>1891--1940</a:t>
              </a:r>
              <a:r>
                <a:rPr kumimoji="1" lang="zh-CN" altLang="en-US" sz="1200" b="1" dirty="0">
                  <a:latin typeface="华文新魏" pitchFamily="2" charset="-122"/>
                  <a:ea typeface="华文新魏" pitchFamily="2" charset="-122"/>
                </a:rPr>
                <a:t>）</a:t>
              </a:r>
            </a:p>
          </p:txBody>
        </p:sp>
        <p:sp>
          <p:nvSpPr>
            <p:cNvPr id="1026053" name="AutoShape 5"/>
            <p:cNvSpPr>
              <a:spLocks noChangeArrowheads="1"/>
            </p:cNvSpPr>
            <p:nvPr/>
          </p:nvSpPr>
          <p:spPr bwMode="auto">
            <a:xfrm rot="8942479">
              <a:off x="3888" y="3408"/>
              <a:ext cx="240" cy="192"/>
            </a:xfrm>
            <a:prstGeom prst="triangle">
              <a:avLst>
                <a:gd name="adj" fmla="val 50000"/>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026054" name="AutoShape 6"/>
            <p:cNvSpPr>
              <a:spLocks noChangeArrowheads="1"/>
            </p:cNvSpPr>
            <p:nvPr/>
          </p:nvSpPr>
          <p:spPr bwMode="auto">
            <a:xfrm rot="7354448">
              <a:off x="4392" y="2616"/>
              <a:ext cx="240" cy="192"/>
            </a:xfrm>
            <a:prstGeom prst="triangle">
              <a:avLst>
                <a:gd name="adj" fmla="val 50000"/>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026055" name="Text Box 7"/>
            <p:cNvSpPr txBox="1">
              <a:spLocks noChangeArrowheads="1"/>
            </p:cNvSpPr>
            <p:nvPr/>
          </p:nvSpPr>
          <p:spPr bwMode="auto">
            <a:xfrm>
              <a:off x="4033" y="3326"/>
              <a:ext cx="1257" cy="608"/>
            </a:xfrm>
            <a:prstGeom prst="rect">
              <a:avLst/>
            </a:prstGeom>
            <a:noFill/>
            <a:ln w="9525">
              <a:noFill/>
              <a:miter lim="800000"/>
              <a:headEnd/>
              <a:tailEnd/>
            </a:ln>
            <a:effectLst/>
          </p:spPr>
          <p:txBody>
            <a:bodyPr>
              <a:spAutoFit/>
            </a:bodyPr>
            <a:lstStyle/>
            <a:p>
              <a:pPr algn="l">
                <a:spcBef>
                  <a:spcPct val="0"/>
                </a:spcBef>
              </a:pPr>
              <a:endParaRPr kumimoji="1" lang="zh-CN" altLang="zh-CN" sz="3200">
                <a:solidFill>
                  <a:srgbClr val="FF0000"/>
                </a:solidFill>
                <a:latin typeface="Times New Roman" pitchFamily="18" charset="0"/>
                <a:ea typeface="宋体" pitchFamily="2" charset="-122"/>
              </a:endParaRPr>
            </a:p>
          </p:txBody>
        </p:sp>
        <p:pic>
          <p:nvPicPr>
            <p:cNvPr id="1026056" name="Picture 8" descr="zaoyhz2"/>
            <p:cNvPicPr>
              <a:picLocks noChangeAspect="1" noChangeArrowheads="1"/>
            </p:cNvPicPr>
            <p:nvPr/>
          </p:nvPicPr>
          <p:blipFill>
            <a:blip r:embed="rId3" cstate="print">
              <a:lum bright="-24000" contrast="44000"/>
            </a:blip>
            <a:srcRect/>
            <a:stretch>
              <a:fillRect/>
            </a:stretch>
          </p:blipFill>
          <p:spPr bwMode="auto">
            <a:xfrm>
              <a:off x="384" y="432"/>
              <a:ext cx="3456" cy="3379"/>
            </a:xfrm>
            <a:prstGeom prst="rect">
              <a:avLst/>
            </a:prstGeom>
            <a:noFill/>
            <a:ln w="9525">
              <a:noFill/>
              <a:miter lim="800000"/>
              <a:headEnd/>
              <a:tailEnd/>
            </a:ln>
          </p:spPr>
        </p:pic>
      </p:grpSp>
      <p:sp>
        <p:nvSpPr>
          <p:cNvPr id="1026058" name="Rectangle 10"/>
          <p:cNvSpPr>
            <a:spLocks noChangeArrowheads="1"/>
          </p:cNvSpPr>
          <p:nvPr/>
        </p:nvSpPr>
        <p:spPr bwMode="auto">
          <a:xfrm>
            <a:off x="323528" y="404664"/>
            <a:ext cx="8137525" cy="701675"/>
          </a:xfrm>
          <a:prstGeom prst="rect">
            <a:avLst/>
          </a:prstGeom>
          <a:noFill/>
          <a:ln w="9525" algn="ctr">
            <a:noFill/>
            <a:miter lim="800000"/>
            <a:headEnd/>
            <a:tailEnd/>
          </a:ln>
          <a:effectLst/>
        </p:spPr>
        <p:txBody>
          <a:bodyPr>
            <a:spAutoFit/>
          </a:bodyPr>
          <a:lstStyle/>
          <a:p>
            <a:pPr algn="l">
              <a:spcBef>
                <a:spcPct val="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）枣宜会战（</a:t>
            </a:r>
            <a:r>
              <a:rPr lang="en-US" altLang="zh-CN" sz="4000" b="1" dirty="0" smtClean="0">
                <a:latin typeface="华文新魏" pitchFamily="2" charset="-122"/>
                <a:ea typeface="华文新魏" pitchFamily="2" charset="-122"/>
              </a:rPr>
              <a:t>1940.5--6</a:t>
            </a:r>
            <a:r>
              <a:rPr lang="zh-CN" altLang="en-US" sz="4000" b="1" dirty="0" smtClean="0">
                <a:latin typeface="华文新魏" pitchFamily="2" charset="-122"/>
                <a:ea typeface="华文新魏" pitchFamily="2" charset="-122"/>
              </a:rPr>
              <a:t>）</a:t>
            </a:r>
            <a:endParaRPr lang="zh-CN" altLang="en-US" sz="4000" b="1" dirty="0">
              <a:latin typeface="华文新魏" pitchFamily="2" charset="-122"/>
              <a:ea typeface="华文新魏" pitchFamily="2" charset="-122"/>
            </a:endParaRPr>
          </a:p>
        </p:txBody>
      </p:sp>
      <p:sp>
        <p:nvSpPr>
          <p:cNvPr id="1026063" name="Rectangle 15"/>
          <p:cNvSpPr>
            <a:spLocks noChangeArrowheads="1"/>
          </p:cNvSpPr>
          <p:nvPr/>
        </p:nvSpPr>
        <p:spPr bwMode="auto">
          <a:xfrm>
            <a:off x="395536" y="1772816"/>
            <a:ext cx="2448272" cy="410445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1940</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5</a:t>
            </a:r>
            <a:r>
              <a:rPr lang="zh-CN" altLang="en-US" sz="3000" b="1" dirty="0">
                <a:latin typeface="华文新魏" pitchFamily="2" charset="-122"/>
                <a:ea typeface="华文新魏" pitchFamily="2" charset="-122"/>
              </a:rPr>
              <a:t>月</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在枣宜会战中，第三十三集团军总司令</a:t>
            </a:r>
            <a:r>
              <a:rPr lang="zh-CN" altLang="en-US" sz="3000" b="1" dirty="0">
                <a:solidFill>
                  <a:srgbClr val="FF0000"/>
                </a:solidFill>
                <a:latin typeface="华文新魏" pitchFamily="2" charset="-122"/>
                <a:ea typeface="华文新魏" pitchFamily="2" charset="-122"/>
              </a:rPr>
              <a:t>张自忠</a:t>
            </a:r>
            <a:r>
              <a:rPr lang="zh-CN" altLang="en-US" sz="3000" b="1" dirty="0">
                <a:latin typeface="华文新魏" pitchFamily="2" charset="-122"/>
                <a:ea typeface="华文新魏" pitchFamily="2" charset="-122"/>
              </a:rPr>
              <a:t>将军在激战中壮烈殉国。</a:t>
            </a:r>
          </a:p>
          <a:p>
            <a:pPr marL="342900" indent="-342900" algn="l">
              <a:spcBef>
                <a:spcPct val="20000"/>
              </a:spcBef>
              <a:buClr>
                <a:schemeClr val="accent1"/>
              </a:buClr>
              <a:buSzPct val="65000"/>
              <a:buFont typeface="Wingdings" pitchFamily="2" charset="2"/>
              <a:buChar char="n"/>
            </a:pPr>
            <a:endParaRPr lang="en-US" altLang="zh-CN" sz="3000" b="0" dirty="0">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23" name="Rectangle 19"/>
          <p:cNvSpPr>
            <a:spLocks noGrp="1" noChangeArrowheads="1"/>
          </p:cNvSpPr>
          <p:nvPr>
            <p:ph type="title"/>
          </p:nvPr>
        </p:nvSpPr>
        <p:spPr>
          <a:xfrm>
            <a:off x="179512" y="188640"/>
            <a:ext cx="8229600" cy="1080120"/>
          </a:xfrm>
          <a:noFill/>
          <a:ln/>
        </p:spPr>
        <p:txBody>
          <a:bodyPr>
            <a:normAutofit/>
          </a:bodyPr>
          <a:lstStyle/>
          <a:p>
            <a:r>
              <a:rPr lang="zh-CN" altLang="en-US" b="1" dirty="0"/>
              <a:t>（</a:t>
            </a:r>
            <a:r>
              <a:rPr lang="en-US" altLang="zh-CN" b="1" dirty="0"/>
              <a:t>3</a:t>
            </a:r>
            <a:r>
              <a:rPr lang="zh-CN" altLang="en-US" b="1" dirty="0"/>
              <a:t>）第三次长沙会战（</a:t>
            </a:r>
            <a:r>
              <a:rPr lang="en-US" altLang="zh-CN" b="1" dirty="0" smtClean="0"/>
              <a:t>1942.1</a:t>
            </a:r>
            <a:r>
              <a:rPr lang="zh-CN" altLang="en-US" b="1" dirty="0" smtClean="0"/>
              <a:t>）</a:t>
            </a:r>
            <a:endParaRPr lang="zh-CN" altLang="en-US" b="1" dirty="0"/>
          </a:p>
        </p:txBody>
      </p:sp>
      <p:sp>
        <p:nvSpPr>
          <p:cNvPr id="9" name="矩形 8"/>
          <p:cNvSpPr/>
          <p:nvPr/>
        </p:nvSpPr>
        <p:spPr>
          <a:xfrm>
            <a:off x="611560" y="1916832"/>
            <a:ext cx="3312368" cy="3785652"/>
          </a:xfrm>
          <a:prstGeom prst="rect">
            <a:avLst/>
          </a:prstGeom>
        </p:spPr>
        <p:txBody>
          <a:bodyPr wrap="square">
            <a:spAutoFit/>
          </a:bodyPr>
          <a:lstStyle/>
          <a:p>
            <a:r>
              <a:rPr lang="en-US" altLang="zh-CN" sz="2400" b="1" dirty="0" smtClean="0">
                <a:latin typeface="+mn-ea"/>
              </a:rPr>
              <a:t>1942</a:t>
            </a:r>
            <a:r>
              <a:rPr lang="zh-CN" altLang="en-US" sz="2400" b="1" dirty="0" smtClean="0">
                <a:latin typeface="+mn-ea"/>
              </a:rPr>
              <a:t>年</a:t>
            </a:r>
            <a:r>
              <a:rPr lang="en-US" altLang="zh-CN" sz="2400" b="1" dirty="0" smtClean="0">
                <a:latin typeface="+mn-ea"/>
              </a:rPr>
              <a:t>1</a:t>
            </a:r>
            <a:r>
              <a:rPr lang="zh-CN" altLang="en-US" sz="2400" b="1" dirty="0" smtClean="0">
                <a:latin typeface="+mn-ea"/>
              </a:rPr>
              <a:t>月，日本第</a:t>
            </a:r>
            <a:r>
              <a:rPr lang="en-US" altLang="zh-CN" sz="2400" b="1" dirty="0" smtClean="0">
                <a:latin typeface="+mn-ea"/>
              </a:rPr>
              <a:t>11</a:t>
            </a:r>
            <a:r>
              <a:rPr lang="zh-CN" altLang="en-US" sz="2400" b="1" dirty="0" smtClean="0">
                <a:latin typeface="+mn-ea"/>
              </a:rPr>
              <a:t>军司令</a:t>
            </a:r>
            <a:r>
              <a:rPr lang="zh-CN" altLang="en-US" sz="2400" b="1" dirty="0" smtClean="0">
                <a:latin typeface="+mn-ea"/>
                <a:hlinkClick r:id="rId2"/>
              </a:rPr>
              <a:t>阿南惟几</a:t>
            </a:r>
            <a:r>
              <a:rPr lang="zh-CN" altLang="en-US" sz="2400" b="1" dirty="0" smtClean="0">
                <a:latin typeface="+mn-ea"/>
              </a:rPr>
              <a:t>统率约</a:t>
            </a:r>
            <a:r>
              <a:rPr lang="en-US" altLang="zh-CN" sz="2400" b="1" dirty="0" smtClean="0">
                <a:latin typeface="+mn-ea"/>
              </a:rPr>
              <a:t>6</a:t>
            </a:r>
            <a:r>
              <a:rPr lang="zh-CN" altLang="en-US" sz="2400" b="1" dirty="0" smtClean="0">
                <a:latin typeface="+mn-ea"/>
              </a:rPr>
              <a:t>万人，向</a:t>
            </a:r>
            <a:r>
              <a:rPr lang="zh-CN" altLang="en-US" sz="2400" b="1" dirty="0" smtClean="0">
                <a:latin typeface="+mn-ea"/>
                <a:hlinkClick r:id="rId3"/>
              </a:rPr>
              <a:t>薛岳</a:t>
            </a:r>
            <a:r>
              <a:rPr lang="zh-CN" altLang="en-US" sz="2400" b="1" dirty="0" smtClean="0">
                <a:latin typeface="+mn-ea"/>
              </a:rPr>
              <a:t>统帅</a:t>
            </a:r>
            <a:r>
              <a:rPr lang="en-US" altLang="zh-CN" sz="2400" b="1" dirty="0" smtClean="0">
                <a:latin typeface="+mn-ea"/>
              </a:rPr>
              <a:t>30</a:t>
            </a:r>
            <a:r>
              <a:rPr lang="zh-CN" altLang="en-US" sz="2400" b="1" dirty="0" smtClean="0">
                <a:latin typeface="+mn-ea"/>
              </a:rPr>
              <a:t>万中国军队发动的牵制性攻击。第三次长沙会战日军死伤</a:t>
            </a:r>
            <a:r>
              <a:rPr lang="en-US" altLang="zh-CN" sz="2400" b="1" dirty="0" smtClean="0">
                <a:latin typeface="+mn-ea"/>
              </a:rPr>
              <a:t>5</a:t>
            </a:r>
            <a:r>
              <a:rPr lang="zh-CN" altLang="en-US" sz="2400" b="1" dirty="0" smtClean="0">
                <a:latin typeface="+mn-ea"/>
              </a:rPr>
              <a:t>万余人。</a:t>
            </a:r>
            <a:endParaRPr lang="en-US" altLang="zh-CN" sz="2400" b="1" dirty="0" smtClean="0">
              <a:latin typeface="+mn-ea"/>
            </a:endParaRPr>
          </a:p>
          <a:p>
            <a:r>
              <a:rPr lang="zh-CN" altLang="en-US" sz="2400" b="1" dirty="0" smtClean="0">
                <a:latin typeface="+mn-ea"/>
              </a:rPr>
              <a:t>是</a:t>
            </a:r>
            <a:r>
              <a:rPr lang="zh-CN" altLang="en-US" sz="2400" b="1" dirty="0" smtClean="0">
                <a:latin typeface="+mn-ea"/>
                <a:hlinkClick r:id="rId4"/>
              </a:rPr>
              <a:t>珍珠港事件</a:t>
            </a:r>
            <a:r>
              <a:rPr lang="zh-CN" altLang="en-US" sz="2400" b="1" dirty="0" smtClean="0">
                <a:latin typeface="+mn-ea"/>
              </a:rPr>
              <a:t>爆发后</a:t>
            </a:r>
            <a:r>
              <a:rPr lang="zh-CN" altLang="en-US" sz="2400" b="1" dirty="0" smtClean="0">
                <a:latin typeface="+mn-ea"/>
                <a:hlinkClick r:id="rId5"/>
              </a:rPr>
              <a:t>盟军</a:t>
            </a:r>
            <a:r>
              <a:rPr lang="zh-CN" altLang="en-US" sz="2400" b="1" dirty="0" smtClean="0">
                <a:latin typeface="+mn-ea"/>
              </a:rPr>
              <a:t>与日军交战的首场战役胜利，对国内外都产生了积极的影响。</a:t>
            </a:r>
            <a:endParaRPr lang="zh-CN" altLang="en-US" sz="2400" b="1" dirty="0">
              <a:latin typeface="+mn-ea"/>
            </a:endParaRPr>
          </a:p>
        </p:txBody>
      </p:sp>
      <p:grpSp>
        <p:nvGrpSpPr>
          <p:cNvPr id="11" name="组合 10"/>
          <p:cNvGrpSpPr/>
          <p:nvPr/>
        </p:nvGrpSpPr>
        <p:grpSpPr>
          <a:xfrm>
            <a:off x="3851920" y="1556792"/>
            <a:ext cx="5112568" cy="4542592"/>
            <a:chOff x="3923928" y="1412776"/>
            <a:chExt cx="5112568" cy="4542592"/>
          </a:xfrm>
        </p:grpSpPr>
        <p:pic>
          <p:nvPicPr>
            <p:cNvPr id="61444" name="Picture 4" descr="https://gss3.bdstatic.com/7Po3dSag_xI4khGkpoWK1HF6hhy/baike/w%3D268%3Bg%3D0/sign=98d9454400082838680ddb1280a2ce3c/8cb1cb134954092362f28d259558d109b2de49d6.jpg"/>
            <p:cNvPicPr>
              <a:picLocks noChangeAspect="1" noChangeArrowheads="1"/>
            </p:cNvPicPr>
            <p:nvPr/>
          </p:nvPicPr>
          <p:blipFill>
            <a:blip r:embed="rId6" cstate="print"/>
            <a:srcRect/>
            <a:stretch>
              <a:fillRect/>
            </a:stretch>
          </p:blipFill>
          <p:spPr bwMode="auto">
            <a:xfrm>
              <a:off x="5652120" y="2132856"/>
              <a:ext cx="3384376" cy="3822512"/>
            </a:xfrm>
            <a:prstGeom prst="rect">
              <a:avLst/>
            </a:prstGeom>
            <a:noFill/>
          </p:spPr>
        </p:pic>
        <p:pic>
          <p:nvPicPr>
            <p:cNvPr id="61446" name="Picture 6" descr="http://news.k618.cn/history/lsqw/201704/W020170403012101355518.jpg"/>
            <p:cNvPicPr>
              <a:picLocks noChangeAspect="1" noChangeArrowheads="1"/>
            </p:cNvPicPr>
            <p:nvPr/>
          </p:nvPicPr>
          <p:blipFill>
            <a:blip r:embed="rId7" cstate="print"/>
            <a:srcRect/>
            <a:stretch>
              <a:fillRect/>
            </a:stretch>
          </p:blipFill>
          <p:spPr bwMode="auto">
            <a:xfrm>
              <a:off x="3923928" y="1412776"/>
              <a:ext cx="1828851" cy="2228588"/>
            </a:xfrm>
            <a:prstGeom prst="rect">
              <a:avLst/>
            </a:prstGeom>
            <a:noFill/>
          </p:spPr>
        </p:pic>
      </p:grpSp>
      <p:sp>
        <p:nvSpPr>
          <p:cNvPr id="12" name="矩形 11"/>
          <p:cNvSpPr/>
          <p:nvPr/>
        </p:nvSpPr>
        <p:spPr>
          <a:xfrm>
            <a:off x="5652120" y="1628800"/>
            <a:ext cx="1505540" cy="276999"/>
          </a:xfrm>
          <a:prstGeom prst="rect">
            <a:avLst/>
          </a:prstGeom>
        </p:spPr>
        <p:txBody>
          <a:bodyPr wrap="none">
            <a:spAutoFit/>
          </a:bodyPr>
          <a:lstStyle/>
          <a:p>
            <a:r>
              <a:rPr lang="zh-CN" altLang="en-US" sz="1200" b="1" dirty="0" smtClean="0">
                <a:latin typeface="+mn-ea"/>
              </a:rPr>
              <a:t>薛岳（</a:t>
            </a:r>
            <a:r>
              <a:rPr lang="en-US" altLang="zh-CN" sz="1200" b="1" dirty="0" smtClean="0">
                <a:latin typeface="+mn-ea"/>
              </a:rPr>
              <a:t>1896—1998)</a:t>
            </a:r>
            <a:endParaRPr lang="zh-CN" altLang="en-US" sz="1200" b="1" dirty="0">
              <a:latin typeface="+mn-ea"/>
            </a:endParaRPr>
          </a:p>
        </p:txBody>
      </p:sp>
    </p:spTree>
  </p:cSld>
  <p:clrMapOvr>
    <a:masterClrMapping/>
  </p:clrMapOvr>
  <p:transition>
    <p:wheel spokes="8"/>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88" name="Rectangle 12"/>
          <p:cNvSpPr>
            <a:spLocks noGrp="1" noChangeArrowheads="1"/>
          </p:cNvSpPr>
          <p:nvPr>
            <p:ph type="title"/>
          </p:nvPr>
        </p:nvSpPr>
        <p:spPr>
          <a:xfrm>
            <a:off x="323528" y="188640"/>
            <a:ext cx="8610160" cy="1431032"/>
          </a:xfrm>
          <a:noFill/>
          <a:ln/>
        </p:spPr>
        <p:txBody>
          <a:bodyPr>
            <a:noAutofit/>
          </a:bodyPr>
          <a:lstStyle/>
          <a:p>
            <a:r>
              <a:rPr lang="zh-CN" altLang="en-US" sz="4400" b="1" dirty="0">
                <a:latin typeface="华文新魏" pitchFamily="2" charset="-122"/>
                <a:ea typeface="华文新魏" pitchFamily="2" charset="-122"/>
              </a:rPr>
              <a:t>（</a:t>
            </a:r>
            <a:r>
              <a:rPr lang="en-US" altLang="zh-CN" sz="4400" b="1" dirty="0">
                <a:latin typeface="华文新魏" pitchFamily="2" charset="-122"/>
                <a:ea typeface="华文新魏" pitchFamily="2" charset="-122"/>
              </a:rPr>
              <a:t>4</a:t>
            </a:r>
            <a:r>
              <a:rPr lang="zh-CN" altLang="en-US" sz="4400" b="1" dirty="0">
                <a:latin typeface="华文新魏" pitchFamily="2" charset="-122"/>
                <a:ea typeface="华文新魏" pitchFamily="2" charset="-122"/>
              </a:rPr>
              <a:t>）中国远征军入缅对日作战（</a:t>
            </a:r>
            <a:r>
              <a:rPr lang="en-US" altLang="zh-CN" sz="4400" b="1" dirty="0" smtClean="0">
                <a:latin typeface="华文新魏" pitchFamily="2" charset="-122"/>
                <a:ea typeface="华文新魏" pitchFamily="2" charset="-122"/>
              </a:rPr>
              <a:t>1942.2--5</a:t>
            </a:r>
            <a:r>
              <a:rPr lang="zh-CN" altLang="en-US" sz="4400" b="1" dirty="0" smtClean="0">
                <a:latin typeface="华文新魏" pitchFamily="2" charset="-122"/>
                <a:ea typeface="华文新魏" pitchFamily="2" charset="-122"/>
              </a:rPr>
              <a:t>）</a:t>
            </a:r>
            <a:endParaRPr lang="zh-CN" altLang="en-US" sz="4400" b="1" dirty="0">
              <a:latin typeface="华文新魏" pitchFamily="2" charset="-122"/>
              <a:ea typeface="华文新魏" pitchFamily="2" charset="-122"/>
            </a:endParaRPr>
          </a:p>
        </p:txBody>
      </p:sp>
      <p:sp>
        <p:nvSpPr>
          <p:cNvPr id="971787" name="Text Box 11"/>
          <p:cNvSpPr txBox="1">
            <a:spLocks noGrp="1" noChangeArrowheads="1"/>
          </p:cNvSpPr>
          <p:nvPr>
            <p:ph sz="quarter" idx="1"/>
          </p:nvPr>
        </p:nvSpPr>
        <p:spPr>
          <a:xfrm>
            <a:off x="251520" y="1844824"/>
            <a:ext cx="1944638" cy="3960812"/>
          </a:xfrm>
          <a:noFill/>
          <a:ln/>
        </p:spPr>
        <p:txBody>
          <a:bodyPr>
            <a:normAutofit/>
          </a:bodyPr>
          <a:lstStyle/>
          <a:p>
            <a:r>
              <a:rPr lang="en-US" altLang="zh-CN" b="1" dirty="0"/>
              <a:t>1942</a:t>
            </a:r>
            <a:r>
              <a:rPr lang="zh-CN" altLang="en-US" b="1" dirty="0"/>
              <a:t>年</a:t>
            </a:r>
            <a:r>
              <a:rPr lang="en-US" altLang="zh-CN" b="1" dirty="0"/>
              <a:t>2</a:t>
            </a:r>
            <a:r>
              <a:rPr lang="zh-CN" altLang="en-US" b="1" dirty="0"/>
              <a:t>月，中国远征军进入缅甸对日作战。陆军第</a:t>
            </a:r>
            <a:r>
              <a:rPr lang="en-US" altLang="zh-CN" b="1" dirty="0"/>
              <a:t>200</a:t>
            </a:r>
            <a:r>
              <a:rPr lang="zh-CN" altLang="en-US" b="1" dirty="0"/>
              <a:t>师师长戴安澜在缅北殉国。</a:t>
            </a:r>
          </a:p>
        </p:txBody>
      </p:sp>
      <p:grpSp>
        <p:nvGrpSpPr>
          <p:cNvPr id="11" name="组合 10"/>
          <p:cNvGrpSpPr/>
          <p:nvPr/>
        </p:nvGrpSpPr>
        <p:grpSpPr>
          <a:xfrm>
            <a:off x="2627784" y="2132856"/>
            <a:ext cx="6372200" cy="3024335"/>
            <a:chOff x="2627784" y="2132856"/>
            <a:chExt cx="6372200" cy="3024335"/>
          </a:xfrm>
        </p:grpSpPr>
        <p:grpSp>
          <p:nvGrpSpPr>
            <p:cNvPr id="2" name="Group 5"/>
            <p:cNvGrpSpPr>
              <a:grpSpLocks/>
            </p:cNvGrpSpPr>
            <p:nvPr/>
          </p:nvGrpSpPr>
          <p:grpSpPr bwMode="auto">
            <a:xfrm>
              <a:off x="2627784" y="2132856"/>
              <a:ext cx="1800622" cy="2494361"/>
              <a:chOff x="4332" y="1298"/>
              <a:chExt cx="1120" cy="1612"/>
            </a:xfrm>
          </p:grpSpPr>
          <p:pic>
            <p:nvPicPr>
              <p:cNvPr id="971782" name="Picture 6" descr="200638232821828"/>
              <p:cNvPicPr>
                <a:picLocks noChangeAspect="1" noChangeArrowheads="1"/>
              </p:cNvPicPr>
              <p:nvPr/>
            </p:nvPicPr>
            <p:blipFill>
              <a:blip r:embed="rId2" cstate="print"/>
              <a:srcRect/>
              <a:stretch>
                <a:fillRect/>
              </a:stretch>
            </p:blipFill>
            <p:spPr bwMode="auto">
              <a:xfrm>
                <a:off x="4332" y="1298"/>
                <a:ext cx="1120" cy="1452"/>
              </a:xfrm>
              <a:prstGeom prst="rect">
                <a:avLst/>
              </a:prstGeom>
              <a:noFill/>
              <a:ln w="9525">
                <a:noFill/>
                <a:miter lim="800000"/>
                <a:headEnd/>
                <a:tailEnd/>
              </a:ln>
              <a:effectLst/>
            </p:spPr>
          </p:pic>
          <p:sp>
            <p:nvSpPr>
              <p:cNvPr id="971783" name="Rectangle 7"/>
              <p:cNvSpPr>
                <a:spLocks noChangeArrowheads="1"/>
              </p:cNvSpPr>
              <p:nvPr/>
            </p:nvSpPr>
            <p:spPr bwMode="auto">
              <a:xfrm>
                <a:off x="4377" y="2741"/>
                <a:ext cx="941" cy="169"/>
              </a:xfrm>
              <a:prstGeom prst="rect">
                <a:avLst/>
              </a:prstGeom>
              <a:solidFill>
                <a:srgbClr val="FFFFFF"/>
              </a:solidFill>
              <a:ln w="9525">
                <a:noFill/>
                <a:miter lim="800000"/>
                <a:headEnd/>
                <a:tailEnd/>
              </a:ln>
              <a:effectLst/>
            </p:spPr>
            <p:txBody>
              <a:bodyPr wrap="square">
                <a:spAutoFit/>
              </a:bodyPr>
              <a:lstStyle/>
              <a:p>
                <a:pPr algn="l">
                  <a:spcBef>
                    <a:spcPct val="0"/>
                  </a:spcBef>
                </a:pPr>
                <a:r>
                  <a:rPr lang="zh-CN" altLang="en-US" sz="1100" b="1" dirty="0">
                    <a:solidFill>
                      <a:schemeClr val="tx2"/>
                    </a:solidFill>
                    <a:latin typeface="华文新魏" pitchFamily="2" charset="-122"/>
                    <a:ea typeface="华文新魏" pitchFamily="2" charset="-122"/>
                  </a:rPr>
                  <a:t>戴安澜（</a:t>
                </a:r>
                <a:r>
                  <a:rPr lang="en-US" altLang="zh-CN" sz="1100" b="1" dirty="0">
                    <a:solidFill>
                      <a:schemeClr val="tx2"/>
                    </a:solidFill>
                    <a:latin typeface="华文新魏" pitchFamily="2" charset="-122"/>
                    <a:ea typeface="华文新魏" pitchFamily="2" charset="-122"/>
                  </a:rPr>
                  <a:t>1904--1942) </a:t>
                </a:r>
              </a:p>
            </p:txBody>
          </p:sp>
        </p:grpSp>
        <p:sp>
          <p:nvSpPr>
            <p:cNvPr id="10" name="Rectangle 3"/>
            <p:cNvSpPr txBox="1">
              <a:spLocks noChangeArrowheads="1"/>
            </p:cNvSpPr>
            <p:nvPr/>
          </p:nvSpPr>
          <p:spPr>
            <a:xfrm>
              <a:off x="4499992" y="3573016"/>
              <a:ext cx="4499992" cy="1584175"/>
            </a:xfrm>
            <a:prstGeom prst="rect">
              <a:avLst/>
            </a:prstGeom>
            <a:solidFill>
              <a:schemeClr val="bg1"/>
            </a:solidFill>
          </p:spPr>
          <p:txBody>
            <a:bodyPr vert="horz">
              <a:normAutofit fontScale="77500" lnSpcReduction="2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策马扬鞭走八荒，远征大业迈秦皇。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誓澄宇宙安黎庶，手挽长弓射夕阳。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万里旌旗耀眼开，王师出境夷岛摧。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扬鞭遥指花如许，诸葛前身今又来！ </a:t>
              </a:r>
              <a:endParaRPr kumimoji="0" lang="zh-CN" altLang="en-US" sz="2600" b="1" i="0" u="none" strike="noStrike" kern="1200" cap="none" spc="0" normalizeH="0" baseline="0" noProof="0" dirty="0">
                <a:ln>
                  <a:noFill/>
                </a:ln>
                <a:solidFill>
                  <a:schemeClr val="tx1"/>
                </a:solidFill>
                <a:effectLst/>
                <a:uLnTx/>
                <a:uFillTx/>
                <a:latin typeface="+mn-lt"/>
                <a:ea typeface="+mn-ea"/>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71787"/>
                                        </p:tgtEl>
                                        <p:attrNameLst>
                                          <p:attrName>style.visibility</p:attrName>
                                        </p:attrNameLst>
                                      </p:cBhvr>
                                      <p:to>
                                        <p:strVal val="visible"/>
                                      </p:to>
                                    </p:set>
                                    <p:animEffect transition="in" filter="slide(fromLeft)">
                                      <p:cBhvr>
                                        <p:cTn id="7" dur="500"/>
                                        <p:tgtEl>
                                          <p:spTgt spid="971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8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https://timgsa.baidu.com/timg?image&amp;quality=80&amp;size=b9999_10000&amp;sec=1514191350238&amp;di=8b0ed65e9f38b550aa43261eabf80131&amp;imgtype=0&amp;src=http%3A%2F%2Fimgsrc.baidu.com%2Fforum%2Fw%253D580%2Fsign%3D45a6d76a54e736d158138c00ab514ffc%2F292b9c16fdfaaf510e7618098c5494eef11f7aa4.jpg"/>
          <p:cNvPicPr>
            <a:picLocks noChangeAspect="1" noChangeArrowheads="1"/>
          </p:cNvPicPr>
          <p:nvPr/>
        </p:nvPicPr>
        <p:blipFill>
          <a:blip r:embed="rId2" cstate="print"/>
          <a:srcRect/>
          <a:stretch>
            <a:fillRect/>
          </a:stretch>
        </p:blipFill>
        <p:spPr bwMode="auto">
          <a:xfrm>
            <a:off x="5436096" y="332656"/>
            <a:ext cx="3538679" cy="5976664"/>
          </a:xfrm>
          <a:prstGeom prst="rect">
            <a:avLst/>
          </a:prstGeom>
          <a:noFill/>
        </p:spPr>
      </p:pic>
      <p:pic>
        <p:nvPicPr>
          <p:cNvPr id="104452" name="Picture 4" descr="https://timgsa.baidu.com/timg?image&amp;quality=80&amp;size=b9999_10000&amp;sec=1514191427453&amp;di=89c81427418afaec173eef50709e7e92&amp;imgtype=0&amp;src=http%3A%2F%2Fimg8.itiexue.net%2F2031%2F20318852.jpg"/>
          <p:cNvPicPr>
            <a:picLocks noChangeAspect="1" noChangeArrowheads="1"/>
          </p:cNvPicPr>
          <p:nvPr/>
        </p:nvPicPr>
        <p:blipFill>
          <a:blip r:embed="rId3" cstate="print"/>
          <a:srcRect/>
          <a:stretch>
            <a:fillRect/>
          </a:stretch>
        </p:blipFill>
        <p:spPr bwMode="auto">
          <a:xfrm>
            <a:off x="251520" y="1412776"/>
            <a:ext cx="4967114" cy="3495675"/>
          </a:xfrm>
          <a:prstGeom prst="rect">
            <a:avLst/>
          </a:prstGeom>
          <a:noFill/>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5" name="Rectangle 3"/>
          <p:cNvSpPr>
            <a:spLocks noGrp="1" noChangeArrowheads="1"/>
          </p:cNvSpPr>
          <p:nvPr>
            <p:ph sz="quarter" idx="1"/>
          </p:nvPr>
        </p:nvSpPr>
        <p:spPr>
          <a:xfrm>
            <a:off x="3131840" y="2132856"/>
            <a:ext cx="5796930" cy="3268662"/>
          </a:xfrm>
          <a:solidFill>
            <a:schemeClr val="bg1"/>
          </a:solidFill>
        </p:spPr>
        <p:txBody>
          <a:bodyPr>
            <a:normAutofit lnSpcReduction="10000"/>
          </a:bodyPr>
          <a:lstStyle/>
          <a:p>
            <a:pPr algn="ctr">
              <a:lnSpc>
                <a:spcPct val="90000"/>
              </a:lnSpc>
              <a:buFont typeface="Wingdings" pitchFamily="2" charset="2"/>
              <a:buNone/>
            </a:pPr>
            <a:r>
              <a:rPr lang="en-US" altLang="zh-CN" b="1" dirty="0"/>
              <a:t>《</a:t>
            </a:r>
            <a:r>
              <a:rPr lang="zh-CN" altLang="en-US" b="1" dirty="0"/>
              <a:t>五律</a:t>
            </a:r>
            <a:r>
              <a:rPr lang="en-US" altLang="zh-CN" b="1" dirty="0"/>
              <a:t>·</a:t>
            </a:r>
            <a:r>
              <a:rPr lang="zh-CN" altLang="en-US" b="1" dirty="0"/>
              <a:t>海鸥将军千古</a:t>
            </a:r>
            <a:r>
              <a:rPr lang="en-US" altLang="zh-CN" b="1" dirty="0" smtClean="0"/>
              <a:t>》</a:t>
            </a:r>
          </a:p>
          <a:p>
            <a:pPr algn="ctr">
              <a:lnSpc>
                <a:spcPct val="90000"/>
              </a:lnSpc>
              <a:buFont typeface="Wingdings" pitchFamily="2" charset="2"/>
              <a:buNone/>
            </a:pPr>
            <a:r>
              <a:rPr lang="zh-CN" altLang="en-US" b="1" dirty="0" smtClean="0"/>
              <a:t>（</a:t>
            </a:r>
            <a:r>
              <a:rPr lang="zh-CN" altLang="en-US" b="1" dirty="0"/>
              <a:t>一九四二年 ）</a:t>
            </a:r>
          </a:p>
          <a:p>
            <a:pPr algn="ctr">
              <a:lnSpc>
                <a:spcPct val="90000"/>
              </a:lnSpc>
              <a:buFont typeface="Wingdings" pitchFamily="2" charset="2"/>
              <a:buNone/>
            </a:pPr>
            <a:r>
              <a:rPr lang="zh-CN" altLang="en-US" b="1" dirty="0"/>
              <a:t>　　外侮需人御，将军赋采薇。 </a:t>
            </a:r>
          </a:p>
          <a:p>
            <a:pPr algn="ctr">
              <a:lnSpc>
                <a:spcPct val="90000"/>
              </a:lnSpc>
              <a:buFont typeface="Wingdings" pitchFamily="2" charset="2"/>
              <a:buNone/>
            </a:pPr>
            <a:r>
              <a:rPr lang="zh-CN" altLang="en-US" b="1" dirty="0"/>
              <a:t>　　师称机械化，勇夺虎罴城。 </a:t>
            </a:r>
          </a:p>
          <a:p>
            <a:pPr algn="ctr">
              <a:lnSpc>
                <a:spcPct val="90000"/>
              </a:lnSpc>
              <a:buFont typeface="Wingdings" pitchFamily="2" charset="2"/>
              <a:buNone/>
            </a:pPr>
            <a:r>
              <a:rPr lang="zh-CN" altLang="en-US" b="1" dirty="0"/>
              <a:t>　　浴血东瓜守，驱倭棠吉归。 </a:t>
            </a:r>
          </a:p>
          <a:p>
            <a:pPr algn="ctr">
              <a:lnSpc>
                <a:spcPct val="90000"/>
              </a:lnSpc>
              <a:buFont typeface="Wingdings" pitchFamily="2" charset="2"/>
              <a:buNone/>
            </a:pPr>
            <a:r>
              <a:rPr lang="zh-CN" altLang="en-US" b="1" dirty="0"/>
              <a:t>　　沙场竟殒命，壮志也无违</a:t>
            </a:r>
            <a:r>
              <a:rPr lang="zh-CN" altLang="en-US" b="1" dirty="0" smtClean="0"/>
              <a:t>。</a:t>
            </a:r>
            <a:endParaRPr lang="en-US" altLang="zh-CN" b="1" dirty="0" smtClean="0"/>
          </a:p>
          <a:p>
            <a:pPr algn="ctr">
              <a:lnSpc>
                <a:spcPct val="90000"/>
              </a:lnSpc>
              <a:buFont typeface="Wingdings" pitchFamily="2" charset="2"/>
              <a:buNone/>
            </a:pPr>
            <a:r>
              <a:rPr lang="en-US" altLang="zh-CN" b="1" dirty="0" smtClean="0"/>
              <a:t>----</a:t>
            </a:r>
            <a:r>
              <a:rPr lang="zh-CN" altLang="en-US" b="1" dirty="0" smtClean="0"/>
              <a:t>毛泽东 </a:t>
            </a:r>
            <a:endParaRPr lang="zh-CN" altLang="en-US" b="1" dirty="0"/>
          </a:p>
          <a:p>
            <a:pPr algn="ctr">
              <a:lnSpc>
                <a:spcPct val="90000"/>
              </a:lnSpc>
              <a:buFont typeface="Wingdings" pitchFamily="2" charset="2"/>
              <a:buNone/>
            </a:pPr>
            <a:r>
              <a:rPr lang="en-US" altLang="zh-CN" b="1" dirty="0" smtClean="0"/>
              <a:t>                     </a:t>
            </a:r>
            <a:endParaRPr lang="zh-CN" altLang="en-US" b="1" dirty="0"/>
          </a:p>
        </p:txBody>
      </p:sp>
      <p:grpSp>
        <p:nvGrpSpPr>
          <p:cNvPr id="7" name="组合 6"/>
          <p:cNvGrpSpPr/>
          <p:nvPr/>
        </p:nvGrpSpPr>
        <p:grpSpPr>
          <a:xfrm>
            <a:off x="539552" y="1844824"/>
            <a:ext cx="2952750" cy="3589367"/>
            <a:chOff x="539552" y="1844824"/>
            <a:chExt cx="2952750" cy="3589367"/>
          </a:xfrm>
        </p:grpSpPr>
        <p:pic>
          <p:nvPicPr>
            <p:cNvPr id="113666" name="Picture 2" descr="https://timgsa.baidu.com/timg?image&amp;quality=80&amp;size=b9999_10000&amp;sec=1541136187813&amp;di=d2bd6c683861d318518135b5eb59cf72&amp;imgtype=0&amp;src=http%3A%2F%2Fs7.rr.itc.cn%2Fg%2FF%2F2e%2FauAr2Yj.jpg"/>
            <p:cNvPicPr>
              <a:picLocks noChangeAspect="1" noChangeArrowheads="1"/>
            </p:cNvPicPr>
            <p:nvPr/>
          </p:nvPicPr>
          <p:blipFill>
            <a:blip r:embed="rId2" cstate="print"/>
            <a:srcRect/>
            <a:stretch>
              <a:fillRect/>
            </a:stretch>
          </p:blipFill>
          <p:spPr bwMode="auto">
            <a:xfrm>
              <a:off x="539552" y="1844824"/>
              <a:ext cx="2952750" cy="3305175"/>
            </a:xfrm>
            <a:prstGeom prst="rect">
              <a:avLst/>
            </a:prstGeom>
            <a:noFill/>
          </p:spPr>
        </p:pic>
        <p:sp>
          <p:nvSpPr>
            <p:cNvPr id="6" name="矩形 5"/>
            <p:cNvSpPr/>
            <p:nvPr/>
          </p:nvSpPr>
          <p:spPr>
            <a:xfrm>
              <a:off x="1115616" y="5157192"/>
              <a:ext cx="1643399" cy="276999"/>
            </a:xfrm>
            <a:prstGeom prst="rect">
              <a:avLst/>
            </a:prstGeom>
          </p:spPr>
          <p:txBody>
            <a:bodyPr wrap="none">
              <a:spAutoFit/>
            </a:bodyPr>
            <a:lstStyle/>
            <a:p>
              <a:pPr>
                <a:spcBef>
                  <a:spcPct val="0"/>
                </a:spcBef>
              </a:pPr>
              <a:r>
                <a:rPr lang="zh-CN" altLang="en-US" sz="1200" b="1" dirty="0" smtClean="0">
                  <a:solidFill>
                    <a:schemeClr val="tx2"/>
                  </a:solidFill>
                  <a:latin typeface="华文新魏" pitchFamily="2" charset="-122"/>
                  <a:ea typeface="华文新魏" pitchFamily="2" charset="-122"/>
                </a:rPr>
                <a:t>戴安澜（</a:t>
              </a:r>
              <a:r>
                <a:rPr lang="en-US" altLang="zh-CN" sz="1200" b="1" dirty="0" smtClean="0">
                  <a:solidFill>
                    <a:schemeClr val="tx2"/>
                  </a:solidFill>
                  <a:latin typeface="华文新魏" pitchFamily="2" charset="-122"/>
                  <a:ea typeface="华文新魏" pitchFamily="2" charset="-122"/>
                </a:rPr>
                <a:t>1904--1942) </a:t>
              </a:r>
              <a:endParaRPr lang="en-US" altLang="zh-CN" sz="1200" b="1" dirty="0">
                <a:solidFill>
                  <a:schemeClr val="tx2"/>
                </a:solidFill>
                <a:latin typeface="华文新魏" pitchFamily="2" charset="-122"/>
                <a:ea typeface="华文新魏" pitchFamily="2" charset="-122"/>
              </a:endParaRPr>
            </a:p>
          </p:txBody>
        </p:sp>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563888" y="1484784"/>
            <a:ext cx="5328592" cy="4103886"/>
            <a:chOff x="144" y="480"/>
            <a:chExt cx="2496" cy="3672"/>
          </a:xfrm>
        </p:grpSpPr>
        <p:pic>
          <p:nvPicPr>
            <p:cNvPr id="645125" name="Picture 5" descr="yuxgzy2"/>
            <p:cNvPicPr>
              <a:picLocks noChangeAspect="1" noChangeArrowheads="1"/>
            </p:cNvPicPr>
            <p:nvPr/>
          </p:nvPicPr>
          <p:blipFill>
            <a:blip r:embed="rId2" cstate="print">
              <a:lum bright="-36000" contrast="54000"/>
            </a:blip>
            <a:srcRect/>
            <a:stretch>
              <a:fillRect/>
            </a:stretch>
          </p:blipFill>
          <p:spPr bwMode="auto">
            <a:xfrm>
              <a:off x="144" y="480"/>
              <a:ext cx="2496" cy="3672"/>
            </a:xfrm>
            <a:prstGeom prst="rect">
              <a:avLst/>
            </a:prstGeom>
            <a:noFill/>
            <a:ln w="9525">
              <a:noFill/>
              <a:miter lim="800000"/>
              <a:headEnd/>
              <a:tailEnd/>
            </a:ln>
          </p:spPr>
        </p:pic>
        <p:sp>
          <p:nvSpPr>
            <p:cNvPr id="645126" name="Line 6"/>
            <p:cNvSpPr>
              <a:spLocks noChangeShapeType="1"/>
            </p:cNvSpPr>
            <p:nvPr/>
          </p:nvSpPr>
          <p:spPr bwMode="auto">
            <a:xfrm flipH="1">
              <a:off x="1920" y="528"/>
              <a:ext cx="48" cy="144"/>
            </a:xfrm>
            <a:prstGeom prst="line">
              <a:avLst/>
            </a:prstGeom>
            <a:noFill/>
            <a:ln w="57150">
              <a:solidFill>
                <a:srgbClr val="FF7C80"/>
              </a:solidFill>
              <a:round/>
              <a:headEnd/>
              <a:tailEnd/>
            </a:ln>
            <a:effectLst/>
          </p:spPr>
          <p:txBody>
            <a:bodyPr/>
            <a:lstStyle/>
            <a:p>
              <a:endParaRPr lang="zh-CN" altLang="en-US"/>
            </a:p>
          </p:txBody>
        </p:sp>
        <p:sp>
          <p:nvSpPr>
            <p:cNvPr id="645127" name="Line 7"/>
            <p:cNvSpPr>
              <a:spLocks noChangeShapeType="1"/>
            </p:cNvSpPr>
            <p:nvPr/>
          </p:nvSpPr>
          <p:spPr bwMode="auto">
            <a:xfrm>
              <a:off x="1920" y="672"/>
              <a:ext cx="144" cy="336"/>
            </a:xfrm>
            <a:prstGeom prst="line">
              <a:avLst/>
            </a:prstGeom>
            <a:noFill/>
            <a:ln w="57150">
              <a:solidFill>
                <a:srgbClr val="FF7C80"/>
              </a:solidFill>
              <a:round/>
              <a:headEnd/>
              <a:tailEnd/>
            </a:ln>
            <a:effectLst/>
          </p:spPr>
          <p:txBody>
            <a:bodyPr/>
            <a:lstStyle/>
            <a:p>
              <a:endParaRPr lang="zh-CN" altLang="en-US"/>
            </a:p>
          </p:txBody>
        </p:sp>
        <p:sp>
          <p:nvSpPr>
            <p:cNvPr id="645128" name="Line 8"/>
            <p:cNvSpPr>
              <a:spLocks noChangeShapeType="1"/>
            </p:cNvSpPr>
            <p:nvPr/>
          </p:nvSpPr>
          <p:spPr bwMode="auto">
            <a:xfrm flipH="1">
              <a:off x="2016" y="1008"/>
              <a:ext cx="48" cy="672"/>
            </a:xfrm>
            <a:prstGeom prst="line">
              <a:avLst/>
            </a:prstGeom>
            <a:noFill/>
            <a:ln w="57150">
              <a:solidFill>
                <a:srgbClr val="FF7C80"/>
              </a:solidFill>
              <a:round/>
              <a:headEnd/>
              <a:tailEnd/>
            </a:ln>
            <a:effectLst/>
          </p:spPr>
          <p:txBody>
            <a:bodyPr/>
            <a:lstStyle/>
            <a:p>
              <a:endParaRPr lang="zh-CN" altLang="en-US"/>
            </a:p>
          </p:txBody>
        </p:sp>
        <p:sp>
          <p:nvSpPr>
            <p:cNvPr id="645129" name="Line 9"/>
            <p:cNvSpPr>
              <a:spLocks noChangeShapeType="1"/>
            </p:cNvSpPr>
            <p:nvPr/>
          </p:nvSpPr>
          <p:spPr bwMode="auto">
            <a:xfrm>
              <a:off x="2016" y="1632"/>
              <a:ext cx="96" cy="288"/>
            </a:xfrm>
            <a:prstGeom prst="line">
              <a:avLst/>
            </a:prstGeom>
            <a:noFill/>
            <a:ln w="57150">
              <a:solidFill>
                <a:srgbClr val="FF7C80"/>
              </a:solidFill>
              <a:round/>
              <a:headEnd/>
              <a:tailEnd/>
            </a:ln>
            <a:effectLst/>
          </p:spPr>
          <p:txBody>
            <a:bodyPr/>
            <a:lstStyle/>
            <a:p>
              <a:endParaRPr lang="zh-CN" altLang="en-US"/>
            </a:p>
          </p:txBody>
        </p:sp>
        <p:sp>
          <p:nvSpPr>
            <p:cNvPr id="645130" name="Line 10"/>
            <p:cNvSpPr>
              <a:spLocks noChangeShapeType="1"/>
            </p:cNvSpPr>
            <p:nvPr/>
          </p:nvSpPr>
          <p:spPr bwMode="auto">
            <a:xfrm flipH="1">
              <a:off x="1824" y="1920"/>
              <a:ext cx="288" cy="192"/>
            </a:xfrm>
            <a:prstGeom prst="line">
              <a:avLst/>
            </a:prstGeom>
            <a:noFill/>
            <a:ln w="57150">
              <a:solidFill>
                <a:srgbClr val="FF7C80"/>
              </a:solidFill>
              <a:round/>
              <a:headEnd/>
              <a:tailEnd/>
            </a:ln>
            <a:effectLst/>
          </p:spPr>
          <p:txBody>
            <a:bodyPr/>
            <a:lstStyle/>
            <a:p>
              <a:endParaRPr lang="zh-CN" altLang="en-US"/>
            </a:p>
          </p:txBody>
        </p:sp>
        <p:sp>
          <p:nvSpPr>
            <p:cNvPr id="645131" name="Line 11"/>
            <p:cNvSpPr>
              <a:spLocks noChangeShapeType="1"/>
            </p:cNvSpPr>
            <p:nvPr/>
          </p:nvSpPr>
          <p:spPr bwMode="auto">
            <a:xfrm flipH="1">
              <a:off x="1728" y="2112"/>
              <a:ext cx="96" cy="528"/>
            </a:xfrm>
            <a:prstGeom prst="line">
              <a:avLst/>
            </a:prstGeom>
            <a:noFill/>
            <a:ln w="57150">
              <a:solidFill>
                <a:srgbClr val="FF7C80"/>
              </a:solidFill>
              <a:round/>
              <a:headEnd/>
              <a:tailEnd/>
            </a:ln>
            <a:effectLst/>
          </p:spPr>
          <p:txBody>
            <a:bodyPr/>
            <a:lstStyle/>
            <a:p>
              <a:endParaRPr lang="zh-CN" altLang="en-US"/>
            </a:p>
          </p:txBody>
        </p:sp>
        <p:sp>
          <p:nvSpPr>
            <p:cNvPr id="645132" name="Line 12"/>
            <p:cNvSpPr>
              <a:spLocks noChangeShapeType="1"/>
            </p:cNvSpPr>
            <p:nvPr/>
          </p:nvSpPr>
          <p:spPr bwMode="auto">
            <a:xfrm>
              <a:off x="1728" y="2688"/>
              <a:ext cx="144" cy="432"/>
            </a:xfrm>
            <a:prstGeom prst="line">
              <a:avLst/>
            </a:prstGeom>
            <a:noFill/>
            <a:ln w="57150">
              <a:solidFill>
                <a:srgbClr val="FF7C80"/>
              </a:solidFill>
              <a:round/>
              <a:headEnd/>
              <a:tailEnd/>
            </a:ln>
            <a:effectLst/>
          </p:spPr>
          <p:txBody>
            <a:bodyPr/>
            <a:lstStyle/>
            <a:p>
              <a:endParaRPr lang="zh-CN" altLang="en-US"/>
            </a:p>
          </p:txBody>
        </p:sp>
        <p:sp>
          <p:nvSpPr>
            <p:cNvPr id="645133" name="Line 13"/>
            <p:cNvSpPr>
              <a:spLocks noChangeShapeType="1"/>
            </p:cNvSpPr>
            <p:nvPr/>
          </p:nvSpPr>
          <p:spPr bwMode="auto">
            <a:xfrm>
              <a:off x="1872" y="3120"/>
              <a:ext cx="48" cy="384"/>
            </a:xfrm>
            <a:prstGeom prst="line">
              <a:avLst/>
            </a:prstGeom>
            <a:noFill/>
            <a:ln w="57150">
              <a:solidFill>
                <a:srgbClr val="FF7C80"/>
              </a:solidFill>
              <a:round/>
              <a:headEnd/>
              <a:tailEnd/>
            </a:ln>
            <a:effectLst/>
          </p:spPr>
          <p:txBody>
            <a:bodyPr/>
            <a:lstStyle/>
            <a:p>
              <a:endParaRPr lang="zh-CN" altLang="en-US"/>
            </a:p>
          </p:txBody>
        </p:sp>
        <p:sp>
          <p:nvSpPr>
            <p:cNvPr id="645134" name="Line 14"/>
            <p:cNvSpPr>
              <a:spLocks noChangeShapeType="1"/>
            </p:cNvSpPr>
            <p:nvPr/>
          </p:nvSpPr>
          <p:spPr bwMode="auto">
            <a:xfrm flipH="1">
              <a:off x="1344" y="2640"/>
              <a:ext cx="384" cy="288"/>
            </a:xfrm>
            <a:prstGeom prst="line">
              <a:avLst/>
            </a:prstGeom>
            <a:noFill/>
            <a:ln w="57150">
              <a:solidFill>
                <a:srgbClr val="FF7C80"/>
              </a:solidFill>
              <a:round/>
              <a:headEnd/>
              <a:tailEnd/>
            </a:ln>
            <a:effectLst/>
          </p:spPr>
          <p:txBody>
            <a:bodyPr/>
            <a:lstStyle/>
            <a:p>
              <a:endParaRPr lang="zh-CN" altLang="en-US"/>
            </a:p>
          </p:txBody>
        </p:sp>
        <p:sp>
          <p:nvSpPr>
            <p:cNvPr id="645135" name="Line 15"/>
            <p:cNvSpPr>
              <a:spLocks noChangeShapeType="1"/>
            </p:cNvSpPr>
            <p:nvPr/>
          </p:nvSpPr>
          <p:spPr bwMode="auto">
            <a:xfrm flipH="1">
              <a:off x="960" y="2928"/>
              <a:ext cx="384" cy="432"/>
            </a:xfrm>
            <a:prstGeom prst="line">
              <a:avLst/>
            </a:prstGeom>
            <a:noFill/>
            <a:ln w="57150">
              <a:solidFill>
                <a:srgbClr val="FF7C80"/>
              </a:solidFill>
              <a:round/>
              <a:headEnd/>
              <a:tailEnd/>
            </a:ln>
            <a:effectLst/>
          </p:spPr>
          <p:txBody>
            <a:bodyPr/>
            <a:lstStyle/>
            <a:p>
              <a:endParaRPr lang="zh-CN" altLang="en-US"/>
            </a:p>
          </p:txBody>
        </p:sp>
      </p:grpSp>
      <p:sp>
        <p:nvSpPr>
          <p:cNvPr id="645137" name="Rectangle 17"/>
          <p:cNvSpPr>
            <a:spLocks noChangeArrowheads="1"/>
          </p:cNvSpPr>
          <p:nvPr/>
        </p:nvSpPr>
        <p:spPr bwMode="auto">
          <a:xfrm>
            <a:off x="395536" y="1556792"/>
            <a:ext cx="2808312" cy="4536504"/>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en-US" altLang="zh-CN" sz="2400" b="1" dirty="0" smtClean="0">
                <a:latin typeface="华文新魏" pitchFamily="2" charset="-122"/>
                <a:ea typeface="华文新魏" pitchFamily="2" charset="-122"/>
              </a:rPr>
              <a:t>1944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月至</a:t>
            </a:r>
            <a:r>
              <a:rPr lang="en-US" altLang="zh-CN" sz="2400" b="1" dirty="0">
                <a:latin typeface="华文新魏" pitchFamily="2" charset="-122"/>
                <a:ea typeface="华文新魏" pitchFamily="2" charset="-122"/>
              </a:rPr>
              <a:t>1945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月，日军发动打通中国大陆交通线的作战</a:t>
            </a:r>
            <a:r>
              <a:rPr lang="zh-CN" altLang="en-US" sz="2400" b="1" dirty="0" smtClean="0">
                <a:latin typeface="华文新魏" pitchFamily="2" charset="-122"/>
                <a:ea typeface="华文新魏" pitchFamily="2" charset="-122"/>
              </a:rPr>
              <a:t>。在</a:t>
            </a:r>
            <a:r>
              <a:rPr lang="zh-CN" altLang="en-US" sz="2400" b="1" dirty="0">
                <a:latin typeface="华文新魏" pitchFamily="2" charset="-122"/>
                <a:ea typeface="华文新魏" pitchFamily="2" charset="-122"/>
              </a:rPr>
              <a:t>豫湘桂战役中，国民党军队遭到大溃败</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pPr marL="342900" indent="-342900" algn="l">
              <a:lnSpc>
                <a:spcPct val="90000"/>
              </a:lnSpc>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豫湘桂大溃败成为大后方人心变动的重要转折点。</a:t>
            </a:r>
            <a:endParaRPr lang="zh-CN" altLang="en-US" sz="2400" b="1" dirty="0">
              <a:latin typeface="华文新魏" pitchFamily="2" charset="-122"/>
              <a:ea typeface="华文新魏" pitchFamily="2" charset="-122"/>
            </a:endParaRPr>
          </a:p>
        </p:txBody>
      </p:sp>
      <p:sp>
        <p:nvSpPr>
          <p:cNvPr id="645139" name="Rectangle 19"/>
          <p:cNvSpPr>
            <a:spLocks noChangeArrowheads="1"/>
          </p:cNvSpPr>
          <p:nvPr/>
        </p:nvSpPr>
        <p:spPr bwMode="auto">
          <a:xfrm>
            <a:off x="179512" y="116632"/>
            <a:ext cx="7931224" cy="1139825"/>
          </a:xfrm>
          <a:prstGeom prst="rect">
            <a:avLst/>
          </a:prstGeom>
          <a:noFill/>
          <a:ln w="9525">
            <a:noFill/>
            <a:miter lim="800000"/>
            <a:headEnd/>
            <a:tailEnd/>
          </a:ln>
          <a:effectLst/>
        </p:spPr>
        <p:txBody>
          <a:bodyPr/>
          <a:lstStyle/>
          <a:p>
            <a:pPr algn="l">
              <a:spcBef>
                <a:spcPct val="0"/>
              </a:spcBef>
            </a:pPr>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5</a:t>
            </a:r>
            <a:r>
              <a:rPr lang="zh-CN" altLang="en-US" sz="3800" b="1" dirty="0">
                <a:latin typeface="华文新魏" pitchFamily="2" charset="-122"/>
                <a:ea typeface="华文新魏" pitchFamily="2" charset="-122"/>
              </a:rPr>
              <a:t>）豫湘桂战役（</a:t>
            </a:r>
            <a:r>
              <a:rPr lang="en-US" altLang="zh-CN" sz="3800" b="1" dirty="0" smtClean="0">
                <a:latin typeface="华文新魏" pitchFamily="2" charset="-122"/>
                <a:ea typeface="华文新魏" pitchFamily="2" charset="-122"/>
              </a:rPr>
              <a:t>1944.4--1945.1</a:t>
            </a:r>
            <a:r>
              <a:rPr lang="zh-CN" altLang="en-US" sz="3800" b="1" dirty="0" smtClean="0">
                <a:latin typeface="华文新魏" pitchFamily="2" charset="-122"/>
                <a:ea typeface="华文新魏" pitchFamily="2" charset="-122"/>
              </a:rPr>
              <a:t>）</a:t>
            </a:r>
            <a:endParaRPr lang="zh-CN" altLang="en-US" sz="3800" b="1" dirty="0">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3"/>
          <p:cNvSpPr>
            <a:spLocks noChangeArrowheads="1"/>
          </p:cNvSpPr>
          <p:nvPr/>
        </p:nvSpPr>
        <p:spPr bwMode="auto">
          <a:xfrm>
            <a:off x="0" y="0"/>
            <a:ext cx="247650" cy="366713"/>
          </a:xfrm>
          <a:prstGeom prst="rect">
            <a:avLst/>
          </a:prstGeom>
          <a:noFill/>
          <a:ln w="9525">
            <a:noFill/>
            <a:miter lim="800000"/>
            <a:headEnd/>
            <a:tailEnd/>
          </a:ln>
        </p:spPr>
        <p:txBody>
          <a:bodyPr wrap="none" anchor="ctr">
            <a:spAutoFit/>
          </a:bodyPr>
          <a:lstStyle/>
          <a:p>
            <a:pPr eaLnBrk="1" hangingPunct="1">
              <a:buFont typeface="Arial" pitchFamily="34" charset="0"/>
              <a:buNone/>
            </a:pPr>
            <a:r>
              <a:rPr lang="en-US" altLang="zh-CN" sz="1800">
                <a:solidFill>
                  <a:schemeClr val="tx1"/>
                </a:solidFill>
                <a:ea typeface="微软雅黑" pitchFamily="34" charset="-122"/>
                <a:sym typeface="+mn-lt"/>
              </a:rPr>
              <a:t> </a:t>
            </a:r>
          </a:p>
        </p:txBody>
      </p:sp>
      <p:grpSp>
        <p:nvGrpSpPr>
          <p:cNvPr id="3" name="组合 26"/>
          <p:cNvGrpSpPr>
            <a:grpSpLocks/>
          </p:cNvGrpSpPr>
          <p:nvPr/>
        </p:nvGrpSpPr>
        <p:grpSpPr bwMode="auto">
          <a:xfrm>
            <a:off x="611560" y="2420888"/>
            <a:ext cx="7632848" cy="3672408"/>
            <a:chOff x="0" y="-71380"/>
            <a:chExt cx="6069467" cy="3058462"/>
          </a:xfrm>
        </p:grpSpPr>
        <p:sp>
          <p:nvSpPr>
            <p:cNvPr id="12299" name="任意多边形 4">
              <a:extLst>
                <a:ext uri="{FF2B5EF4-FFF2-40B4-BE49-F238E27FC236}">
                  <a16:creationId xmlns="" xmlns:a16="http://schemas.microsoft.com/office/drawing/2014/main" id="{5D8561DD-F3F9-4C4E-937A-93A21D0AC54E}"/>
                </a:ext>
              </a:extLst>
            </p:cNvPr>
            <p:cNvSpPr>
              <a:spLocks noChangeArrowheads="1"/>
            </p:cNvSpPr>
            <p:nvPr/>
          </p:nvSpPr>
          <p:spPr bwMode="auto">
            <a:xfrm>
              <a:off x="0" y="-71380"/>
              <a:ext cx="1617361" cy="1077636"/>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a:solidFill>
                    <a:srgbClr val="C00000"/>
                  </a:solidFill>
                  <a:latin typeface="+mn-ea"/>
                  <a:ea typeface="+mn-ea"/>
                  <a:cs typeface="+mn-ea"/>
                  <a:sym typeface="+mn-lt"/>
                </a:rPr>
                <a:t>1874</a:t>
              </a:r>
            </a:p>
            <a:p>
              <a:pPr algn="ctr">
                <a:lnSpc>
                  <a:spcPct val="90000"/>
                </a:lnSpc>
                <a:spcAft>
                  <a:spcPct val="35000"/>
                </a:spcAft>
                <a:defRPr/>
              </a:pPr>
              <a:r>
                <a:rPr lang="zh-CN" altLang="en-US">
                  <a:solidFill>
                    <a:schemeClr val="tx1"/>
                  </a:solidFill>
                  <a:latin typeface="+mn-ea"/>
                  <a:ea typeface="+mn-ea"/>
                  <a:cs typeface="+mn-ea"/>
                  <a:sym typeface="+mn-lt"/>
                </a:rPr>
                <a:t>出兵台湾</a:t>
              </a:r>
            </a:p>
          </p:txBody>
        </p:sp>
        <p:sp>
          <p:nvSpPr>
            <p:cNvPr id="12300" name="任意多边形 5">
              <a:extLst>
                <a:ext uri="{FF2B5EF4-FFF2-40B4-BE49-F238E27FC236}">
                  <a16:creationId xmlns="" xmlns:a16="http://schemas.microsoft.com/office/drawing/2014/main" id="{94BFAFAB-DBA0-4152-B532-04BBEF2B7101}"/>
                </a:ext>
              </a:extLst>
            </p:cNvPr>
            <p:cNvSpPr>
              <a:spLocks noChangeArrowheads="1"/>
            </p:cNvSpPr>
            <p:nvPr/>
          </p:nvSpPr>
          <p:spPr bwMode="auto">
            <a:xfrm>
              <a:off x="1603255" y="342851"/>
              <a:ext cx="572591" cy="322180"/>
            </a:xfrm>
            <a:custGeom>
              <a:avLst/>
              <a:gdLst>
                <a:gd name="T0" fmla="*/ 0 w 275106"/>
                <a:gd name="T1" fmla="*/ 64365 h 321823"/>
                <a:gd name="T2" fmla="*/ 137553 w 275106"/>
                <a:gd name="T3" fmla="*/ 64365 h 321823"/>
                <a:gd name="T4" fmla="*/ 137553 w 275106"/>
                <a:gd name="T5" fmla="*/ 0 h 321823"/>
                <a:gd name="T6" fmla="*/ 275106 w 275106"/>
                <a:gd name="T7" fmla="*/ 160912 h 321823"/>
                <a:gd name="T8" fmla="*/ 137553 w 275106"/>
                <a:gd name="T9" fmla="*/ 321823 h 321823"/>
                <a:gd name="T10" fmla="*/ 137553 w 275106"/>
                <a:gd name="T11" fmla="*/ 257458 h 321823"/>
                <a:gd name="T12" fmla="*/ 0 w 275106"/>
                <a:gd name="T13" fmla="*/ 257458 h 321823"/>
                <a:gd name="T14" fmla="*/ 0 w 275106"/>
                <a:gd name="T15" fmla="*/ 64365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0" y="64365"/>
                  </a:moveTo>
                  <a:lnTo>
                    <a:pt x="137553" y="64365"/>
                  </a:lnTo>
                  <a:lnTo>
                    <a:pt x="137553" y="0"/>
                  </a:lnTo>
                  <a:lnTo>
                    <a:pt x="275106" y="160912"/>
                  </a:lnTo>
                  <a:lnTo>
                    <a:pt x="137553" y="321823"/>
                  </a:lnTo>
                  <a:lnTo>
                    <a:pt x="137553" y="257458"/>
                  </a:lnTo>
                  <a:lnTo>
                    <a:pt x="0" y="257458"/>
                  </a:lnTo>
                  <a:lnTo>
                    <a:pt x="0" y="64365"/>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1" name="任意多边形 6">
              <a:extLst>
                <a:ext uri="{FF2B5EF4-FFF2-40B4-BE49-F238E27FC236}">
                  <a16:creationId xmlns="" xmlns:a16="http://schemas.microsoft.com/office/drawing/2014/main" id="{035E9FB8-2F02-4F2B-BD8A-8490D75122AC}"/>
                </a:ext>
              </a:extLst>
            </p:cNvPr>
            <p:cNvSpPr>
              <a:spLocks noChangeArrowheads="1"/>
            </p:cNvSpPr>
            <p:nvPr/>
          </p:nvSpPr>
          <p:spPr bwMode="auto">
            <a:xfrm>
              <a:off x="2136376" y="-71380"/>
              <a:ext cx="1618948" cy="1077636"/>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a:solidFill>
                    <a:srgbClr val="C00000"/>
                  </a:solidFill>
                  <a:latin typeface="+mn-ea"/>
                  <a:ea typeface="+mn-ea"/>
                  <a:cs typeface="+mn-ea"/>
                  <a:sym typeface="+mn-lt"/>
                </a:rPr>
                <a:t>1894</a:t>
              </a:r>
            </a:p>
            <a:p>
              <a:pPr algn="ctr">
                <a:lnSpc>
                  <a:spcPct val="90000"/>
                </a:lnSpc>
                <a:defRPr/>
              </a:pPr>
              <a:r>
                <a:rPr lang="zh-CN" altLang="en-US">
                  <a:solidFill>
                    <a:schemeClr val="tx1"/>
                  </a:solidFill>
                  <a:latin typeface="+mn-ea"/>
                  <a:ea typeface="+mn-ea"/>
                  <a:cs typeface="+mn-ea"/>
                  <a:sym typeface="+mn-lt"/>
                </a:rPr>
                <a:t>发动甲午</a:t>
              </a:r>
              <a:endParaRPr lang="en-US" altLang="zh-CN">
                <a:solidFill>
                  <a:schemeClr val="tx1"/>
                </a:solidFill>
                <a:latin typeface="+mn-ea"/>
                <a:ea typeface="+mn-ea"/>
                <a:cs typeface="+mn-ea"/>
                <a:sym typeface="+mn-lt"/>
              </a:endParaRPr>
            </a:p>
            <a:p>
              <a:pPr algn="ctr">
                <a:lnSpc>
                  <a:spcPct val="90000"/>
                </a:lnSpc>
                <a:defRPr/>
              </a:pPr>
              <a:r>
                <a:rPr lang="zh-CN" altLang="en-US">
                  <a:solidFill>
                    <a:schemeClr val="tx1"/>
                  </a:solidFill>
                  <a:latin typeface="+mn-ea"/>
                  <a:ea typeface="+mn-ea"/>
                  <a:cs typeface="+mn-ea"/>
                  <a:sym typeface="+mn-lt"/>
                </a:rPr>
                <a:t>中日战争</a:t>
              </a:r>
            </a:p>
          </p:txBody>
        </p:sp>
        <p:sp>
          <p:nvSpPr>
            <p:cNvPr id="12302" name="任意多边形 7">
              <a:extLst>
                <a:ext uri="{FF2B5EF4-FFF2-40B4-BE49-F238E27FC236}">
                  <a16:creationId xmlns="" xmlns:a16="http://schemas.microsoft.com/office/drawing/2014/main" id="{332ED646-5722-4184-8FD2-29B69BB2B642}"/>
                </a:ext>
              </a:extLst>
            </p:cNvPr>
            <p:cNvSpPr>
              <a:spLocks noChangeArrowheads="1"/>
            </p:cNvSpPr>
            <p:nvPr/>
          </p:nvSpPr>
          <p:spPr bwMode="auto">
            <a:xfrm>
              <a:off x="3779102" y="342851"/>
              <a:ext cx="515332" cy="322180"/>
            </a:xfrm>
            <a:custGeom>
              <a:avLst/>
              <a:gdLst>
                <a:gd name="T0" fmla="*/ 0 w 275106"/>
                <a:gd name="T1" fmla="*/ 64365 h 321823"/>
                <a:gd name="T2" fmla="*/ 137553 w 275106"/>
                <a:gd name="T3" fmla="*/ 64365 h 321823"/>
                <a:gd name="T4" fmla="*/ 137553 w 275106"/>
                <a:gd name="T5" fmla="*/ 0 h 321823"/>
                <a:gd name="T6" fmla="*/ 275106 w 275106"/>
                <a:gd name="T7" fmla="*/ 160912 h 321823"/>
                <a:gd name="T8" fmla="*/ 137553 w 275106"/>
                <a:gd name="T9" fmla="*/ 321823 h 321823"/>
                <a:gd name="T10" fmla="*/ 137553 w 275106"/>
                <a:gd name="T11" fmla="*/ 257458 h 321823"/>
                <a:gd name="T12" fmla="*/ 0 w 275106"/>
                <a:gd name="T13" fmla="*/ 257458 h 321823"/>
                <a:gd name="T14" fmla="*/ 0 w 275106"/>
                <a:gd name="T15" fmla="*/ 64365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0" y="64365"/>
                  </a:moveTo>
                  <a:lnTo>
                    <a:pt x="137553" y="64365"/>
                  </a:lnTo>
                  <a:lnTo>
                    <a:pt x="137553" y="0"/>
                  </a:lnTo>
                  <a:lnTo>
                    <a:pt x="275106" y="160912"/>
                  </a:lnTo>
                  <a:lnTo>
                    <a:pt x="137553" y="321823"/>
                  </a:lnTo>
                  <a:lnTo>
                    <a:pt x="137553" y="257458"/>
                  </a:lnTo>
                  <a:lnTo>
                    <a:pt x="0" y="257458"/>
                  </a:lnTo>
                  <a:lnTo>
                    <a:pt x="0" y="64365"/>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3" name="任意多边形 8">
              <a:extLst>
                <a:ext uri="{FF2B5EF4-FFF2-40B4-BE49-F238E27FC236}">
                  <a16:creationId xmlns="" xmlns:a16="http://schemas.microsoft.com/office/drawing/2014/main" id="{05F47B7C-6568-420C-9354-D976EE5D35D6}"/>
                </a:ext>
              </a:extLst>
            </p:cNvPr>
            <p:cNvSpPr>
              <a:spLocks noChangeArrowheads="1"/>
            </p:cNvSpPr>
            <p:nvPr/>
          </p:nvSpPr>
          <p:spPr bwMode="auto">
            <a:xfrm>
              <a:off x="4274340" y="-71380"/>
              <a:ext cx="1795127" cy="1077636"/>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a:solidFill>
                    <a:srgbClr val="C00000"/>
                  </a:solidFill>
                  <a:latin typeface="+mn-ea"/>
                  <a:ea typeface="+mn-ea"/>
                  <a:cs typeface="+mn-ea"/>
                  <a:sym typeface="+mn-lt"/>
                </a:rPr>
                <a:t>1900</a:t>
              </a:r>
            </a:p>
            <a:p>
              <a:pPr algn="ctr">
                <a:lnSpc>
                  <a:spcPct val="90000"/>
                </a:lnSpc>
                <a:defRPr/>
              </a:pPr>
              <a:r>
                <a:rPr lang="zh-CN" altLang="en-US" dirty="0">
                  <a:solidFill>
                    <a:schemeClr val="tx1"/>
                  </a:solidFill>
                  <a:latin typeface="+mn-ea"/>
                  <a:ea typeface="+mn-ea"/>
                  <a:cs typeface="+mn-ea"/>
                  <a:sym typeface="+mn-lt"/>
                </a:rPr>
                <a:t>八国联军</a:t>
              </a:r>
              <a:endParaRPr lang="en-US" altLang="zh-CN" dirty="0">
                <a:solidFill>
                  <a:schemeClr val="tx1"/>
                </a:solidFill>
                <a:latin typeface="+mn-ea"/>
                <a:ea typeface="+mn-ea"/>
                <a:cs typeface="+mn-ea"/>
                <a:sym typeface="+mn-lt"/>
              </a:endParaRPr>
            </a:p>
            <a:p>
              <a:pPr algn="ctr">
                <a:lnSpc>
                  <a:spcPct val="90000"/>
                </a:lnSpc>
                <a:defRPr/>
              </a:pPr>
              <a:r>
                <a:rPr lang="zh-CN" altLang="en-US" dirty="0">
                  <a:solidFill>
                    <a:schemeClr val="tx1"/>
                  </a:solidFill>
                  <a:latin typeface="+mn-ea"/>
                  <a:ea typeface="+mn-ea"/>
                  <a:cs typeface="+mn-ea"/>
                  <a:sym typeface="+mn-lt"/>
                </a:rPr>
                <a:t>入侵北京</a:t>
              </a:r>
            </a:p>
          </p:txBody>
        </p:sp>
        <p:sp>
          <p:nvSpPr>
            <p:cNvPr id="12304" name="任意多边形 9">
              <a:extLst>
                <a:ext uri="{FF2B5EF4-FFF2-40B4-BE49-F238E27FC236}">
                  <a16:creationId xmlns="" xmlns:a16="http://schemas.microsoft.com/office/drawing/2014/main" id="{FCDBDEC4-04DA-41DF-BFF5-81A061A81620}"/>
                </a:ext>
              </a:extLst>
            </p:cNvPr>
            <p:cNvSpPr>
              <a:spLocks noChangeArrowheads="1"/>
            </p:cNvSpPr>
            <p:nvPr/>
          </p:nvSpPr>
          <p:spPr bwMode="auto">
            <a:xfrm>
              <a:off x="4523471" y="1068047"/>
              <a:ext cx="320615" cy="978708"/>
            </a:xfrm>
            <a:custGeom>
              <a:avLst/>
              <a:gdLst>
                <a:gd name="T0" fmla="*/ 771854 w 275106"/>
                <a:gd name="T1" fmla="*/ 1 h 321823"/>
                <a:gd name="T2" fmla="*/ 771854 w 275106"/>
                <a:gd name="T3" fmla="*/ 45884 h 321823"/>
                <a:gd name="T4" fmla="*/ 964822 w 275106"/>
                <a:gd name="T5" fmla="*/ 45884 h 321823"/>
                <a:gd name="T6" fmla="*/ 482412 w 275106"/>
                <a:gd name="T7" fmla="*/ 91768 h 321823"/>
                <a:gd name="T8" fmla="*/ 0 w 275106"/>
                <a:gd name="T9" fmla="*/ 45884 h 321823"/>
                <a:gd name="T10" fmla="*/ 192969 w 275106"/>
                <a:gd name="T11" fmla="*/ 45884 h 321823"/>
                <a:gd name="T12" fmla="*/ 192969 w 275106"/>
                <a:gd name="T13" fmla="*/ 1 h 321823"/>
                <a:gd name="T14" fmla="*/ 771854 w 275106"/>
                <a:gd name="T15" fmla="*/ 1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220084" y="1"/>
                  </a:moveTo>
                  <a:lnTo>
                    <a:pt x="220084" y="160912"/>
                  </a:lnTo>
                  <a:lnTo>
                    <a:pt x="275106" y="160912"/>
                  </a:lnTo>
                  <a:lnTo>
                    <a:pt x="137553" y="321822"/>
                  </a:lnTo>
                  <a:lnTo>
                    <a:pt x="0" y="160912"/>
                  </a:lnTo>
                  <a:lnTo>
                    <a:pt x="55022" y="160912"/>
                  </a:lnTo>
                  <a:lnTo>
                    <a:pt x="55022" y="1"/>
                  </a:lnTo>
                  <a:lnTo>
                    <a:pt x="220084" y="1"/>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5" name="任意多边形 10">
              <a:extLst>
                <a:ext uri="{FF2B5EF4-FFF2-40B4-BE49-F238E27FC236}">
                  <a16:creationId xmlns="" xmlns:a16="http://schemas.microsoft.com/office/drawing/2014/main" id="{5F04E9F8-C012-42E8-9C55-3C1F37A3A14A}"/>
                </a:ext>
              </a:extLst>
            </p:cNvPr>
            <p:cNvSpPr>
              <a:spLocks noChangeArrowheads="1"/>
            </p:cNvSpPr>
            <p:nvPr/>
          </p:nvSpPr>
          <p:spPr bwMode="auto">
            <a:xfrm>
              <a:off x="4274340" y="2008374"/>
              <a:ext cx="1795127" cy="978708"/>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smtClean="0">
                  <a:solidFill>
                    <a:srgbClr val="C00000"/>
                  </a:solidFill>
                  <a:latin typeface="+mn-ea"/>
                  <a:ea typeface="+mn-ea"/>
                  <a:cs typeface="+mn-ea"/>
                  <a:sym typeface="+mn-lt"/>
                </a:rPr>
                <a:t>1915</a:t>
              </a:r>
              <a:endParaRPr lang="en-US" altLang="zh-CN" dirty="0">
                <a:solidFill>
                  <a:srgbClr val="C00000"/>
                </a:solidFill>
                <a:latin typeface="+mn-ea"/>
                <a:ea typeface="+mn-ea"/>
                <a:cs typeface="+mn-ea"/>
                <a:sym typeface="+mn-lt"/>
              </a:endParaRPr>
            </a:p>
            <a:p>
              <a:pPr algn="ctr">
                <a:lnSpc>
                  <a:spcPct val="90000"/>
                </a:lnSpc>
                <a:spcAft>
                  <a:spcPct val="35000"/>
                </a:spcAft>
                <a:defRPr/>
              </a:pPr>
              <a:r>
                <a:rPr lang="zh-CN" altLang="en-US" dirty="0">
                  <a:solidFill>
                    <a:schemeClr val="tx1"/>
                  </a:solidFill>
                  <a:latin typeface="+mn-ea"/>
                  <a:ea typeface="+mn-ea"/>
                  <a:cs typeface="+mn-ea"/>
                  <a:sym typeface="+mn-lt"/>
                </a:rPr>
                <a:t>提出灭亡中国的二十一条</a:t>
              </a:r>
            </a:p>
          </p:txBody>
        </p:sp>
        <p:sp>
          <p:nvSpPr>
            <p:cNvPr id="12306" name="任意多边形 11">
              <a:extLst>
                <a:ext uri="{FF2B5EF4-FFF2-40B4-BE49-F238E27FC236}">
                  <a16:creationId xmlns="" xmlns:a16="http://schemas.microsoft.com/office/drawing/2014/main" id="{615DFE3A-8C1A-4879-B414-A8414686E2C6}"/>
                </a:ext>
              </a:extLst>
            </p:cNvPr>
            <p:cNvSpPr>
              <a:spLocks noChangeArrowheads="1"/>
            </p:cNvSpPr>
            <p:nvPr/>
          </p:nvSpPr>
          <p:spPr bwMode="auto">
            <a:xfrm>
              <a:off x="3721844" y="2387384"/>
              <a:ext cx="515331" cy="299848"/>
            </a:xfrm>
            <a:custGeom>
              <a:avLst/>
              <a:gdLst>
                <a:gd name="T0" fmla="*/ 275106 w 275106"/>
                <a:gd name="T1" fmla="*/ 257458 h 321823"/>
                <a:gd name="T2" fmla="*/ 137553 w 275106"/>
                <a:gd name="T3" fmla="*/ 257458 h 321823"/>
                <a:gd name="T4" fmla="*/ 137553 w 275106"/>
                <a:gd name="T5" fmla="*/ 321823 h 321823"/>
                <a:gd name="T6" fmla="*/ 0 w 275106"/>
                <a:gd name="T7" fmla="*/ 160911 h 321823"/>
                <a:gd name="T8" fmla="*/ 137553 w 275106"/>
                <a:gd name="T9" fmla="*/ 0 h 321823"/>
                <a:gd name="T10" fmla="*/ 137553 w 275106"/>
                <a:gd name="T11" fmla="*/ 64365 h 321823"/>
                <a:gd name="T12" fmla="*/ 275106 w 275106"/>
                <a:gd name="T13" fmla="*/ 64365 h 321823"/>
                <a:gd name="T14" fmla="*/ 275106 w 275106"/>
                <a:gd name="T15" fmla="*/ 257458 h 321823"/>
                <a:gd name="T16" fmla="*/ 0 60000 65536"/>
                <a:gd name="T17" fmla="*/ 0 60000 65536"/>
                <a:gd name="T18" fmla="*/ 0 60000 65536"/>
                <a:gd name="T19" fmla="*/ 0 60000 65536"/>
                <a:gd name="T20" fmla="*/ 0 60000 65536"/>
                <a:gd name="T21" fmla="*/ 0 60000 65536"/>
                <a:gd name="T22" fmla="*/ 0 60000 65536"/>
                <a:gd name="T23" fmla="*/ 0 60000 65536"/>
                <a:gd name="T24" fmla="*/ 0 w 275106"/>
                <a:gd name="T25" fmla="*/ 0 h 321823"/>
                <a:gd name="T26" fmla="*/ 275106 w 275106"/>
                <a:gd name="T27" fmla="*/ 321823 h 3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5106" h="321823">
                  <a:moveTo>
                    <a:pt x="275106" y="257458"/>
                  </a:moveTo>
                  <a:lnTo>
                    <a:pt x="137553" y="257458"/>
                  </a:lnTo>
                  <a:lnTo>
                    <a:pt x="137553" y="321823"/>
                  </a:lnTo>
                  <a:lnTo>
                    <a:pt x="0" y="160911"/>
                  </a:lnTo>
                  <a:lnTo>
                    <a:pt x="137553" y="0"/>
                  </a:lnTo>
                  <a:lnTo>
                    <a:pt x="137553" y="64365"/>
                  </a:lnTo>
                  <a:lnTo>
                    <a:pt x="275106" y="64365"/>
                  </a:lnTo>
                  <a:lnTo>
                    <a:pt x="275106" y="257458"/>
                  </a:lnTo>
                  <a:close/>
                </a:path>
              </a:pathLst>
            </a:custGeom>
            <a:solidFill>
              <a:schemeClr val="accent1"/>
            </a:solidFill>
            <a:ln>
              <a:noFill/>
            </a:ln>
            <a:extLst/>
          </p:spPr>
          <p:txBody>
            <a:bodyPr/>
            <a:lstStyle/>
            <a:p>
              <a:pPr>
                <a:defRPr/>
              </a:pPr>
              <a:endParaRPr lang="zh-CN" altLang="en-US">
                <a:latin typeface="+mn-ea"/>
                <a:ea typeface="+mn-ea"/>
                <a:cs typeface="+mn-ea"/>
                <a:sym typeface="+mn-lt"/>
              </a:endParaRPr>
            </a:p>
          </p:txBody>
        </p:sp>
        <p:sp>
          <p:nvSpPr>
            <p:cNvPr id="12307" name="任意多边形 12">
              <a:extLst>
                <a:ext uri="{FF2B5EF4-FFF2-40B4-BE49-F238E27FC236}">
                  <a16:creationId xmlns="" xmlns:a16="http://schemas.microsoft.com/office/drawing/2014/main" id="{EA89C1DA-FD00-4F0B-BB12-64B3529D16E2}"/>
                </a:ext>
              </a:extLst>
            </p:cNvPr>
            <p:cNvSpPr>
              <a:spLocks noChangeArrowheads="1"/>
            </p:cNvSpPr>
            <p:nvPr/>
          </p:nvSpPr>
          <p:spPr bwMode="auto">
            <a:xfrm>
              <a:off x="2118588" y="2087534"/>
              <a:ext cx="1618948" cy="856369"/>
            </a:xfrm>
            <a:custGeom>
              <a:avLst/>
              <a:gdLst>
                <a:gd name="T0" fmla="*/ 0 w 1618004"/>
                <a:gd name="T1" fmla="*/ 100676 h 1006758"/>
                <a:gd name="T2" fmla="*/ 100676 w 1618004"/>
                <a:gd name="T3" fmla="*/ 0 h 1006758"/>
                <a:gd name="T4" fmla="*/ 1517328 w 1618004"/>
                <a:gd name="T5" fmla="*/ 0 h 1006758"/>
                <a:gd name="T6" fmla="*/ 1618004 w 1618004"/>
                <a:gd name="T7" fmla="*/ 100676 h 1006758"/>
                <a:gd name="T8" fmla="*/ 1618004 w 1618004"/>
                <a:gd name="T9" fmla="*/ 906082 h 1006758"/>
                <a:gd name="T10" fmla="*/ 1517328 w 1618004"/>
                <a:gd name="T11" fmla="*/ 1006758 h 1006758"/>
                <a:gd name="T12" fmla="*/ 100676 w 1618004"/>
                <a:gd name="T13" fmla="*/ 1006758 h 1006758"/>
                <a:gd name="T14" fmla="*/ 0 w 1618004"/>
                <a:gd name="T15" fmla="*/ 906082 h 1006758"/>
                <a:gd name="T16" fmla="*/ 0 w 1618004"/>
                <a:gd name="T17" fmla="*/ 100676 h 10067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8004"/>
                <a:gd name="T28" fmla="*/ 0 h 1006758"/>
                <a:gd name="T29" fmla="*/ 1618004 w 1618004"/>
                <a:gd name="T30" fmla="*/ 1006758 h 10067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8004" h="1006758">
                  <a:moveTo>
                    <a:pt x="0" y="100676"/>
                  </a:moveTo>
                  <a:cubicBezTo>
                    <a:pt x="0" y="45074"/>
                    <a:pt x="45074" y="0"/>
                    <a:pt x="100676" y="0"/>
                  </a:cubicBezTo>
                  <a:lnTo>
                    <a:pt x="1517328" y="0"/>
                  </a:lnTo>
                  <a:cubicBezTo>
                    <a:pt x="1572930" y="0"/>
                    <a:pt x="1618004" y="45074"/>
                    <a:pt x="1618004" y="100676"/>
                  </a:cubicBezTo>
                  <a:lnTo>
                    <a:pt x="1618004" y="906082"/>
                  </a:lnTo>
                  <a:cubicBezTo>
                    <a:pt x="1618004" y="961684"/>
                    <a:pt x="1572930" y="1006758"/>
                    <a:pt x="1517328" y="1006758"/>
                  </a:cubicBezTo>
                  <a:lnTo>
                    <a:pt x="100676" y="1006758"/>
                  </a:lnTo>
                  <a:cubicBezTo>
                    <a:pt x="45074" y="1006758"/>
                    <a:pt x="0" y="961684"/>
                    <a:pt x="0" y="906082"/>
                  </a:cubicBezTo>
                  <a:lnTo>
                    <a:pt x="0" y="100676"/>
                  </a:lnTo>
                  <a:close/>
                </a:path>
              </a:pathLst>
            </a:custGeom>
            <a:solidFill>
              <a:schemeClr val="tx2">
                <a:lumMod val="20000"/>
                <a:lumOff val="80000"/>
              </a:schemeClr>
            </a:solidFill>
            <a:ln w="12700">
              <a:solidFill>
                <a:srgbClr val="FFFFFF"/>
              </a:solidFill>
              <a:miter lim="800000"/>
              <a:headEnd/>
              <a:tailEnd/>
            </a:ln>
          </p:spPr>
          <p:txBody>
            <a:bodyPr lIns="98067" tIns="98067" rIns="98067" bIns="98067" anchor="ctr"/>
            <a:lstStyle>
              <a:lvl1pPr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1pPr>
              <a:lvl2pPr marL="742950" indent="-28575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2pPr>
              <a:lvl3pPr marL="11430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3pPr>
              <a:lvl4pPr marL="16002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4pPr>
              <a:lvl5pPr marL="2057400" indent="-228600" defTabSz="800100">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buFont typeface="Arial" panose="020B0604020202020204" pitchFamily="34" charset="0"/>
                <a:defRPr sz="2000" b="1">
                  <a:solidFill>
                    <a:srgbClr val="FF2F2F"/>
                  </a:solidFill>
                  <a:latin typeface="Arial" panose="020B0604020202020204" pitchFamily="34" charset="0"/>
                  <a:ea typeface="宋体" panose="02010600030101010101" pitchFamily="2" charset="-122"/>
                </a:defRPr>
              </a:lvl9pPr>
            </a:lstStyle>
            <a:p>
              <a:pPr algn="ctr">
                <a:lnSpc>
                  <a:spcPct val="90000"/>
                </a:lnSpc>
                <a:spcAft>
                  <a:spcPct val="35000"/>
                </a:spcAft>
                <a:defRPr/>
              </a:pPr>
              <a:r>
                <a:rPr lang="en-US" altLang="zh-CN" dirty="0">
                  <a:solidFill>
                    <a:srgbClr val="C00000"/>
                  </a:solidFill>
                  <a:latin typeface="+mn-ea"/>
                  <a:ea typeface="+mn-ea"/>
                  <a:cs typeface="+mn-ea"/>
                  <a:sym typeface="+mn-lt"/>
                </a:rPr>
                <a:t>1928</a:t>
              </a:r>
            </a:p>
            <a:p>
              <a:pPr algn="ctr">
                <a:defRPr/>
              </a:pPr>
              <a:r>
                <a:rPr lang="zh-CN" altLang="en-US" dirty="0">
                  <a:solidFill>
                    <a:schemeClr val="tx1"/>
                  </a:solidFill>
                  <a:latin typeface="+mn-ea"/>
                  <a:ea typeface="+mn-ea"/>
                  <a:cs typeface="+mn-ea"/>
                  <a:sym typeface="+mn-lt"/>
                </a:rPr>
                <a:t>制造济南</a:t>
              </a:r>
              <a:endParaRPr lang="en-US" altLang="zh-CN" dirty="0">
                <a:solidFill>
                  <a:schemeClr val="tx1"/>
                </a:solidFill>
                <a:latin typeface="+mn-ea"/>
                <a:ea typeface="+mn-ea"/>
                <a:cs typeface="+mn-ea"/>
                <a:sym typeface="+mn-lt"/>
              </a:endParaRPr>
            </a:p>
            <a:p>
              <a:pPr algn="ctr">
                <a:defRPr/>
              </a:pPr>
              <a:r>
                <a:rPr lang="zh-CN" altLang="en-US" dirty="0">
                  <a:solidFill>
                    <a:schemeClr val="tx1"/>
                  </a:solidFill>
                  <a:latin typeface="+mn-ea"/>
                  <a:ea typeface="+mn-ea"/>
                  <a:cs typeface="+mn-ea"/>
                  <a:sym typeface="+mn-lt"/>
                </a:rPr>
                <a:t>惨案</a:t>
              </a:r>
            </a:p>
          </p:txBody>
        </p:sp>
      </p:grpSp>
      <p:sp>
        <p:nvSpPr>
          <p:cNvPr id="24" name="Rectangle 3"/>
          <p:cNvSpPr txBox="1">
            <a:spLocks noChangeArrowheads="1"/>
          </p:cNvSpPr>
          <p:nvPr/>
        </p:nvSpPr>
        <p:spPr>
          <a:xfrm>
            <a:off x="3275856" y="836712"/>
            <a:ext cx="2088232" cy="1368152"/>
          </a:xfrm>
          <a:prstGeom prst="rect">
            <a:avLst/>
          </a:prstGeom>
          <a:noFill/>
          <a:ln>
            <a:solidFill>
              <a:srgbClr val="993366"/>
            </a:solidFill>
          </a:ln>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中日马关条约</a:t>
            </a:r>
            <a:r>
              <a:rPr kumimoji="0" lang="en-US" altLang="zh-CN"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，使日本成了“暴发户”</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
        <p:nvSpPr>
          <p:cNvPr id="25" name="Rectangle 5"/>
          <p:cNvSpPr>
            <a:spLocks noChangeArrowheads="1"/>
          </p:cNvSpPr>
          <p:nvPr/>
        </p:nvSpPr>
        <p:spPr bwMode="auto">
          <a:xfrm>
            <a:off x="6012160" y="836712"/>
            <a:ext cx="2088232" cy="1296144"/>
          </a:xfrm>
          <a:prstGeom prst="rect">
            <a:avLst/>
          </a:prstGeom>
          <a:noFill/>
          <a:ln w="9525">
            <a:solidFill>
              <a:srgbClr val="993366"/>
            </a:solid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1901</a:t>
            </a:r>
            <a:r>
              <a:rPr lang="zh-CN" altLang="en-US" sz="2000" b="1" dirty="0">
                <a:latin typeface="华文新魏" pitchFamily="2" charset="-122"/>
                <a:ea typeface="华文新魏" pitchFamily="2" charset="-122"/>
              </a:rPr>
              <a:t>年</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辛丑条约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日本从中分得</a:t>
            </a:r>
            <a:r>
              <a:rPr lang="en-US" altLang="zh-CN" sz="2000" b="1" dirty="0">
                <a:latin typeface="华文新魏" pitchFamily="2" charset="-122"/>
                <a:ea typeface="华文新魏" pitchFamily="2" charset="-122"/>
              </a:rPr>
              <a:t>3479.31</a:t>
            </a:r>
            <a:r>
              <a:rPr lang="zh-CN" altLang="en-US" sz="2000" b="1" dirty="0">
                <a:latin typeface="华文新魏" pitchFamily="2" charset="-122"/>
                <a:ea typeface="华文新魏" pitchFamily="2" charset="-122"/>
              </a:rPr>
              <a:t>万两</a:t>
            </a:r>
          </a:p>
        </p:txBody>
      </p:sp>
      <p:grpSp>
        <p:nvGrpSpPr>
          <p:cNvPr id="28" name="组合 27"/>
          <p:cNvGrpSpPr/>
          <p:nvPr/>
        </p:nvGrpSpPr>
        <p:grpSpPr>
          <a:xfrm>
            <a:off x="107504" y="3789040"/>
            <a:ext cx="3096344" cy="2477889"/>
            <a:chOff x="107504" y="3789040"/>
            <a:chExt cx="3096344" cy="2477889"/>
          </a:xfrm>
        </p:grpSpPr>
        <p:pic>
          <p:nvPicPr>
            <p:cNvPr id="26" name="Picture 11" descr="1904年12月6日在中国旅顺港中弹的俄国军舰"/>
            <p:cNvPicPr>
              <a:picLocks noChangeAspect="1" noChangeArrowheads="1"/>
            </p:cNvPicPr>
            <p:nvPr/>
          </p:nvPicPr>
          <p:blipFill>
            <a:blip r:embed="rId2" cstate="print"/>
            <a:srcRect/>
            <a:stretch>
              <a:fillRect/>
            </a:stretch>
          </p:blipFill>
          <p:spPr bwMode="auto">
            <a:xfrm>
              <a:off x="107504" y="3789040"/>
              <a:ext cx="3096344" cy="1991583"/>
            </a:xfrm>
            <a:prstGeom prst="rect">
              <a:avLst/>
            </a:prstGeom>
            <a:noFill/>
          </p:spPr>
        </p:pic>
        <p:sp>
          <p:nvSpPr>
            <p:cNvPr id="27" name="Rectangle 12"/>
            <p:cNvSpPr>
              <a:spLocks noChangeArrowheads="1"/>
            </p:cNvSpPr>
            <p:nvPr/>
          </p:nvSpPr>
          <p:spPr bwMode="auto">
            <a:xfrm>
              <a:off x="827584" y="5805264"/>
              <a:ext cx="1718642" cy="461665"/>
            </a:xfrm>
            <a:prstGeom prst="rect">
              <a:avLst/>
            </a:prstGeom>
            <a:noFill/>
            <a:ln w="9525">
              <a:noFill/>
              <a:miter lim="800000"/>
              <a:headEnd/>
              <a:tailEnd/>
            </a:ln>
            <a:effectLst/>
          </p:spPr>
          <p:txBody>
            <a:bodyPr wrap="square">
              <a:spAutoFit/>
            </a:bodyPr>
            <a:lstStyle/>
            <a:p>
              <a:pPr>
                <a:spcBef>
                  <a:spcPct val="0"/>
                </a:spcBef>
              </a:pPr>
              <a:r>
                <a:rPr kumimoji="1" lang="en-US" altLang="zh-CN" sz="1200" b="1" dirty="0">
                  <a:latin typeface="+mn-ea"/>
                </a:rPr>
                <a:t>1904</a:t>
              </a:r>
              <a:r>
                <a:rPr kumimoji="1" lang="zh-CN" altLang="en-US" sz="1200" b="1" dirty="0">
                  <a:latin typeface="+mn-ea"/>
                </a:rPr>
                <a:t>年</a:t>
              </a:r>
              <a:r>
                <a:rPr kumimoji="1" lang="en-US" altLang="zh-CN" sz="1200" b="1" dirty="0">
                  <a:latin typeface="+mn-ea"/>
                </a:rPr>
                <a:t>12</a:t>
              </a:r>
              <a:r>
                <a:rPr kumimoji="1" lang="zh-CN" altLang="en-US" sz="1200" b="1" dirty="0">
                  <a:latin typeface="+mn-ea"/>
                </a:rPr>
                <a:t>月</a:t>
              </a:r>
              <a:r>
                <a:rPr kumimoji="1" lang="en-US" altLang="zh-CN" sz="1200" b="1" dirty="0">
                  <a:latin typeface="+mn-ea"/>
                </a:rPr>
                <a:t>6</a:t>
              </a:r>
              <a:r>
                <a:rPr kumimoji="1" lang="zh-CN" altLang="en-US" sz="1200" b="1" dirty="0">
                  <a:latin typeface="+mn-ea"/>
                </a:rPr>
                <a:t>日在中国旅顺港</a:t>
              </a:r>
              <a:r>
                <a:rPr kumimoji="1" lang="zh-CN" altLang="en-US" sz="1200" b="1" dirty="0" smtClean="0">
                  <a:latin typeface="+mn-ea"/>
                </a:rPr>
                <a:t>中弹的</a:t>
              </a:r>
              <a:r>
                <a:rPr kumimoji="1" lang="zh-CN" altLang="en-US" sz="1200" b="1" dirty="0">
                  <a:latin typeface="+mn-ea"/>
                </a:rPr>
                <a:t>俄国军舰</a:t>
              </a:r>
            </a:p>
          </p:txBody>
        </p:sp>
      </p:grpSp>
      <p:sp>
        <p:nvSpPr>
          <p:cNvPr id="29" name="Rectangle 8"/>
          <p:cNvSpPr>
            <a:spLocks noChangeArrowheads="1"/>
          </p:cNvSpPr>
          <p:nvPr/>
        </p:nvSpPr>
        <p:spPr bwMode="auto">
          <a:xfrm>
            <a:off x="3059832" y="3717032"/>
            <a:ext cx="3168352" cy="122413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1904-1905</a:t>
            </a:r>
            <a:r>
              <a:rPr lang="zh-CN" altLang="en-US" sz="2000" b="1" dirty="0">
                <a:latin typeface="华文新魏" pitchFamily="2" charset="-122"/>
                <a:ea typeface="华文新魏" pitchFamily="2" charset="-122"/>
              </a:rPr>
              <a:t>年日俄战争后</a:t>
            </a:r>
            <a:r>
              <a:rPr lang="zh-CN" altLang="en-US" sz="2000" b="1" dirty="0" smtClean="0">
                <a:latin typeface="华文新魏" pitchFamily="2" charset="-122"/>
                <a:ea typeface="华文新魏" pitchFamily="2" charset="-122"/>
              </a:rPr>
              <a:t>，日本占领</a:t>
            </a:r>
            <a:r>
              <a:rPr lang="zh-CN" altLang="en-US" sz="2000" b="1" dirty="0">
                <a:latin typeface="华文新魏" pitchFamily="2" charset="-122"/>
                <a:ea typeface="华文新魏" pitchFamily="2" charset="-122"/>
              </a:rPr>
              <a:t>了辽东半岛，建立一整套殖民机构。</a:t>
            </a:r>
          </a:p>
        </p:txBody>
      </p:sp>
      <p:sp>
        <p:nvSpPr>
          <p:cNvPr id="32" name="Rectangle 9"/>
          <p:cNvSpPr>
            <a:spLocks noChangeArrowheads="1"/>
          </p:cNvSpPr>
          <p:nvPr/>
        </p:nvSpPr>
        <p:spPr bwMode="auto">
          <a:xfrm>
            <a:off x="6516216" y="3789040"/>
            <a:ext cx="2376264" cy="108012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1914</a:t>
            </a:r>
            <a:r>
              <a:rPr lang="zh-CN" altLang="en-US" sz="2000" b="1" dirty="0">
                <a:latin typeface="华文新魏" pitchFamily="2" charset="-122"/>
                <a:ea typeface="华文新魏" pitchFamily="2" charset="-122"/>
              </a:rPr>
              <a:t>年－－出兵占德在华租借地青岛，控制山东。</a:t>
            </a: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2204864"/>
            <a:ext cx="7772400" cy="2160240"/>
          </a:xfrm>
        </p:spPr>
        <p:txBody>
          <a:bodyPr>
            <a:normAutofit/>
          </a:bodyPr>
          <a:lstStyle/>
          <a:p>
            <a:r>
              <a:rPr lang="zh-CN" altLang="en-US" sz="2400" b="1" dirty="0" smtClean="0">
                <a:latin typeface="+mn-ea"/>
              </a:rPr>
              <a:t>八年抗战的正面战场，中国军队与日本军队展开过</a:t>
            </a:r>
            <a:r>
              <a:rPr lang="en-US" altLang="zh-CN" sz="2400" b="1" dirty="0" smtClean="0">
                <a:latin typeface="+mn-ea"/>
              </a:rPr>
              <a:t>22</a:t>
            </a:r>
            <a:r>
              <a:rPr lang="zh-CN" altLang="en-US" sz="2400" b="1" dirty="0" smtClean="0">
                <a:latin typeface="+mn-ea"/>
              </a:rPr>
              <a:t>次大型会战，</a:t>
            </a:r>
            <a:r>
              <a:rPr lang="en-US" altLang="zh-CN" sz="2400" b="1" dirty="0" smtClean="0">
                <a:latin typeface="+mn-ea"/>
              </a:rPr>
              <a:t>1000</a:t>
            </a:r>
            <a:r>
              <a:rPr lang="zh-CN" altLang="en-US" sz="2400" b="1" dirty="0" smtClean="0">
                <a:latin typeface="+mn-ea"/>
              </a:rPr>
              <a:t>多次中型战役，将近</a:t>
            </a:r>
            <a:r>
              <a:rPr lang="en-US" altLang="zh-CN" sz="2400" b="1" dirty="0" smtClean="0">
                <a:latin typeface="+mn-ea"/>
              </a:rPr>
              <a:t>4</a:t>
            </a:r>
            <a:r>
              <a:rPr lang="zh-CN" altLang="en-US" sz="2400" b="1" dirty="0" smtClean="0">
                <a:latin typeface="+mn-ea"/>
              </a:rPr>
              <a:t>万次小型战斗。其中</a:t>
            </a:r>
            <a:r>
              <a:rPr lang="en-US" altLang="zh-CN" sz="2400" b="1" dirty="0" smtClean="0">
                <a:latin typeface="+mn-ea"/>
              </a:rPr>
              <a:t>200</a:t>
            </a:r>
            <a:r>
              <a:rPr lang="zh-CN" altLang="en-US" sz="2400" b="1" dirty="0" smtClean="0">
                <a:latin typeface="+mn-ea"/>
              </a:rPr>
              <a:t>多名将军战死疆场，陆军伤亡、失踪、负伤</a:t>
            </a:r>
            <a:r>
              <a:rPr lang="en-US" altLang="zh-CN" sz="2400" b="1" dirty="0" smtClean="0">
                <a:latin typeface="+mn-ea"/>
              </a:rPr>
              <a:t>300</a:t>
            </a:r>
            <a:r>
              <a:rPr lang="zh-CN" altLang="en-US" sz="2400" b="1" dirty="0" smtClean="0">
                <a:latin typeface="+mn-ea"/>
              </a:rPr>
              <a:t>多万，空军阵亡</a:t>
            </a:r>
            <a:r>
              <a:rPr lang="en-US" altLang="zh-CN" sz="2400" b="1" dirty="0" smtClean="0">
                <a:latin typeface="+mn-ea"/>
              </a:rPr>
              <a:t>4000</a:t>
            </a:r>
            <a:r>
              <a:rPr lang="zh-CN" altLang="en-US" sz="2400" b="1" dirty="0" smtClean="0">
                <a:latin typeface="+mn-ea"/>
              </a:rPr>
              <a:t>多人，坠机</a:t>
            </a:r>
            <a:r>
              <a:rPr lang="en-US" altLang="zh-CN" sz="2400" b="1" dirty="0" smtClean="0">
                <a:latin typeface="+mn-ea"/>
              </a:rPr>
              <a:t>2000</a:t>
            </a:r>
            <a:r>
              <a:rPr lang="zh-CN" altLang="en-US" sz="2400" b="1" dirty="0" smtClean="0">
                <a:latin typeface="+mn-ea"/>
              </a:rPr>
              <a:t>多架，海军全军覆没。</a:t>
            </a:r>
            <a:endParaRPr lang="zh-CN" altLang="en-US" sz="2400" b="1" dirty="0">
              <a:latin typeface="+mn-ea"/>
            </a:endParaRPr>
          </a:p>
        </p:txBody>
      </p:sp>
      <p:grpSp>
        <p:nvGrpSpPr>
          <p:cNvPr id="5" name="组合 4"/>
          <p:cNvGrpSpPr/>
          <p:nvPr/>
        </p:nvGrpSpPr>
        <p:grpSpPr>
          <a:xfrm>
            <a:off x="251520" y="260648"/>
            <a:ext cx="1872208" cy="1440160"/>
            <a:chOff x="323528" y="476672"/>
            <a:chExt cx="1872208" cy="1440160"/>
          </a:xfrm>
        </p:grpSpPr>
        <p:pic>
          <p:nvPicPr>
            <p:cNvPr id="6" name="Picture 7" descr="练习1"/>
            <p:cNvPicPr>
              <a:picLocks noChangeAspect="1" noChangeArrowheads="1"/>
            </p:cNvPicPr>
            <p:nvPr/>
          </p:nvPicPr>
          <p:blipFill>
            <a:blip r:embed="rId2" cstate="print"/>
            <a:srcRect/>
            <a:stretch>
              <a:fillRect/>
            </a:stretch>
          </p:blipFill>
          <p:spPr bwMode="auto">
            <a:xfrm>
              <a:off x="323528" y="476672"/>
              <a:ext cx="1872208" cy="1440160"/>
            </a:xfrm>
            <a:prstGeom prst="rect">
              <a:avLst/>
            </a:prstGeom>
            <a:noFill/>
          </p:spPr>
        </p:pic>
        <p:sp>
          <p:nvSpPr>
            <p:cNvPr id="7" name="Rectangle 8" descr="信纸"/>
            <p:cNvSpPr>
              <a:spLocks noChangeArrowheads="1"/>
            </p:cNvSpPr>
            <p:nvPr/>
          </p:nvSpPr>
          <p:spPr bwMode="auto">
            <a:xfrm>
              <a:off x="755576" y="692696"/>
              <a:ext cx="1058602" cy="523495"/>
            </a:xfrm>
            <a:prstGeom prst="rect">
              <a:avLst/>
            </a:prstGeom>
            <a:noFill/>
            <a:ln w="9525">
              <a:noFill/>
              <a:miter lim="800000"/>
              <a:headEnd/>
              <a:tailEnd/>
            </a:ln>
            <a:effectLst/>
          </p:spPr>
          <p:txBody>
            <a:bodyPr wrap="square">
              <a:spAutoFit/>
            </a:bodyPr>
            <a:lstStyle/>
            <a:p>
              <a:pPr>
                <a:spcBef>
                  <a:spcPct val="0"/>
                </a:spcBef>
              </a:pPr>
              <a:r>
                <a:rPr kumimoji="1"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395288" y="188913"/>
            <a:ext cx="8280400" cy="1368425"/>
          </a:xfrm>
        </p:spPr>
        <p:txBody>
          <a:bodyPr/>
          <a:lstStyle/>
          <a:p>
            <a:r>
              <a:rPr lang="zh-CN" altLang="en-US" sz="4000" b="1"/>
              <a:t>为国捐躯的国民党爱国将领</a:t>
            </a:r>
          </a:p>
        </p:txBody>
      </p:sp>
      <p:sp>
        <p:nvSpPr>
          <p:cNvPr id="918531" name="Text Box 3"/>
          <p:cNvSpPr txBox="1">
            <a:spLocks noChangeArrowheads="1"/>
          </p:cNvSpPr>
          <p:nvPr/>
        </p:nvSpPr>
        <p:spPr bwMode="auto">
          <a:xfrm>
            <a:off x="4932363" y="4021138"/>
            <a:ext cx="3816350" cy="1927225"/>
          </a:xfrm>
          <a:prstGeom prst="rect">
            <a:avLst/>
          </a:prstGeom>
          <a:solidFill>
            <a:srgbClr val="FFFFCC"/>
          </a:solidFill>
          <a:ln w="9525">
            <a:solidFill>
              <a:srgbClr val="33CCFF"/>
            </a:solidFill>
            <a:miter lim="800000"/>
            <a:headEnd/>
            <a:tailEnd/>
          </a:ln>
          <a:effectLst>
            <a:prstShdw prst="shdw18" dist="17961" dir="13500000">
              <a:srgbClr val="33CCFF">
                <a:gamma/>
                <a:shade val="60000"/>
                <a:invGamma/>
              </a:srgbClr>
            </a:prstShdw>
          </a:effectLst>
        </p:spPr>
        <p:txBody>
          <a:bodyPr>
            <a:spAutoFit/>
          </a:bodyPr>
          <a:lstStyle/>
          <a:p>
            <a:pPr algn="l">
              <a:spcBef>
                <a:spcPct val="0"/>
              </a:spcBef>
            </a:pPr>
            <a:r>
              <a:rPr lang="zh-CN" altLang="en-US" sz="2400" b="1" dirty="0">
                <a:latin typeface="华文新魏" pitchFamily="2" charset="-122"/>
                <a:ea typeface="华文新魏" pitchFamily="2" charset="-122"/>
              </a:rPr>
              <a:t>国民党阵亡</a:t>
            </a:r>
            <a:r>
              <a:rPr lang="zh-CN" altLang="en-US" sz="2400" b="1" dirty="0">
                <a:solidFill>
                  <a:srgbClr val="FF0000"/>
                </a:solidFill>
                <a:latin typeface="华文新魏" pitchFamily="2" charset="-122"/>
                <a:ea typeface="华文新魏" pitchFamily="2" charset="-122"/>
              </a:rPr>
              <a:t>中将</a:t>
            </a:r>
            <a:r>
              <a:rPr lang="en-US" altLang="zh-CN" sz="2400" b="1" dirty="0">
                <a:solidFill>
                  <a:srgbClr val="FF0000"/>
                </a:solidFill>
                <a:latin typeface="华文新魏" pitchFamily="2" charset="-122"/>
                <a:ea typeface="华文新魏" pitchFamily="2" charset="-122"/>
              </a:rPr>
              <a:t>:</a:t>
            </a:r>
          </a:p>
          <a:p>
            <a:pPr algn="l">
              <a:spcBef>
                <a:spcPct val="0"/>
              </a:spcBef>
            </a:pPr>
            <a:r>
              <a:rPr lang="zh-CN" altLang="en-US" sz="2400" b="1" dirty="0">
                <a:latin typeface="华文新魏" pitchFamily="2" charset="-122"/>
                <a:ea typeface="华文新魏" pitchFamily="2" charset="-122"/>
              </a:rPr>
              <a:t>刘家麒、吴克仁、夏国章、吴国璋、饶国华、肖山令、刘震东、李必蕃、方叔洪、冯安邦</a:t>
            </a:r>
            <a:r>
              <a:rPr lang="en-US" altLang="zh-CN" sz="2400" b="1" dirty="0">
                <a:latin typeface="华文新魏" pitchFamily="2" charset="-122"/>
                <a:ea typeface="华文新魏" pitchFamily="2" charset="-122"/>
              </a:rPr>
              <a:t>……</a:t>
            </a:r>
          </a:p>
        </p:txBody>
      </p:sp>
      <p:sp>
        <p:nvSpPr>
          <p:cNvPr id="918532" name="Text Box 4"/>
          <p:cNvSpPr txBox="1">
            <a:spLocks noChangeArrowheads="1"/>
          </p:cNvSpPr>
          <p:nvPr/>
        </p:nvSpPr>
        <p:spPr bwMode="auto">
          <a:xfrm>
            <a:off x="1043607" y="3716338"/>
            <a:ext cx="3455367" cy="2292350"/>
          </a:xfrm>
          <a:prstGeom prst="rect">
            <a:avLst/>
          </a:prstGeom>
          <a:solidFill>
            <a:srgbClr val="FFFFCC"/>
          </a:solidFill>
          <a:ln w="9525">
            <a:solidFill>
              <a:srgbClr val="33CCFF"/>
            </a:solidFill>
            <a:miter lim="800000"/>
            <a:headEnd/>
            <a:tailEnd/>
          </a:ln>
          <a:effectLst>
            <a:prstShdw prst="shdw18" dist="17961" dir="13500000">
              <a:srgbClr val="33CCFF">
                <a:gamma/>
                <a:shade val="60000"/>
                <a:invGamma/>
              </a:srgbClr>
            </a:prstShdw>
          </a:effectLst>
        </p:spPr>
        <p:txBody>
          <a:bodyPr wrap="square">
            <a:spAutoFit/>
          </a:bodyPr>
          <a:lstStyle/>
          <a:p>
            <a:pPr algn="l">
              <a:spcBef>
                <a:spcPct val="0"/>
              </a:spcBef>
            </a:pPr>
            <a:r>
              <a:rPr lang="zh-CN" altLang="en-US" sz="2400" b="1" dirty="0">
                <a:latin typeface="华文新魏" pitchFamily="2" charset="-122"/>
                <a:ea typeface="华文新魏" pitchFamily="2" charset="-122"/>
              </a:rPr>
              <a:t>国民党阵亡</a:t>
            </a:r>
            <a:r>
              <a:rPr lang="zh-CN" altLang="en-US" sz="2400" b="1" dirty="0">
                <a:solidFill>
                  <a:srgbClr val="FF0000"/>
                </a:solidFill>
                <a:latin typeface="华文新魏" pitchFamily="2" charset="-122"/>
                <a:ea typeface="华文新魏" pitchFamily="2" charset="-122"/>
              </a:rPr>
              <a:t>少将</a:t>
            </a:r>
            <a:r>
              <a:rPr lang="en-US" altLang="zh-CN" sz="2400" b="1" dirty="0">
                <a:solidFill>
                  <a:srgbClr val="FF0000"/>
                </a:solidFill>
                <a:latin typeface="华文新魏" pitchFamily="2" charset="-122"/>
                <a:ea typeface="华文新魏" pitchFamily="2" charset="-122"/>
              </a:rPr>
              <a:t>:</a:t>
            </a:r>
          </a:p>
          <a:p>
            <a:pPr algn="l">
              <a:spcBef>
                <a:spcPct val="0"/>
              </a:spcBef>
            </a:pPr>
            <a:r>
              <a:rPr lang="zh-CN" altLang="en-US" sz="2400" b="1" dirty="0">
                <a:latin typeface="华文新魏" pitchFamily="2" charset="-122"/>
                <a:ea typeface="华文新魏" pitchFamily="2" charset="-122"/>
              </a:rPr>
              <a:t>蔡炳炎、黄梅兴、高志航、姚中英、司徒非、邹绍孟、赵渭滨、范庭兰、刘桂五、黄启东、付忠贵、林英灿</a:t>
            </a:r>
            <a:r>
              <a:rPr lang="en-US" altLang="zh-CN" sz="2400" b="1" dirty="0">
                <a:latin typeface="华文新魏" pitchFamily="2" charset="-122"/>
                <a:ea typeface="华文新魏" pitchFamily="2" charset="-122"/>
              </a:rPr>
              <a:t>……</a:t>
            </a:r>
          </a:p>
        </p:txBody>
      </p:sp>
      <p:sp>
        <p:nvSpPr>
          <p:cNvPr id="918533" name="Rectangle 5"/>
          <p:cNvSpPr>
            <a:spLocks noChangeArrowheads="1"/>
          </p:cNvSpPr>
          <p:nvPr/>
        </p:nvSpPr>
        <p:spPr bwMode="auto">
          <a:xfrm>
            <a:off x="1187624" y="1628775"/>
            <a:ext cx="7343601" cy="1728788"/>
          </a:xfrm>
          <a:prstGeom prst="rect">
            <a:avLst/>
          </a:prstGeom>
          <a:solidFill>
            <a:srgbClr val="CCFFFF"/>
          </a:solidFill>
          <a:ln w="19050">
            <a:solidFill>
              <a:srgbClr val="33CCFF"/>
            </a:solidFill>
            <a:miter lim="800000"/>
            <a:headEnd/>
            <a:tailEnd/>
          </a:ln>
          <a:effectLst>
            <a:prstShdw prst="shdw18" dist="17961" dir="13500000">
              <a:srgbClr val="33CCFF">
                <a:gamma/>
                <a:shade val="60000"/>
                <a:invGamma/>
              </a:srgbClr>
            </a:prstShdw>
          </a:effectLst>
        </p:spPr>
        <p:txBody>
          <a:bodyPr wrap="none" anchor="ctr"/>
          <a:lstStyle/>
          <a:p>
            <a:endParaRPr lang="zh-CN" altLang="en-US"/>
          </a:p>
        </p:txBody>
      </p:sp>
      <p:sp>
        <p:nvSpPr>
          <p:cNvPr id="918534" name="Text Box 6"/>
          <p:cNvSpPr txBox="1">
            <a:spLocks noChangeArrowheads="1"/>
          </p:cNvSpPr>
          <p:nvPr/>
        </p:nvSpPr>
        <p:spPr bwMode="auto">
          <a:xfrm>
            <a:off x="1119188" y="1989138"/>
            <a:ext cx="7051675" cy="457200"/>
          </a:xfrm>
          <a:prstGeom prst="rect">
            <a:avLst/>
          </a:prstGeom>
          <a:solidFill>
            <a:srgbClr val="FFFFCC"/>
          </a:solidFill>
          <a:ln w="9525">
            <a:noFill/>
            <a:miter lim="800000"/>
            <a:headEnd/>
            <a:tailEnd/>
          </a:ln>
          <a:effectLst/>
        </p:spPr>
        <p:txBody>
          <a:bodyPr>
            <a:spAutoFit/>
          </a:bodyPr>
          <a:lstStyle/>
          <a:p>
            <a:pPr algn="l">
              <a:spcBef>
                <a:spcPct val="0"/>
              </a:spcBef>
            </a:pPr>
            <a:r>
              <a:rPr lang="zh-CN" altLang="en-US" sz="2400" b="1" dirty="0">
                <a:solidFill>
                  <a:srgbClr val="FF0000"/>
                </a:solidFill>
                <a:latin typeface="华文新魏" pitchFamily="2" charset="-122"/>
                <a:ea typeface="华文新魏" pitchFamily="2" charset="-122"/>
              </a:rPr>
              <a:t>佟麟阁</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29</a:t>
            </a:r>
            <a:r>
              <a:rPr lang="zh-CN" altLang="en-US" sz="2400" b="1" dirty="0">
                <a:latin typeface="华文新魏" pitchFamily="2" charset="-122"/>
                <a:ea typeface="华文新魏" pitchFamily="2" charset="-122"/>
              </a:rPr>
              <a:t>军副军长    </a:t>
            </a:r>
            <a:r>
              <a:rPr lang="en-US" altLang="zh-CN" sz="2400" b="1" dirty="0">
                <a:latin typeface="华文新魏" pitchFamily="2" charset="-122"/>
                <a:ea typeface="华文新魏" pitchFamily="2" charset="-122"/>
              </a:rPr>
              <a:t>1937.7.28       </a:t>
            </a:r>
            <a:r>
              <a:rPr lang="zh-CN" altLang="en-US" sz="2400" b="1" dirty="0">
                <a:latin typeface="华文新魏" pitchFamily="2" charset="-122"/>
                <a:ea typeface="华文新魏" pitchFamily="2" charset="-122"/>
              </a:rPr>
              <a:t>北京南苑</a:t>
            </a:r>
          </a:p>
        </p:txBody>
      </p:sp>
      <p:sp>
        <p:nvSpPr>
          <p:cNvPr id="918535" name="Text Box 7"/>
          <p:cNvSpPr txBox="1">
            <a:spLocks noChangeArrowheads="1"/>
          </p:cNvSpPr>
          <p:nvPr/>
        </p:nvSpPr>
        <p:spPr bwMode="auto">
          <a:xfrm>
            <a:off x="1114425" y="1635125"/>
            <a:ext cx="7123113" cy="457200"/>
          </a:xfrm>
          <a:prstGeom prst="rect">
            <a:avLst/>
          </a:prstGeom>
          <a:solidFill>
            <a:srgbClr val="FFFFCC"/>
          </a:solidFill>
          <a:ln w="9525">
            <a:noFill/>
            <a:miter lim="800000"/>
            <a:headEnd/>
            <a:tailEnd/>
          </a:ln>
          <a:effectLst/>
        </p:spPr>
        <p:txBody>
          <a:bodyPr>
            <a:spAutoFit/>
          </a:bodyPr>
          <a:lstStyle/>
          <a:p>
            <a:pPr algn="l">
              <a:spcBef>
                <a:spcPct val="0"/>
              </a:spcBef>
            </a:pPr>
            <a:r>
              <a:rPr lang="zh-CN" altLang="en-US" sz="2400" b="1" dirty="0">
                <a:solidFill>
                  <a:srgbClr val="FF0000"/>
                </a:solidFill>
                <a:latin typeface="华文新魏" pitchFamily="2" charset="-122"/>
                <a:ea typeface="华文新魏" pitchFamily="2" charset="-122"/>
              </a:rPr>
              <a:t>赵登禹</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132</a:t>
            </a:r>
            <a:r>
              <a:rPr lang="zh-CN" altLang="en-US" sz="2400" b="1" dirty="0">
                <a:latin typeface="华文新魏" pitchFamily="2" charset="-122"/>
                <a:ea typeface="华文新魏" pitchFamily="2" charset="-122"/>
              </a:rPr>
              <a:t>师师长      </a:t>
            </a:r>
            <a:r>
              <a:rPr lang="en-US" altLang="zh-CN" sz="2400" b="1" dirty="0">
                <a:latin typeface="华文新魏" pitchFamily="2" charset="-122"/>
                <a:ea typeface="华文新魏" pitchFamily="2" charset="-122"/>
              </a:rPr>
              <a:t>1937.7.28       </a:t>
            </a:r>
            <a:r>
              <a:rPr lang="zh-CN" altLang="en-US" sz="2400" b="1" dirty="0">
                <a:latin typeface="华文新魏" pitchFamily="2" charset="-122"/>
                <a:ea typeface="华文新魏" pitchFamily="2" charset="-122"/>
              </a:rPr>
              <a:t>北京南苑 </a:t>
            </a:r>
          </a:p>
        </p:txBody>
      </p:sp>
      <p:sp>
        <p:nvSpPr>
          <p:cNvPr id="918536" name="Text Box 8"/>
          <p:cNvSpPr txBox="1">
            <a:spLocks noChangeArrowheads="1"/>
          </p:cNvSpPr>
          <p:nvPr/>
        </p:nvSpPr>
        <p:spPr bwMode="auto">
          <a:xfrm>
            <a:off x="1122363" y="2755900"/>
            <a:ext cx="7339012" cy="457200"/>
          </a:xfrm>
          <a:prstGeom prst="rect">
            <a:avLst/>
          </a:prstGeom>
          <a:solidFill>
            <a:srgbClr val="FFFFCC"/>
          </a:solidFill>
          <a:ln w="9525">
            <a:noFill/>
            <a:miter lim="800000"/>
            <a:headEnd/>
            <a:tailEnd/>
          </a:ln>
          <a:effectLst/>
        </p:spPr>
        <p:txBody>
          <a:bodyPr>
            <a:spAutoFit/>
          </a:bodyPr>
          <a:lstStyle/>
          <a:p>
            <a:pPr>
              <a:spcBef>
                <a:spcPct val="0"/>
              </a:spcBef>
            </a:pPr>
            <a:r>
              <a:rPr lang="zh-CN" altLang="en-US" sz="2400" b="1" dirty="0">
                <a:solidFill>
                  <a:srgbClr val="FF0000"/>
                </a:solidFill>
                <a:latin typeface="华文新魏" pitchFamily="2" charset="-122"/>
                <a:ea typeface="华文新魏" pitchFamily="2" charset="-122"/>
              </a:rPr>
              <a:t>王铭章</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122</a:t>
            </a:r>
            <a:r>
              <a:rPr lang="zh-CN" altLang="en-US" sz="2400" b="1" dirty="0">
                <a:latin typeface="华文新魏" pitchFamily="2" charset="-122"/>
                <a:ea typeface="华文新魏" pitchFamily="2" charset="-122"/>
              </a:rPr>
              <a:t>师师长      </a:t>
            </a:r>
            <a:r>
              <a:rPr lang="en-US" altLang="zh-CN" sz="2400" b="1" dirty="0">
                <a:latin typeface="华文新魏" pitchFamily="2" charset="-122"/>
                <a:ea typeface="华文新魏" pitchFamily="2" charset="-122"/>
              </a:rPr>
              <a:t>1938.3.17       </a:t>
            </a:r>
            <a:r>
              <a:rPr lang="zh-CN" altLang="en-US" sz="2400" b="1" dirty="0">
                <a:latin typeface="华文新魏" pitchFamily="2" charset="-122"/>
                <a:ea typeface="华文新魏" pitchFamily="2" charset="-122"/>
              </a:rPr>
              <a:t>山东藤县</a:t>
            </a:r>
          </a:p>
        </p:txBody>
      </p:sp>
      <p:sp>
        <p:nvSpPr>
          <p:cNvPr id="918537" name="Text Box 9"/>
          <p:cNvSpPr txBox="1">
            <a:spLocks noChangeArrowheads="1"/>
          </p:cNvSpPr>
          <p:nvPr/>
        </p:nvSpPr>
        <p:spPr bwMode="auto">
          <a:xfrm>
            <a:off x="1119188" y="2395538"/>
            <a:ext cx="7194550" cy="457200"/>
          </a:xfrm>
          <a:prstGeom prst="rect">
            <a:avLst/>
          </a:prstGeom>
          <a:solidFill>
            <a:srgbClr val="FFFFCC"/>
          </a:solidFill>
          <a:ln w="9525">
            <a:noFill/>
            <a:miter lim="800000"/>
            <a:headEnd/>
            <a:tailEnd/>
          </a:ln>
          <a:effectLst/>
        </p:spPr>
        <p:txBody>
          <a:bodyPr>
            <a:spAutoFit/>
          </a:bodyPr>
          <a:lstStyle/>
          <a:p>
            <a:pPr>
              <a:spcBef>
                <a:spcPct val="0"/>
              </a:spcBef>
            </a:pPr>
            <a:r>
              <a:rPr lang="zh-CN" altLang="en-US" sz="2400" b="1" dirty="0">
                <a:solidFill>
                  <a:srgbClr val="FF0000"/>
                </a:solidFill>
                <a:latin typeface="华文新魏" pitchFamily="2" charset="-122"/>
                <a:ea typeface="华文新魏" pitchFamily="2" charset="-122"/>
              </a:rPr>
              <a:t>郝梦龄</a:t>
            </a:r>
            <a:r>
              <a:rPr lang="zh-CN" altLang="en-US" sz="2400" b="1" dirty="0">
                <a:latin typeface="华文新魏" pitchFamily="2" charset="-122"/>
                <a:ea typeface="华文新魏" pitchFamily="2" charset="-122"/>
              </a:rPr>
              <a:t>上将，</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军军长          </a:t>
            </a:r>
            <a:r>
              <a:rPr lang="en-US" altLang="zh-CN" sz="2400" b="1" dirty="0">
                <a:latin typeface="华文新魏" pitchFamily="2" charset="-122"/>
                <a:ea typeface="华文新魏" pitchFamily="2" charset="-122"/>
              </a:rPr>
              <a:t>1937.10.16     </a:t>
            </a:r>
            <a:r>
              <a:rPr lang="zh-CN" altLang="en-US" sz="2400" b="1" dirty="0">
                <a:latin typeface="华文新魏" pitchFamily="2" charset="-122"/>
                <a:ea typeface="华文新魏" pitchFamily="2" charset="-122"/>
              </a:rPr>
              <a:t>山西忻口</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Rot="1" noChangeArrowheads="1"/>
          </p:cNvSpPr>
          <p:nvPr/>
        </p:nvSpPr>
        <p:spPr bwMode="auto">
          <a:xfrm>
            <a:off x="395536" y="1988840"/>
            <a:ext cx="8353425" cy="647700"/>
          </a:xfrm>
          <a:prstGeom prst="rect">
            <a:avLst/>
          </a:prstGeom>
          <a:noFill/>
          <a:ln w="9525">
            <a:noFill/>
            <a:miter lim="800000"/>
            <a:headEnd/>
            <a:tailEnd/>
          </a:ln>
          <a:effectLst/>
        </p:spPr>
        <p:txBody>
          <a:bodyPr anchor="ctr"/>
          <a:lstStyle/>
          <a:p>
            <a:pPr algn="l">
              <a:spcBef>
                <a:spcPct val="0"/>
              </a:spcBef>
            </a:pPr>
            <a:r>
              <a:rPr lang="zh-CN" altLang="en-US" sz="3600" b="1" dirty="0">
                <a:solidFill>
                  <a:schemeClr val="tx2"/>
                </a:solidFill>
                <a:latin typeface="Arial" pitchFamily="34" charset="0"/>
              </a:rPr>
              <a:t>（一）全面抗战的路线和持久战的方针</a:t>
            </a:r>
          </a:p>
        </p:txBody>
      </p:sp>
      <p:pic>
        <p:nvPicPr>
          <p:cNvPr id="816151" name="Picture 23" descr="mzd"/>
          <p:cNvPicPr>
            <a:picLocks noChangeAspect="1" noChangeArrowheads="1"/>
          </p:cNvPicPr>
          <p:nvPr/>
        </p:nvPicPr>
        <p:blipFill>
          <a:blip r:embed="rId2" cstate="print"/>
          <a:srcRect/>
          <a:stretch>
            <a:fillRect/>
          </a:stretch>
        </p:blipFill>
        <p:spPr bwMode="auto">
          <a:xfrm>
            <a:off x="5940152" y="2924944"/>
            <a:ext cx="2725296" cy="3023940"/>
          </a:xfrm>
          <a:prstGeom prst="rect">
            <a:avLst/>
          </a:prstGeom>
          <a:noFill/>
        </p:spPr>
      </p:pic>
      <p:sp>
        <p:nvSpPr>
          <p:cNvPr id="816152" name="Rectangle 24"/>
          <p:cNvSpPr>
            <a:spLocks noGrp="1" noChangeArrowheads="1"/>
          </p:cNvSpPr>
          <p:nvPr>
            <p:ph type="title"/>
          </p:nvPr>
        </p:nvSpPr>
        <p:spPr>
          <a:xfrm>
            <a:off x="395536" y="274638"/>
            <a:ext cx="8538152" cy="1426170"/>
          </a:xfrm>
          <a:noFill/>
          <a:ln/>
        </p:spPr>
        <p:txBody>
          <a:bodyPr>
            <a:noAutofit/>
          </a:bodyPr>
          <a:lstStyle/>
          <a:p>
            <a:r>
              <a:rPr lang="zh-CN" altLang="en-US" sz="4400" b="1" dirty="0"/>
              <a:t>四、中国共产党成为抗日战争的中流砥柱</a:t>
            </a:r>
          </a:p>
        </p:txBody>
      </p:sp>
      <p:sp>
        <p:nvSpPr>
          <p:cNvPr id="816154" name="Rectangle 26"/>
          <p:cNvSpPr>
            <a:spLocks noGrp="1" noChangeArrowheads="1"/>
          </p:cNvSpPr>
          <p:nvPr>
            <p:ph sz="quarter" idx="1"/>
          </p:nvPr>
        </p:nvSpPr>
        <p:spPr>
          <a:xfrm>
            <a:off x="6444208" y="6021288"/>
            <a:ext cx="1728192" cy="216024"/>
          </a:xfrm>
          <a:noFill/>
          <a:ln/>
        </p:spPr>
        <p:txBody>
          <a:bodyPr>
            <a:normAutofit fontScale="92500" lnSpcReduction="10000"/>
          </a:bodyPr>
          <a:lstStyle/>
          <a:p>
            <a:pPr>
              <a:lnSpc>
                <a:spcPct val="80000"/>
              </a:lnSpc>
              <a:buFont typeface="Wingdings" pitchFamily="2" charset="2"/>
              <a:buNone/>
            </a:pPr>
            <a:r>
              <a:rPr lang="zh-CN" altLang="en-US" sz="1200" b="1" dirty="0"/>
              <a:t>毛泽东（</a:t>
            </a:r>
            <a:r>
              <a:rPr lang="en-US" altLang="zh-CN" sz="1200" b="1" dirty="0"/>
              <a:t>1893--1976</a:t>
            </a:r>
            <a:r>
              <a:rPr lang="zh-CN" altLang="en-US" sz="1200" b="1" dirty="0"/>
              <a:t>）</a:t>
            </a:r>
          </a:p>
        </p:txBody>
      </p:sp>
      <p:sp>
        <p:nvSpPr>
          <p:cNvPr id="816155" name="Rectangle 27"/>
          <p:cNvSpPr>
            <a:spLocks noChangeArrowheads="1"/>
          </p:cNvSpPr>
          <p:nvPr/>
        </p:nvSpPr>
        <p:spPr bwMode="auto">
          <a:xfrm>
            <a:off x="467544" y="3068960"/>
            <a:ext cx="4176712" cy="2736304"/>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r>
              <a:rPr lang="en-US" altLang="zh-CN" sz="3000" b="1" dirty="0">
                <a:latin typeface="华文新魏" pitchFamily="2" charset="-122"/>
                <a:ea typeface="华文新魏" pitchFamily="2" charset="-122"/>
              </a:rPr>
              <a:t>1</a:t>
            </a:r>
            <a:r>
              <a:rPr lang="zh-CN" altLang="en-US" sz="3000" b="1" dirty="0">
                <a:latin typeface="华文新魏" pitchFamily="2" charset="-122"/>
                <a:ea typeface="华文新魏" pitchFamily="2" charset="-122"/>
              </a:rPr>
              <a:t>、实行全面的全民族抗战的</a:t>
            </a:r>
            <a:r>
              <a:rPr lang="zh-CN" altLang="en-US" sz="3000" b="1" dirty="0" smtClean="0">
                <a:latin typeface="华文新魏" pitchFamily="2" charset="-122"/>
                <a:ea typeface="华文新魏" pitchFamily="2" charset="-122"/>
              </a:rPr>
              <a:t>路线</a:t>
            </a:r>
            <a:r>
              <a:rPr lang="en-US" altLang="zh-CN" sz="3000" b="1" dirty="0" smtClean="0">
                <a:latin typeface="华文新魏" pitchFamily="2" charset="-122"/>
                <a:ea typeface="华文新魏" pitchFamily="2" charset="-122"/>
              </a:rPr>
              <a:t>----</a:t>
            </a:r>
            <a:r>
              <a:rPr lang="zh-CN" altLang="en-US" sz="3000" b="1" dirty="0" smtClean="0">
                <a:solidFill>
                  <a:srgbClr val="FF0000"/>
                </a:solidFill>
                <a:latin typeface="华文新魏" pitchFamily="2" charset="-122"/>
                <a:ea typeface="华文新魏" pitchFamily="2" charset="-122"/>
              </a:rPr>
              <a:t>洛</a:t>
            </a:r>
            <a:r>
              <a:rPr lang="zh-CN" altLang="en-US" sz="3000" b="1" dirty="0">
                <a:solidFill>
                  <a:srgbClr val="FF0000"/>
                </a:solidFill>
                <a:latin typeface="华文新魏" pitchFamily="2" charset="-122"/>
                <a:ea typeface="华文新魏" pitchFamily="2" charset="-122"/>
              </a:rPr>
              <a:t>川会议</a:t>
            </a:r>
          </a:p>
          <a:p>
            <a:pPr marL="342900" indent="-342900" algn="l">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1937</a:t>
            </a:r>
            <a:r>
              <a:rPr lang="zh-CN" altLang="en-US" sz="3000" b="1" dirty="0">
                <a:latin typeface="华文新魏" pitchFamily="2" charset="-122"/>
                <a:ea typeface="华文新魏" pitchFamily="2" charset="-122"/>
              </a:rPr>
              <a:t>年</a:t>
            </a:r>
            <a:r>
              <a:rPr lang="en-US" altLang="zh-CN" sz="3000" b="1" dirty="0">
                <a:latin typeface="华文新魏" pitchFamily="2" charset="-122"/>
                <a:ea typeface="华文新魏" pitchFamily="2" charset="-122"/>
              </a:rPr>
              <a:t>8</a:t>
            </a:r>
            <a:r>
              <a:rPr lang="zh-CN" altLang="en-US" sz="3000" b="1" dirty="0">
                <a:latin typeface="华文新魏" pitchFamily="2" charset="-122"/>
                <a:ea typeface="华文新魏" pitchFamily="2" charset="-122"/>
              </a:rPr>
              <a:t>月，中国共产党在陕北洛川召开政治局扩大会议</a:t>
            </a:r>
            <a:r>
              <a:rPr lang="zh-CN" altLang="en-US" sz="3000" b="1" dirty="0" smtClean="0">
                <a:latin typeface="华文新魏" pitchFamily="2" charset="-122"/>
                <a:ea typeface="华文新魏" pitchFamily="2" charset="-122"/>
              </a:rPr>
              <a:t>。</a:t>
            </a:r>
            <a:endParaRPr lang="zh-CN" altLang="en-US" sz="3000" b="1" dirty="0">
              <a:latin typeface="华文新魏" pitchFamily="2" charset="-122"/>
              <a:ea typeface="华文新魏"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6130"/>
                                        </p:tgtEl>
                                        <p:attrNameLst>
                                          <p:attrName>style.visibility</p:attrName>
                                        </p:attrNameLst>
                                      </p:cBhvr>
                                      <p:to>
                                        <p:strVal val="visible"/>
                                      </p:to>
                                    </p:set>
                                    <p:animEffect transition="in" filter="blinds(horizontal)">
                                      <p:cBhvr>
                                        <p:cTn id="7" dur="500"/>
                                        <p:tgtEl>
                                          <p:spTgt spid="816130"/>
                                        </p:tgtEl>
                                      </p:cBhvr>
                                    </p:animEffect>
                                  </p:childTnLst>
                                </p:cTn>
                              </p:par>
                            </p:childTnLst>
                          </p:cTn>
                        </p:par>
                      </p:childTnLst>
                    </p:cTn>
                  </p:par>
                  <p:par>
                    <p:cTn id="8" fill="hold">
                      <p:stCondLst>
                        <p:cond delay="indefinite"/>
                      </p:stCondLst>
                      <p:childTnLst>
                        <p:par>
                          <p:cTn id="9" fill="hold">
                            <p:stCondLst>
                              <p:cond delay="0"/>
                            </p:stCondLst>
                            <p:childTnLst>
                              <p:par>
                                <p:cTn id="10" presetID="51" presetClass="entr" presetSubtype="0" fill="hold" nodeType="clickEffect">
                                  <p:stCondLst>
                                    <p:cond delay="0"/>
                                  </p:stCondLst>
                                  <p:childTnLst>
                                    <p:set>
                                      <p:cBhvr>
                                        <p:cTn id="11" dur="1" fill="hold">
                                          <p:stCondLst>
                                            <p:cond delay="0"/>
                                          </p:stCondLst>
                                        </p:cTn>
                                        <p:tgtEl>
                                          <p:spTgt spid="816151"/>
                                        </p:tgtEl>
                                        <p:attrNameLst>
                                          <p:attrName>style.visibility</p:attrName>
                                        </p:attrNameLst>
                                      </p:cBhvr>
                                      <p:to>
                                        <p:strVal val="visible"/>
                                      </p:to>
                                    </p:set>
                                    <p:animEffect transition="in" filter="fade">
                                      <p:cBhvr>
                                        <p:cTn id="12" dur="770" decel="100000"/>
                                        <p:tgtEl>
                                          <p:spTgt spid="816151"/>
                                        </p:tgtEl>
                                      </p:cBhvr>
                                    </p:animEffect>
                                    <p:animScale>
                                      <p:cBhvr>
                                        <p:cTn id="13" dur="770" decel="100000"/>
                                        <p:tgtEl>
                                          <p:spTgt spid="816151"/>
                                        </p:tgtEl>
                                      </p:cBhvr>
                                      <p:from x="10000" y="10000"/>
                                      <p:to x="200000" y="450000"/>
                                    </p:animScale>
                                    <p:animScale>
                                      <p:cBhvr>
                                        <p:cTn id="14" dur="1230" accel="100000" fill="hold">
                                          <p:stCondLst>
                                            <p:cond delay="770"/>
                                          </p:stCondLst>
                                        </p:cTn>
                                        <p:tgtEl>
                                          <p:spTgt spid="816151"/>
                                        </p:tgtEl>
                                      </p:cBhvr>
                                      <p:from x="200000" y="450000"/>
                                      <p:to x="100000" y="100000"/>
                                    </p:animScale>
                                    <p:set>
                                      <p:cBhvr>
                                        <p:cTn id="15" dur="770" fill="hold"/>
                                        <p:tgtEl>
                                          <p:spTgt spid="816151"/>
                                        </p:tgtEl>
                                        <p:attrNameLst>
                                          <p:attrName>ppt_x</p:attrName>
                                        </p:attrNameLst>
                                      </p:cBhvr>
                                      <p:to>
                                        <p:strVal val="(0.5)"/>
                                      </p:to>
                                    </p:set>
                                    <p:anim from="(0.5)" to="(#ppt_x)" calcmode="lin" valueType="num">
                                      <p:cBhvr>
                                        <p:cTn id="16" dur="1230" accel="100000" fill="hold">
                                          <p:stCondLst>
                                            <p:cond delay="770"/>
                                          </p:stCondLst>
                                        </p:cTn>
                                        <p:tgtEl>
                                          <p:spTgt spid="816151"/>
                                        </p:tgtEl>
                                        <p:attrNameLst>
                                          <p:attrName>ppt_x</p:attrName>
                                        </p:attrNameLst>
                                      </p:cBhvr>
                                    </p:anim>
                                    <p:set>
                                      <p:cBhvr>
                                        <p:cTn id="17" dur="770" fill="hold"/>
                                        <p:tgtEl>
                                          <p:spTgt spid="816151"/>
                                        </p:tgtEl>
                                        <p:attrNameLst>
                                          <p:attrName>ppt_y</p:attrName>
                                        </p:attrNameLst>
                                      </p:cBhvr>
                                      <p:to>
                                        <p:strVal val="(#ppt_y+0.4)"/>
                                      </p:to>
                                    </p:set>
                                    <p:anim from="(#ppt_y+0.4)" to="(#ppt_y)" calcmode="lin" valueType="num">
                                      <p:cBhvr>
                                        <p:cTn id="18" dur="1230" accel="100000" fill="hold">
                                          <p:stCondLst>
                                            <p:cond delay="770"/>
                                          </p:stCondLst>
                                        </p:cTn>
                                        <p:tgtEl>
                                          <p:spTgt spid="81615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p:txBody>
          <a:bodyPr/>
          <a:lstStyle/>
          <a:p>
            <a:r>
              <a:rPr lang="zh-CN" altLang="en-US" b="1"/>
              <a:t>洛川会议的内容</a:t>
            </a:r>
          </a:p>
        </p:txBody>
      </p:sp>
      <p:sp>
        <p:nvSpPr>
          <p:cNvPr id="1112067" name="Rectangle 3"/>
          <p:cNvSpPr>
            <a:spLocks noGrp="1" noChangeArrowheads="1"/>
          </p:cNvSpPr>
          <p:nvPr>
            <p:ph sz="quarter" idx="1"/>
          </p:nvPr>
        </p:nvSpPr>
        <p:spPr>
          <a:xfrm>
            <a:off x="457200" y="1600200"/>
            <a:ext cx="8229600" cy="3413125"/>
          </a:xfrm>
        </p:spPr>
        <p:txBody>
          <a:bodyPr>
            <a:normAutofit/>
          </a:bodyPr>
          <a:lstStyle/>
          <a:p>
            <a:r>
              <a:rPr lang="zh-CN" altLang="en-US" sz="2400" b="1" dirty="0">
                <a:ea typeface="华文新魏" pitchFamily="2" charset="-122"/>
              </a:rPr>
              <a:t>（</a:t>
            </a:r>
            <a:r>
              <a:rPr lang="en-US" altLang="zh-CN" sz="2400" b="1" dirty="0">
                <a:ea typeface="华文新魏" pitchFamily="2" charset="-122"/>
              </a:rPr>
              <a:t>1</a:t>
            </a:r>
            <a:r>
              <a:rPr lang="zh-CN" altLang="en-US" sz="2400" b="1" dirty="0">
                <a:ea typeface="华文新魏" pitchFamily="2" charset="-122"/>
              </a:rPr>
              <a:t>）制定了抗日救国十大纲领，强调要打倒日本帝国主义，关键在于使已经发动的抗战成为全面的全民族的抗战。</a:t>
            </a:r>
          </a:p>
          <a:p>
            <a:r>
              <a:rPr lang="zh-CN" altLang="en-US" sz="2400" b="1" dirty="0">
                <a:ea typeface="华文新魏" pitchFamily="2" charset="-122"/>
              </a:rPr>
              <a:t>（</a:t>
            </a:r>
            <a:r>
              <a:rPr lang="en-US" altLang="zh-CN" sz="2400" b="1" dirty="0">
                <a:ea typeface="华文新魏" pitchFamily="2" charset="-122"/>
              </a:rPr>
              <a:t>2</a:t>
            </a:r>
            <a:r>
              <a:rPr lang="zh-CN" altLang="en-US" sz="2400" b="1" dirty="0">
                <a:ea typeface="华文新魏" pitchFamily="2" charset="-122"/>
              </a:rPr>
              <a:t>）提出必须实行全国军事的总动员、全国人民的总动员；必须改革政治机构，给人民以充分的抗日民主权利，并适当改善工农大众的生活。</a:t>
            </a:r>
          </a:p>
          <a:p>
            <a:r>
              <a:rPr lang="zh-CN" altLang="en-US" sz="2400" b="1" dirty="0">
                <a:ea typeface="华文新魏" pitchFamily="2" charset="-122"/>
              </a:rPr>
              <a:t>（</a:t>
            </a:r>
            <a:r>
              <a:rPr lang="en-US" altLang="zh-CN" sz="2400" b="1" dirty="0">
                <a:ea typeface="华文新魏" pitchFamily="2" charset="-122"/>
              </a:rPr>
              <a:t>3</a:t>
            </a:r>
            <a:r>
              <a:rPr lang="zh-CN" altLang="en-US" sz="2400" b="1" dirty="0">
                <a:ea typeface="华文新魏" pitchFamily="2" charset="-122"/>
              </a:rPr>
              <a:t>）会议强调，必须坚持统一战线中无产阶级的领导权，在</a:t>
            </a:r>
            <a:r>
              <a:rPr lang="zh-CN" altLang="en-US" sz="2400" b="1" dirty="0">
                <a:solidFill>
                  <a:srgbClr val="FF0000"/>
                </a:solidFill>
                <a:ea typeface="华文新魏" pitchFamily="2" charset="-122"/>
              </a:rPr>
              <a:t>敌后</a:t>
            </a:r>
            <a:r>
              <a:rPr lang="zh-CN" altLang="en-US" sz="2400" b="1" dirty="0">
                <a:ea typeface="华文新魏" pitchFamily="2" charset="-122"/>
              </a:rPr>
              <a:t>放手发动独立自主的山地游击战争，在</a:t>
            </a:r>
            <a:r>
              <a:rPr lang="zh-CN" altLang="en-US" sz="2400" b="1" dirty="0">
                <a:solidFill>
                  <a:srgbClr val="FF0000"/>
                </a:solidFill>
                <a:ea typeface="华文新魏" pitchFamily="2" charset="-122"/>
              </a:rPr>
              <a:t>国民党统治区</a:t>
            </a:r>
            <a:r>
              <a:rPr lang="zh-CN" altLang="en-US" sz="2400" b="1" dirty="0">
                <a:ea typeface="华文新魏" pitchFamily="2" charset="-122"/>
              </a:rPr>
              <a:t>放手发动抗日的群众运动。  </a:t>
            </a:r>
            <a:endParaRPr lang="zh-CN" altLang="en-US" sz="2400"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67544" y="1700808"/>
            <a:ext cx="7417197" cy="4791075"/>
            <a:chOff x="793" y="935"/>
            <a:chExt cx="4445" cy="2883"/>
          </a:xfrm>
        </p:grpSpPr>
        <p:sp>
          <p:nvSpPr>
            <p:cNvPr id="1031173" name="Text Box 5"/>
            <p:cNvSpPr txBox="1">
              <a:spLocks noChangeArrowheads="1"/>
            </p:cNvSpPr>
            <p:nvPr/>
          </p:nvSpPr>
          <p:spPr bwMode="auto">
            <a:xfrm>
              <a:off x="793" y="3249"/>
              <a:ext cx="4445" cy="569"/>
            </a:xfrm>
            <a:prstGeom prst="rect">
              <a:avLst/>
            </a:prstGeom>
            <a:noFill/>
            <a:ln w="9525">
              <a:noFill/>
              <a:miter lim="800000"/>
              <a:headEnd/>
              <a:tailEnd/>
            </a:ln>
            <a:effectLst/>
          </p:spPr>
          <p:txBody>
            <a:bodyPr>
              <a:spAutoFit/>
            </a:bodyPr>
            <a:lstStyle/>
            <a:p>
              <a:pPr algn="l">
                <a:spcBef>
                  <a:spcPct val="0"/>
                </a:spcBef>
              </a:pPr>
              <a:r>
                <a:rPr lang="en-US" altLang="zh-CN" sz="2800" b="1" dirty="0">
                  <a:latin typeface="华文新魏" pitchFamily="2" charset="-122"/>
                  <a:ea typeface="华文新魏" pitchFamily="2" charset="-122"/>
                </a:rPr>
                <a:t>1938</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5</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6</a:t>
              </a:r>
              <a:r>
                <a:rPr lang="zh-CN" altLang="en-US" sz="2800" b="1" dirty="0">
                  <a:latin typeface="华文新魏" pitchFamily="2" charset="-122"/>
                  <a:ea typeface="华文新魏" pitchFamily="2" charset="-122"/>
                </a:rPr>
                <a:t>月间，毛泽东发表</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论持久战</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的讲演，系统阐明了持久抗战的总方针。</a:t>
              </a:r>
              <a:r>
                <a:rPr lang="zh-CN" altLang="en-US" sz="2400" b="1" dirty="0">
                  <a:latin typeface="华文新魏" pitchFamily="2" charset="-122"/>
                  <a:ea typeface="华文新魏" pitchFamily="2" charset="-122"/>
                </a:rPr>
                <a:t>    </a:t>
              </a:r>
            </a:p>
          </p:txBody>
        </p:sp>
        <p:pic>
          <p:nvPicPr>
            <p:cNvPr id="1031174" name="Picture 6" descr="毛泽东"/>
            <p:cNvPicPr>
              <a:picLocks noChangeAspect="1" noChangeArrowheads="1"/>
            </p:cNvPicPr>
            <p:nvPr/>
          </p:nvPicPr>
          <p:blipFill>
            <a:blip r:embed="rId2" cstate="print"/>
            <a:srcRect/>
            <a:stretch>
              <a:fillRect/>
            </a:stretch>
          </p:blipFill>
          <p:spPr bwMode="auto">
            <a:xfrm>
              <a:off x="884" y="935"/>
              <a:ext cx="1588" cy="2359"/>
            </a:xfrm>
            <a:prstGeom prst="rect">
              <a:avLst/>
            </a:prstGeom>
            <a:noFill/>
          </p:spPr>
        </p:pic>
        <p:pic>
          <p:nvPicPr>
            <p:cNvPr id="1031175" name="Picture 7" descr="毛泽东1"/>
            <p:cNvPicPr>
              <a:picLocks noChangeAspect="1" noChangeArrowheads="1"/>
            </p:cNvPicPr>
            <p:nvPr/>
          </p:nvPicPr>
          <p:blipFill>
            <a:blip r:embed="rId3" cstate="print"/>
            <a:srcRect/>
            <a:stretch>
              <a:fillRect/>
            </a:stretch>
          </p:blipFill>
          <p:spPr bwMode="auto">
            <a:xfrm>
              <a:off x="2472" y="935"/>
              <a:ext cx="2107" cy="1287"/>
            </a:xfrm>
            <a:prstGeom prst="rect">
              <a:avLst/>
            </a:prstGeom>
            <a:noFill/>
          </p:spPr>
        </p:pic>
        <p:pic>
          <p:nvPicPr>
            <p:cNvPr id="1031176" name="Picture 8" descr="《论持久战》的早期版本"/>
            <p:cNvPicPr>
              <a:picLocks noChangeAspect="1" noChangeArrowheads="1"/>
            </p:cNvPicPr>
            <p:nvPr/>
          </p:nvPicPr>
          <p:blipFill>
            <a:blip r:embed="rId4" cstate="print"/>
            <a:srcRect t="4242" b="5566"/>
            <a:stretch>
              <a:fillRect/>
            </a:stretch>
          </p:blipFill>
          <p:spPr bwMode="auto">
            <a:xfrm>
              <a:off x="2472" y="2160"/>
              <a:ext cx="2222" cy="1134"/>
            </a:xfrm>
            <a:prstGeom prst="rect">
              <a:avLst/>
            </a:prstGeom>
            <a:noFill/>
          </p:spPr>
        </p:pic>
      </p:grpSp>
      <p:sp>
        <p:nvSpPr>
          <p:cNvPr id="1031177" name="Rectangle 9"/>
          <p:cNvSpPr>
            <a:spLocks noGrp="1" noChangeArrowheads="1"/>
          </p:cNvSpPr>
          <p:nvPr>
            <p:ph type="title"/>
          </p:nvPr>
        </p:nvSpPr>
        <p:spPr>
          <a:xfrm>
            <a:off x="251520" y="116632"/>
            <a:ext cx="7498080" cy="1143000"/>
          </a:xfrm>
          <a:noFill/>
          <a:ln/>
        </p:spPr>
        <p:txBody>
          <a:bodyPr/>
          <a:lstStyle/>
          <a:p>
            <a:pPr>
              <a:spcBef>
                <a:spcPct val="50000"/>
              </a:spcBef>
            </a:pPr>
            <a:r>
              <a:rPr lang="en-US" altLang="zh-CN" b="1" dirty="0"/>
              <a:t>2</a:t>
            </a:r>
            <a:r>
              <a:rPr lang="zh-CN" altLang="en-US" b="1" dirty="0"/>
              <a:t>、采取持久战的战略方针</a:t>
            </a:r>
          </a:p>
        </p:txBody>
      </p:sp>
      <p:pic>
        <p:nvPicPr>
          <p:cNvPr id="1031178" name="Picture 10" descr="091409551">
            <a:hlinkClick r:id="rId5"/>
          </p:cNvPr>
          <p:cNvPicPr>
            <a:picLocks noChangeAspect="1" noChangeArrowheads="1"/>
          </p:cNvPicPr>
          <p:nvPr/>
        </p:nvPicPr>
        <p:blipFill>
          <a:blip r:embed="rId6" cstate="print"/>
          <a:srcRect/>
          <a:stretch>
            <a:fillRect/>
          </a:stretch>
        </p:blipFill>
        <p:spPr bwMode="auto">
          <a:xfrm>
            <a:off x="6372225" y="908050"/>
            <a:ext cx="2457450" cy="309721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nodeType="clickEffect">
                                  <p:stCondLst>
                                    <p:cond delay="0"/>
                                  </p:stCondLst>
                                  <p:childTnLst>
                                    <p:set>
                                      <p:cBhvr>
                                        <p:cTn id="13" dur="1" fill="hold">
                                          <p:stCondLst>
                                            <p:cond delay="0"/>
                                          </p:stCondLst>
                                        </p:cTn>
                                        <p:tgtEl>
                                          <p:spTgt spid="1031178"/>
                                        </p:tgtEl>
                                        <p:attrNameLst>
                                          <p:attrName>style.visibility</p:attrName>
                                        </p:attrNameLst>
                                      </p:cBhvr>
                                      <p:to>
                                        <p:strVal val="visible"/>
                                      </p:to>
                                    </p:set>
                                    <p:animEffect transition="in" filter="slide(fromRight)">
                                      <p:cBhvr>
                                        <p:cTn id="14" dur="500"/>
                                        <p:tgtEl>
                                          <p:spTgt spid="103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Text Box 2"/>
          <p:cNvSpPr txBox="1">
            <a:spLocks noChangeArrowheads="1"/>
          </p:cNvSpPr>
          <p:nvPr/>
        </p:nvSpPr>
        <p:spPr bwMode="auto">
          <a:xfrm>
            <a:off x="468313" y="620713"/>
            <a:ext cx="8064500" cy="519112"/>
          </a:xfrm>
          <a:prstGeom prst="rect">
            <a:avLst/>
          </a:prstGeom>
          <a:noFill/>
          <a:ln w="9525">
            <a:noFill/>
            <a:miter lim="800000"/>
            <a:headEnd/>
            <a:tailEnd/>
          </a:ln>
          <a:effectLst/>
        </p:spPr>
        <p:txBody>
          <a:bodyPr>
            <a:spAutoFit/>
          </a:bodyPr>
          <a:lstStyle/>
          <a:p>
            <a:pPr algn="l"/>
            <a:endParaRPr lang="zh-CN" altLang="zh-CN" sz="2800" b="0">
              <a:solidFill>
                <a:srgbClr val="0000FF"/>
              </a:solidFill>
              <a:latin typeface="Arial" pitchFamily="34" charset="0"/>
              <a:ea typeface="楷体_GB2312" pitchFamily="49" charset="-122"/>
            </a:endParaRPr>
          </a:p>
        </p:txBody>
      </p:sp>
      <p:sp>
        <p:nvSpPr>
          <p:cNvPr id="1032196" name="Text Box 4"/>
          <p:cNvSpPr txBox="1">
            <a:spLocks noChangeArrowheads="1"/>
          </p:cNvSpPr>
          <p:nvPr/>
        </p:nvSpPr>
        <p:spPr bwMode="auto">
          <a:xfrm>
            <a:off x="1043608" y="3068638"/>
            <a:ext cx="1726580" cy="830997"/>
          </a:xfrm>
          <a:prstGeom prst="rect">
            <a:avLst/>
          </a:prstGeom>
          <a:noFill/>
          <a:ln w="9525">
            <a:noFill/>
            <a:miter lim="800000"/>
            <a:headEnd/>
            <a:tailEnd/>
          </a:ln>
          <a:effectLst/>
        </p:spPr>
        <p:txBody>
          <a:bodyPr wrap="square">
            <a:spAutoFit/>
          </a:bodyPr>
          <a:lstStyle/>
          <a:p>
            <a:pPr algn="l" eaLnBrk="0" hangingPunct="0">
              <a:spcBef>
                <a:spcPct val="0"/>
              </a:spcBef>
            </a:pPr>
            <a:r>
              <a:rPr lang="zh-CN" altLang="en-US" sz="2400" b="1" dirty="0">
                <a:latin typeface="华文新魏" pitchFamily="2" charset="-122"/>
                <a:ea typeface="华文新魏" pitchFamily="2" charset="-122"/>
              </a:rPr>
              <a:t>日本</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强国</a:t>
            </a:r>
          </a:p>
          <a:p>
            <a:pPr algn="l" eaLnBrk="0" hangingPunct="0">
              <a:spcBef>
                <a:spcPct val="0"/>
              </a:spcBef>
            </a:pPr>
            <a:r>
              <a:rPr lang="zh-CN" altLang="en-US" sz="2400" b="1" dirty="0">
                <a:latin typeface="华文新魏" pitchFamily="2" charset="-122"/>
                <a:ea typeface="华文新魏" pitchFamily="2" charset="-122"/>
              </a:rPr>
              <a:t>中国</a:t>
            </a:r>
            <a:r>
              <a:rPr lang="en-US" altLang="zh-CN" sz="2400" b="1" dirty="0">
                <a:latin typeface="华文新魏" pitchFamily="2" charset="-122"/>
                <a:ea typeface="华文新魏" pitchFamily="2" charset="-122"/>
              </a:rPr>
              <a:t>: </a:t>
            </a:r>
            <a:r>
              <a:rPr lang="zh-CN" altLang="en-US" sz="2400" b="1" dirty="0">
                <a:latin typeface="华文新魏" pitchFamily="2" charset="-122"/>
                <a:ea typeface="华文新魏" pitchFamily="2" charset="-122"/>
              </a:rPr>
              <a:t>弱国 </a:t>
            </a:r>
          </a:p>
        </p:txBody>
      </p:sp>
      <p:grpSp>
        <p:nvGrpSpPr>
          <p:cNvPr id="2" name="Group 5"/>
          <p:cNvGrpSpPr>
            <a:grpSpLocks/>
          </p:cNvGrpSpPr>
          <p:nvPr/>
        </p:nvGrpSpPr>
        <p:grpSpPr bwMode="auto">
          <a:xfrm>
            <a:off x="2916238" y="3141663"/>
            <a:ext cx="1944687" cy="776287"/>
            <a:chOff x="2245" y="2296"/>
            <a:chExt cx="1088" cy="862"/>
          </a:xfrm>
        </p:grpSpPr>
        <p:sp>
          <p:nvSpPr>
            <p:cNvPr id="1032198" name="AutoShape 6"/>
            <p:cNvSpPr>
              <a:spLocks/>
            </p:cNvSpPr>
            <p:nvPr/>
          </p:nvSpPr>
          <p:spPr bwMode="auto">
            <a:xfrm>
              <a:off x="2245" y="2296"/>
              <a:ext cx="46" cy="862"/>
            </a:xfrm>
            <a:prstGeom prst="rightBrace">
              <a:avLst>
                <a:gd name="adj1" fmla="val 156159"/>
                <a:gd name="adj2" fmla="val 50000"/>
              </a:avLst>
            </a:prstGeom>
            <a:noFill/>
            <a:ln w="38100">
              <a:solidFill>
                <a:schemeClr val="tx1"/>
              </a:solidFill>
              <a:round/>
              <a:headEnd/>
              <a:tailEnd/>
            </a:ln>
            <a:effectLst/>
          </p:spPr>
          <p:txBody>
            <a:bodyPr wrap="none" anchor="ctr"/>
            <a:lstStyle/>
            <a:p>
              <a:endParaRPr lang="zh-CN" altLang="en-US"/>
            </a:p>
          </p:txBody>
        </p:sp>
        <p:sp>
          <p:nvSpPr>
            <p:cNvPr id="1032199" name="AutoShape 7"/>
            <p:cNvSpPr>
              <a:spLocks noChangeArrowheads="1"/>
            </p:cNvSpPr>
            <p:nvPr/>
          </p:nvSpPr>
          <p:spPr bwMode="auto">
            <a:xfrm>
              <a:off x="3016" y="2614"/>
              <a:ext cx="317" cy="181"/>
            </a:xfrm>
            <a:prstGeom prst="rightArrow">
              <a:avLst>
                <a:gd name="adj1" fmla="val 50000"/>
                <a:gd name="adj2" fmla="val 43785"/>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32200" name="Text Box 8"/>
            <p:cNvSpPr txBox="1">
              <a:spLocks noChangeArrowheads="1"/>
            </p:cNvSpPr>
            <p:nvPr/>
          </p:nvSpPr>
          <p:spPr bwMode="auto">
            <a:xfrm>
              <a:off x="2336" y="2522"/>
              <a:ext cx="636" cy="513"/>
            </a:xfrm>
            <a:prstGeom prst="rect">
              <a:avLst/>
            </a:prstGeom>
            <a:noFill/>
            <a:ln w="9525">
              <a:noFill/>
              <a:miter lim="800000"/>
              <a:headEnd/>
              <a:tailEnd/>
            </a:ln>
            <a:effectLst/>
          </p:spPr>
          <p:txBody>
            <a:bodyPr>
              <a:spAutoFit/>
            </a:bodyPr>
            <a:lstStyle/>
            <a:p>
              <a:pPr algn="l" eaLnBrk="0" hangingPunct="0"/>
              <a:r>
                <a:rPr lang="zh-CN" altLang="en-US" sz="2400" b="1" dirty="0">
                  <a:latin typeface="华文新魏" pitchFamily="2" charset="-122"/>
                  <a:ea typeface="华文新魏" pitchFamily="2" charset="-122"/>
                </a:rPr>
                <a:t>对比</a:t>
              </a:r>
            </a:p>
          </p:txBody>
        </p:sp>
      </p:grpSp>
      <p:sp>
        <p:nvSpPr>
          <p:cNvPr id="1032201" name="Text Box 9"/>
          <p:cNvSpPr txBox="1">
            <a:spLocks noChangeArrowheads="1"/>
          </p:cNvSpPr>
          <p:nvPr/>
        </p:nvSpPr>
        <p:spPr bwMode="auto">
          <a:xfrm>
            <a:off x="5076056" y="3212976"/>
            <a:ext cx="3384550" cy="461665"/>
          </a:xfrm>
          <a:prstGeom prst="rect">
            <a:avLst/>
          </a:prstGeom>
          <a:noFill/>
          <a:ln w="9525">
            <a:noFill/>
            <a:miter lim="800000"/>
            <a:headEnd/>
            <a:tailEnd/>
          </a:ln>
          <a:effectLst/>
        </p:spPr>
        <p:txBody>
          <a:bodyPr>
            <a:spAutoFit/>
          </a:bodyPr>
          <a:lstStyle/>
          <a:p>
            <a:pPr eaLnBrk="0" hangingPunct="0">
              <a:spcBef>
                <a:spcPct val="0"/>
              </a:spcBef>
            </a:pPr>
            <a:r>
              <a:rPr lang="zh-CN" altLang="en-US" sz="2400" b="1" dirty="0">
                <a:latin typeface="华文新魏" pitchFamily="2" charset="-122"/>
                <a:ea typeface="华文新魏" pitchFamily="2" charset="-122"/>
              </a:rPr>
              <a:t>抗日战争只能是持久战</a:t>
            </a:r>
          </a:p>
        </p:txBody>
      </p:sp>
      <p:sp>
        <p:nvSpPr>
          <p:cNvPr id="1032202" name="Text Box 10"/>
          <p:cNvSpPr txBox="1">
            <a:spLocks noChangeArrowheads="1"/>
          </p:cNvSpPr>
          <p:nvPr/>
        </p:nvSpPr>
        <p:spPr bwMode="auto">
          <a:xfrm>
            <a:off x="899592" y="4581128"/>
            <a:ext cx="3816549" cy="830997"/>
          </a:xfrm>
          <a:prstGeom prst="rect">
            <a:avLst/>
          </a:prstGeom>
          <a:noFill/>
          <a:ln w="9525">
            <a:noFill/>
            <a:miter lim="800000"/>
            <a:headEnd/>
            <a:tailEnd/>
          </a:ln>
          <a:effectLst/>
        </p:spPr>
        <p:txBody>
          <a:bodyPr wrap="square">
            <a:spAutoFit/>
          </a:bodyPr>
          <a:lstStyle/>
          <a:p>
            <a:pPr algn="l" eaLnBrk="0" hangingPunct="0"/>
            <a:r>
              <a:rPr lang="zh-CN" altLang="en-US" sz="2400" b="1" dirty="0">
                <a:latin typeface="华文新魏" pitchFamily="2" charset="-122"/>
                <a:ea typeface="华文新魏" pitchFamily="2" charset="-122"/>
              </a:rPr>
              <a:t>日本：小国、退步、寡助</a:t>
            </a:r>
          </a:p>
          <a:p>
            <a:pPr algn="l" eaLnBrk="0" hangingPunct="0"/>
            <a:r>
              <a:rPr lang="zh-CN" altLang="en-US" sz="2400" b="1" dirty="0">
                <a:latin typeface="华文新魏" pitchFamily="2" charset="-122"/>
                <a:ea typeface="华文新魏" pitchFamily="2" charset="-122"/>
              </a:rPr>
              <a:t>中国：大国、进步、多助</a:t>
            </a:r>
          </a:p>
        </p:txBody>
      </p:sp>
      <p:grpSp>
        <p:nvGrpSpPr>
          <p:cNvPr id="3" name="Group 11"/>
          <p:cNvGrpSpPr>
            <a:grpSpLocks/>
          </p:cNvGrpSpPr>
          <p:nvPr/>
        </p:nvGrpSpPr>
        <p:grpSpPr bwMode="auto">
          <a:xfrm>
            <a:off x="4427984" y="4509120"/>
            <a:ext cx="1800200" cy="936724"/>
            <a:chOff x="3288" y="3112"/>
            <a:chExt cx="952" cy="862"/>
          </a:xfrm>
        </p:grpSpPr>
        <p:sp>
          <p:nvSpPr>
            <p:cNvPr id="1032204" name="AutoShape 12"/>
            <p:cNvSpPr>
              <a:spLocks/>
            </p:cNvSpPr>
            <p:nvPr/>
          </p:nvSpPr>
          <p:spPr bwMode="auto">
            <a:xfrm>
              <a:off x="3288" y="3112"/>
              <a:ext cx="46" cy="862"/>
            </a:xfrm>
            <a:prstGeom prst="rightBrace">
              <a:avLst>
                <a:gd name="adj1" fmla="val 156159"/>
                <a:gd name="adj2" fmla="val 50000"/>
              </a:avLst>
            </a:prstGeom>
            <a:noFill/>
            <a:ln w="38100">
              <a:solidFill>
                <a:schemeClr val="tx1"/>
              </a:solidFill>
              <a:round/>
              <a:headEnd/>
              <a:tailEnd/>
            </a:ln>
            <a:effectLst/>
          </p:spPr>
          <p:txBody>
            <a:bodyPr wrap="none" anchor="ctr"/>
            <a:lstStyle/>
            <a:p>
              <a:endParaRPr lang="zh-CN" altLang="en-US"/>
            </a:p>
          </p:txBody>
        </p:sp>
        <p:sp>
          <p:nvSpPr>
            <p:cNvPr id="1032205" name="AutoShape 13"/>
            <p:cNvSpPr>
              <a:spLocks noChangeArrowheads="1"/>
            </p:cNvSpPr>
            <p:nvPr/>
          </p:nvSpPr>
          <p:spPr bwMode="auto">
            <a:xfrm>
              <a:off x="3923" y="3430"/>
              <a:ext cx="317" cy="181"/>
            </a:xfrm>
            <a:prstGeom prst="rightArrow">
              <a:avLst>
                <a:gd name="adj1" fmla="val 50000"/>
                <a:gd name="adj2" fmla="val 43785"/>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32206" name="Text Box 14"/>
            <p:cNvSpPr txBox="1">
              <a:spLocks noChangeArrowheads="1"/>
            </p:cNvSpPr>
            <p:nvPr/>
          </p:nvSpPr>
          <p:spPr bwMode="auto">
            <a:xfrm>
              <a:off x="3379" y="3339"/>
              <a:ext cx="635" cy="425"/>
            </a:xfrm>
            <a:prstGeom prst="rect">
              <a:avLst/>
            </a:prstGeom>
            <a:noFill/>
            <a:ln w="9525">
              <a:noFill/>
              <a:miter lim="800000"/>
              <a:headEnd/>
              <a:tailEnd/>
            </a:ln>
            <a:effectLst/>
          </p:spPr>
          <p:txBody>
            <a:bodyPr>
              <a:spAutoFit/>
            </a:bodyPr>
            <a:lstStyle/>
            <a:p>
              <a:pPr algn="l" eaLnBrk="0" hangingPunct="0"/>
              <a:r>
                <a:rPr lang="zh-CN" altLang="en-US" sz="2400" b="1" dirty="0">
                  <a:latin typeface="华文新魏" pitchFamily="2" charset="-122"/>
                  <a:ea typeface="华文新魏" pitchFamily="2" charset="-122"/>
                </a:rPr>
                <a:t>对比</a:t>
              </a:r>
            </a:p>
          </p:txBody>
        </p:sp>
      </p:grpSp>
      <p:sp>
        <p:nvSpPr>
          <p:cNvPr id="1032207" name="Text Box 15"/>
          <p:cNvSpPr txBox="1">
            <a:spLocks noChangeArrowheads="1"/>
          </p:cNvSpPr>
          <p:nvPr/>
        </p:nvSpPr>
        <p:spPr bwMode="auto">
          <a:xfrm>
            <a:off x="6300192" y="4581128"/>
            <a:ext cx="2736304" cy="830997"/>
          </a:xfrm>
          <a:prstGeom prst="rect">
            <a:avLst/>
          </a:prstGeom>
          <a:noFill/>
          <a:ln w="9525">
            <a:noFill/>
            <a:miter lim="800000"/>
            <a:headEnd/>
            <a:tailEnd/>
          </a:ln>
          <a:effectLst/>
        </p:spPr>
        <p:txBody>
          <a:bodyPr wrap="square">
            <a:spAutoFit/>
          </a:bodyPr>
          <a:lstStyle/>
          <a:p>
            <a:pPr eaLnBrk="0" hangingPunct="0">
              <a:spcBef>
                <a:spcPct val="0"/>
              </a:spcBef>
            </a:pPr>
            <a:r>
              <a:rPr lang="zh-CN" altLang="en-US" sz="2400" b="1" dirty="0">
                <a:latin typeface="华文新魏" pitchFamily="2" charset="-122"/>
                <a:ea typeface="华文新魏" pitchFamily="2" charset="-122"/>
              </a:rPr>
              <a:t>最后胜利将属于中国</a:t>
            </a:r>
          </a:p>
        </p:txBody>
      </p:sp>
      <p:sp>
        <p:nvSpPr>
          <p:cNvPr id="1032208" name="Rectangle 16"/>
          <p:cNvSpPr>
            <a:spLocks noChangeArrowheads="1"/>
          </p:cNvSpPr>
          <p:nvPr/>
        </p:nvSpPr>
        <p:spPr bwMode="auto">
          <a:xfrm>
            <a:off x="468313" y="1268413"/>
            <a:ext cx="8229600" cy="1655762"/>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）毛泽东指出</a:t>
            </a:r>
            <a:r>
              <a:rPr lang="zh-CN" altLang="en-US" sz="2400" b="1" dirty="0" smtClean="0">
                <a:latin typeface="华文新魏" pitchFamily="2" charset="-122"/>
                <a:ea typeface="华文新魏" pitchFamily="2" charset="-122"/>
              </a:rPr>
              <a:t>，中日战争是“半殖民地半封建的中国同帝国主义的日本之间在二十世纪三十年代所进行的一场决死的战争”。这是全部问题的根据。</a:t>
            </a:r>
            <a:endParaRPr lang="zh-CN" altLang="en-US" sz="2400" b="1" dirty="0">
              <a:latin typeface="华文新魏" pitchFamily="2" charset="-122"/>
              <a:ea typeface="华文新魏" pitchFamily="2" charset="-122"/>
            </a:endParaRP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）抗日战争只能是</a:t>
            </a:r>
            <a:r>
              <a:rPr lang="zh-CN" altLang="en-US" sz="2400" b="1" dirty="0" smtClean="0">
                <a:latin typeface="华文新魏" pitchFamily="2" charset="-122"/>
                <a:ea typeface="华文新魏" pitchFamily="2" charset="-122"/>
              </a:rPr>
              <a:t>持久战</a:t>
            </a:r>
            <a:r>
              <a:rPr lang="zh-CN" altLang="en-US" sz="2400" b="1" dirty="0">
                <a:latin typeface="华文新魏" pitchFamily="2" charset="-122"/>
                <a:ea typeface="华文新魏" pitchFamily="2" charset="-122"/>
              </a:rPr>
              <a:t>，最后胜利将属于中国。 </a:t>
            </a:r>
          </a:p>
        </p:txBody>
      </p:sp>
      <p:sp>
        <p:nvSpPr>
          <p:cNvPr id="1032209" name="Rectangle 17"/>
          <p:cNvSpPr>
            <a:spLocks noChangeArrowheads="1"/>
          </p:cNvSpPr>
          <p:nvPr/>
        </p:nvSpPr>
        <p:spPr bwMode="auto">
          <a:xfrm>
            <a:off x="827584" y="277813"/>
            <a:ext cx="7859216" cy="847725"/>
          </a:xfrm>
          <a:prstGeom prst="rect">
            <a:avLst/>
          </a:prstGeom>
          <a:noFill/>
          <a:ln w="9525">
            <a:noFill/>
            <a:miter lim="800000"/>
            <a:headEnd/>
            <a:tailEnd/>
          </a:ln>
          <a:effectLst/>
        </p:spPr>
        <p:txBody>
          <a:bodyPr/>
          <a:lstStyle/>
          <a:p>
            <a:pPr algn="l">
              <a:spcBef>
                <a:spcPct val="0"/>
              </a:spcBef>
            </a:pPr>
            <a:r>
              <a:rPr lang="zh-CN" altLang="en-US" sz="4200" b="1" dirty="0">
                <a:solidFill>
                  <a:schemeClr val="tx2"/>
                </a:solidFill>
                <a:latin typeface="华文新魏" pitchFamily="2" charset="-122"/>
                <a:ea typeface="华文新魏" pitchFamily="2" charset="-122"/>
              </a:rPr>
              <a:t>内 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nodePh="1">
                                  <p:stCondLst>
                                    <p:cond delay="0"/>
                                  </p:stCondLst>
                                  <p:endCondLst>
                                    <p:cond evt="begin" delay="0">
                                      <p:tn val="5"/>
                                    </p:cond>
                                  </p:endCondLst>
                                  <p:childTnLst>
                                    <p:set>
                                      <p:cBhvr>
                                        <p:cTn id="6" dur="1" fill="hold">
                                          <p:stCondLst>
                                            <p:cond delay="0"/>
                                          </p:stCondLst>
                                        </p:cTn>
                                        <p:tgtEl>
                                          <p:spTgt spid="1032194"/>
                                        </p:tgtEl>
                                        <p:attrNameLst>
                                          <p:attrName>style.visibility</p:attrName>
                                        </p:attrNameLst>
                                      </p:cBhvr>
                                      <p:to>
                                        <p:strVal val="visible"/>
                                      </p:to>
                                    </p:set>
                                    <p:anim calcmode="lin" valueType="num">
                                      <p:cBhvr>
                                        <p:cTn id="7" dur="1000" fill="hold"/>
                                        <p:tgtEl>
                                          <p:spTgt spid="1032194"/>
                                        </p:tgtEl>
                                        <p:attrNameLst>
                                          <p:attrName>ppt_w</p:attrName>
                                        </p:attrNameLst>
                                      </p:cBhvr>
                                      <p:tavLst>
                                        <p:tav tm="0">
                                          <p:val>
                                            <p:fltVal val="0"/>
                                          </p:val>
                                        </p:tav>
                                        <p:tav tm="100000">
                                          <p:val>
                                            <p:strVal val="#ppt_w"/>
                                          </p:val>
                                        </p:tav>
                                      </p:tavLst>
                                    </p:anim>
                                    <p:anim calcmode="lin" valueType="num">
                                      <p:cBhvr>
                                        <p:cTn id="8" dur="1000" fill="hold"/>
                                        <p:tgtEl>
                                          <p:spTgt spid="1032194"/>
                                        </p:tgtEl>
                                        <p:attrNameLst>
                                          <p:attrName>ppt_h</p:attrName>
                                        </p:attrNameLst>
                                      </p:cBhvr>
                                      <p:tavLst>
                                        <p:tav tm="0">
                                          <p:val>
                                            <p:fltVal val="0"/>
                                          </p:val>
                                        </p:tav>
                                        <p:tav tm="100000">
                                          <p:val>
                                            <p:strVal val="#ppt_h"/>
                                          </p:val>
                                        </p:tav>
                                      </p:tavLst>
                                    </p:anim>
                                    <p:anim calcmode="lin" valueType="num">
                                      <p:cBhvr>
                                        <p:cTn id="9" dur="1000" fill="hold"/>
                                        <p:tgtEl>
                                          <p:spTgt spid="10321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219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032196"/>
                                        </p:tgtEl>
                                        <p:attrNameLst>
                                          <p:attrName>style.visibility</p:attrName>
                                        </p:attrNameLst>
                                      </p:cBhvr>
                                      <p:to>
                                        <p:strVal val="visible"/>
                                      </p:to>
                                    </p:set>
                                    <p:anim calcmode="lin" valueType="num">
                                      <p:cBhvr additive="base">
                                        <p:cTn id="15" dur="500" fill="hold"/>
                                        <p:tgtEl>
                                          <p:spTgt spid="1032196"/>
                                        </p:tgtEl>
                                        <p:attrNameLst>
                                          <p:attrName>ppt_x</p:attrName>
                                        </p:attrNameLst>
                                      </p:cBhvr>
                                      <p:tavLst>
                                        <p:tav tm="0">
                                          <p:val>
                                            <p:strVal val="0-#ppt_w/2"/>
                                          </p:val>
                                        </p:tav>
                                        <p:tav tm="100000">
                                          <p:val>
                                            <p:strVal val="#ppt_x"/>
                                          </p:val>
                                        </p:tav>
                                      </p:tavLst>
                                    </p:anim>
                                    <p:anim calcmode="lin" valueType="num">
                                      <p:cBhvr additive="base">
                                        <p:cTn id="16" dur="500" fill="hold"/>
                                        <p:tgtEl>
                                          <p:spTgt spid="103219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4" dur="1000" fill="hold"/>
                                        <p:tgtEl>
                                          <p:spTgt spid="2"/>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51" presetClass="entr" presetSubtype="0" fill="hold" grpId="0" nodeType="clickEffect">
                                  <p:stCondLst>
                                    <p:cond delay="0"/>
                                  </p:stCondLst>
                                  <p:childTnLst>
                                    <p:set>
                                      <p:cBhvr>
                                        <p:cTn id="32" dur="1" fill="hold">
                                          <p:stCondLst>
                                            <p:cond delay="0"/>
                                          </p:stCondLst>
                                        </p:cTn>
                                        <p:tgtEl>
                                          <p:spTgt spid="1032201"/>
                                        </p:tgtEl>
                                        <p:attrNameLst>
                                          <p:attrName>style.visibility</p:attrName>
                                        </p:attrNameLst>
                                      </p:cBhvr>
                                      <p:to>
                                        <p:strVal val="visible"/>
                                      </p:to>
                                    </p:set>
                                    <p:animEffect transition="in" filter="fade">
                                      <p:cBhvr>
                                        <p:cTn id="33" dur="385" decel="100000"/>
                                        <p:tgtEl>
                                          <p:spTgt spid="1032201"/>
                                        </p:tgtEl>
                                      </p:cBhvr>
                                    </p:animEffect>
                                    <p:animScale>
                                      <p:cBhvr>
                                        <p:cTn id="34" dur="385" decel="100000"/>
                                        <p:tgtEl>
                                          <p:spTgt spid="1032201"/>
                                        </p:tgtEl>
                                      </p:cBhvr>
                                      <p:from x="10000" y="10000"/>
                                      <p:to x="200000" y="450000"/>
                                    </p:animScale>
                                    <p:animScale>
                                      <p:cBhvr>
                                        <p:cTn id="35" dur="615" accel="100000" fill="hold">
                                          <p:stCondLst>
                                            <p:cond delay="385"/>
                                          </p:stCondLst>
                                        </p:cTn>
                                        <p:tgtEl>
                                          <p:spTgt spid="1032201"/>
                                        </p:tgtEl>
                                      </p:cBhvr>
                                      <p:from x="200000" y="450000"/>
                                      <p:to x="100000" y="100000"/>
                                    </p:animScale>
                                    <p:set>
                                      <p:cBhvr>
                                        <p:cTn id="36" dur="385" fill="hold"/>
                                        <p:tgtEl>
                                          <p:spTgt spid="1032201"/>
                                        </p:tgtEl>
                                        <p:attrNameLst>
                                          <p:attrName>ppt_x</p:attrName>
                                        </p:attrNameLst>
                                      </p:cBhvr>
                                      <p:to>
                                        <p:strVal val="(0.5)"/>
                                      </p:to>
                                    </p:set>
                                    <p:anim from="(0.5)" to="(#ppt_x)" calcmode="lin" valueType="num">
                                      <p:cBhvr>
                                        <p:cTn id="37" dur="615" accel="100000" fill="hold">
                                          <p:stCondLst>
                                            <p:cond delay="385"/>
                                          </p:stCondLst>
                                        </p:cTn>
                                        <p:tgtEl>
                                          <p:spTgt spid="1032201"/>
                                        </p:tgtEl>
                                        <p:attrNameLst>
                                          <p:attrName>ppt_x</p:attrName>
                                        </p:attrNameLst>
                                      </p:cBhvr>
                                    </p:anim>
                                    <p:set>
                                      <p:cBhvr>
                                        <p:cTn id="38" dur="385" fill="hold"/>
                                        <p:tgtEl>
                                          <p:spTgt spid="1032201"/>
                                        </p:tgtEl>
                                        <p:attrNameLst>
                                          <p:attrName>ppt_y</p:attrName>
                                        </p:attrNameLst>
                                      </p:cBhvr>
                                      <p:to>
                                        <p:strVal val="(#ppt_y+0.4)"/>
                                      </p:to>
                                    </p:set>
                                    <p:anim from="(#ppt_y+0.4)" to="(#ppt_y)" calcmode="lin" valueType="num">
                                      <p:cBhvr>
                                        <p:cTn id="39" dur="615" accel="100000" fill="hold">
                                          <p:stCondLst>
                                            <p:cond delay="385"/>
                                          </p:stCondLst>
                                        </p:cTn>
                                        <p:tgtEl>
                                          <p:spTgt spid="1032201"/>
                                        </p:tgtEl>
                                        <p:attrNameLst>
                                          <p:attrName>ppt_y</p:attrName>
                                        </p:attrNameLst>
                                      </p:cBhvr>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032202"/>
                                        </p:tgtEl>
                                        <p:attrNameLst>
                                          <p:attrName>style.visibility</p:attrName>
                                        </p:attrNameLst>
                                      </p:cBhvr>
                                      <p:to>
                                        <p:strVal val="visible"/>
                                      </p:to>
                                    </p:set>
                                    <p:anim calcmode="lin" valueType="num">
                                      <p:cBhvr additive="base">
                                        <p:cTn id="44" dur="500" fill="hold"/>
                                        <p:tgtEl>
                                          <p:spTgt spid="1032202"/>
                                        </p:tgtEl>
                                        <p:attrNameLst>
                                          <p:attrName>ppt_x</p:attrName>
                                        </p:attrNameLst>
                                      </p:cBhvr>
                                      <p:tavLst>
                                        <p:tav tm="0">
                                          <p:val>
                                            <p:strVal val="0-#ppt_w/2"/>
                                          </p:val>
                                        </p:tav>
                                        <p:tav tm="100000">
                                          <p:val>
                                            <p:strVal val="#ppt_x"/>
                                          </p:val>
                                        </p:tav>
                                      </p:tavLst>
                                    </p:anim>
                                    <p:anim calcmode="lin" valueType="num">
                                      <p:cBhvr additive="base">
                                        <p:cTn id="45" dur="500" fill="hold"/>
                                        <p:tgtEl>
                                          <p:spTgt spid="1032202"/>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5"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53" dur="1000" fill="hold"/>
                                        <p:tgtEl>
                                          <p:spTgt spid="3"/>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51" presetClass="entr" presetSubtype="0" fill="hold" grpId="0" nodeType="clickEffect">
                                  <p:stCondLst>
                                    <p:cond delay="0"/>
                                  </p:stCondLst>
                                  <p:childTnLst>
                                    <p:set>
                                      <p:cBhvr>
                                        <p:cTn id="61" dur="1" fill="hold">
                                          <p:stCondLst>
                                            <p:cond delay="0"/>
                                          </p:stCondLst>
                                        </p:cTn>
                                        <p:tgtEl>
                                          <p:spTgt spid="1032207"/>
                                        </p:tgtEl>
                                        <p:attrNameLst>
                                          <p:attrName>style.visibility</p:attrName>
                                        </p:attrNameLst>
                                      </p:cBhvr>
                                      <p:to>
                                        <p:strVal val="visible"/>
                                      </p:to>
                                    </p:set>
                                    <p:animEffect transition="in" filter="fade">
                                      <p:cBhvr>
                                        <p:cTn id="62" dur="385" decel="100000"/>
                                        <p:tgtEl>
                                          <p:spTgt spid="1032207"/>
                                        </p:tgtEl>
                                      </p:cBhvr>
                                    </p:animEffect>
                                    <p:animScale>
                                      <p:cBhvr>
                                        <p:cTn id="63" dur="385" decel="100000"/>
                                        <p:tgtEl>
                                          <p:spTgt spid="1032207"/>
                                        </p:tgtEl>
                                      </p:cBhvr>
                                      <p:from x="10000" y="10000"/>
                                      <p:to x="200000" y="450000"/>
                                    </p:animScale>
                                    <p:animScale>
                                      <p:cBhvr>
                                        <p:cTn id="64" dur="615" accel="100000" fill="hold">
                                          <p:stCondLst>
                                            <p:cond delay="385"/>
                                          </p:stCondLst>
                                        </p:cTn>
                                        <p:tgtEl>
                                          <p:spTgt spid="1032207"/>
                                        </p:tgtEl>
                                      </p:cBhvr>
                                      <p:from x="200000" y="450000"/>
                                      <p:to x="100000" y="100000"/>
                                    </p:animScale>
                                    <p:set>
                                      <p:cBhvr>
                                        <p:cTn id="65" dur="385" fill="hold"/>
                                        <p:tgtEl>
                                          <p:spTgt spid="1032207"/>
                                        </p:tgtEl>
                                        <p:attrNameLst>
                                          <p:attrName>ppt_x</p:attrName>
                                        </p:attrNameLst>
                                      </p:cBhvr>
                                      <p:to>
                                        <p:strVal val="(0.5)"/>
                                      </p:to>
                                    </p:set>
                                    <p:anim from="(0.5)" to="(#ppt_x)" calcmode="lin" valueType="num">
                                      <p:cBhvr>
                                        <p:cTn id="66" dur="615" accel="100000" fill="hold">
                                          <p:stCondLst>
                                            <p:cond delay="385"/>
                                          </p:stCondLst>
                                        </p:cTn>
                                        <p:tgtEl>
                                          <p:spTgt spid="1032207"/>
                                        </p:tgtEl>
                                        <p:attrNameLst>
                                          <p:attrName>ppt_x</p:attrName>
                                        </p:attrNameLst>
                                      </p:cBhvr>
                                    </p:anim>
                                    <p:set>
                                      <p:cBhvr>
                                        <p:cTn id="67" dur="385" fill="hold"/>
                                        <p:tgtEl>
                                          <p:spTgt spid="1032207"/>
                                        </p:tgtEl>
                                        <p:attrNameLst>
                                          <p:attrName>ppt_y</p:attrName>
                                        </p:attrNameLst>
                                      </p:cBhvr>
                                      <p:to>
                                        <p:strVal val="(#ppt_y+0.4)"/>
                                      </p:to>
                                    </p:set>
                                    <p:anim from="(#ppt_y+0.4)" to="(#ppt_y)" calcmode="lin" valueType="num">
                                      <p:cBhvr>
                                        <p:cTn id="68" dur="615" accel="100000" fill="hold">
                                          <p:stCondLst>
                                            <p:cond delay="385"/>
                                          </p:stCondLst>
                                        </p:cTn>
                                        <p:tgtEl>
                                          <p:spTgt spid="103220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4" grpId="0"/>
      <p:bldP spid="1032196" grpId="0"/>
      <p:bldP spid="1032201" grpId="0"/>
      <p:bldP spid="1032202" grpId="0"/>
      <p:bldP spid="103220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971600" y="274638"/>
            <a:ext cx="7962088" cy="1143000"/>
          </a:xfrm>
        </p:spPr>
        <p:txBody>
          <a:bodyPr/>
          <a:lstStyle/>
          <a:p>
            <a:r>
              <a:rPr lang="zh-CN" altLang="en-US" b="1" dirty="0"/>
              <a:t>内 容</a:t>
            </a:r>
          </a:p>
        </p:txBody>
      </p:sp>
      <p:sp>
        <p:nvSpPr>
          <p:cNvPr id="1114115" name="Rectangle 3"/>
          <p:cNvSpPr>
            <a:spLocks noGrp="1" noChangeArrowheads="1"/>
          </p:cNvSpPr>
          <p:nvPr>
            <p:ph sz="quarter" idx="1"/>
          </p:nvPr>
        </p:nvSpPr>
        <p:spPr>
          <a:xfrm>
            <a:off x="539552" y="1341438"/>
            <a:ext cx="8085336" cy="1655762"/>
          </a:xfrm>
        </p:spPr>
        <p:txBody>
          <a:bodyPr/>
          <a:lstStyle/>
          <a:p>
            <a:r>
              <a:rPr lang="zh-CN" altLang="en-US" sz="2400" b="1" dirty="0"/>
              <a:t>（</a:t>
            </a:r>
            <a:r>
              <a:rPr lang="en-US" altLang="zh-CN" sz="2400" b="1" dirty="0"/>
              <a:t>3</a:t>
            </a:r>
            <a:r>
              <a:rPr lang="zh-CN" altLang="en-US" sz="2400" b="1" dirty="0"/>
              <a:t>）毛泽东还科学地预测了抗日战争的发展进程。即：抗日战争将经过</a:t>
            </a:r>
            <a:r>
              <a:rPr lang="zh-CN" altLang="en-US" sz="2400" b="1" dirty="0">
                <a:solidFill>
                  <a:srgbClr val="FF0000"/>
                </a:solidFill>
              </a:rPr>
              <a:t>战略防御、战略相持、战略反攻</a:t>
            </a:r>
            <a:r>
              <a:rPr lang="zh-CN" altLang="en-US" sz="2400" b="1" dirty="0"/>
              <a:t>三个阶段。其中，战略相持阶段，是中国抗日战争能否取得最后胜利的最关键的阶段。</a:t>
            </a:r>
            <a:endParaRPr lang="zh-CN" altLang="en-US" sz="2400" dirty="0"/>
          </a:p>
        </p:txBody>
      </p:sp>
      <p:sp>
        <p:nvSpPr>
          <p:cNvPr id="1114116" name="Rectangle 4"/>
          <p:cNvSpPr>
            <a:spLocks noChangeArrowheads="1"/>
          </p:cNvSpPr>
          <p:nvPr/>
        </p:nvSpPr>
        <p:spPr bwMode="auto">
          <a:xfrm>
            <a:off x="971600" y="3141663"/>
            <a:ext cx="8064450" cy="703262"/>
          </a:xfrm>
          <a:prstGeom prst="rect">
            <a:avLst/>
          </a:prstGeom>
        </p:spPr>
        <p:txBody>
          <a:bodyPr anchor="ctr">
            <a:normAutofit lnSpcReduction="10000"/>
          </a:bodyPr>
          <a:lstStyle/>
          <a:p>
            <a:pPr>
              <a:spcBef>
                <a:spcPct val="0"/>
              </a:spcBef>
            </a:pPr>
            <a:r>
              <a:rPr lang="zh-CN" altLang="en-US" sz="4300" b="1">
                <a:solidFill>
                  <a:schemeClr val="tx2">
                    <a:satMod val="130000"/>
                  </a:schemeClr>
                </a:solidFill>
                <a:effectLst>
                  <a:outerShdw blurRad="50000" dist="30000" dir="5400000" algn="tl" rotWithShape="0">
                    <a:srgbClr val="000000">
                      <a:alpha val="30000"/>
                    </a:srgbClr>
                  </a:outerShdw>
                </a:effectLst>
                <a:latin typeface="+mj-lt"/>
                <a:ea typeface="+mj-ea"/>
                <a:cs typeface="+mj-cs"/>
              </a:rPr>
              <a:t>意义</a:t>
            </a:r>
          </a:p>
        </p:txBody>
      </p:sp>
      <p:sp>
        <p:nvSpPr>
          <p:cNvPr id="1114117" name="Rectangle 5"/>
          <p:cNvSpPr>
            <a:spLocks noChangeArrowheads="1"/>
          </p:cNvSpPr>
          <p:nvPr/>
        </p:nvSpPr>
        <p:spPr bwMode="auto">
          <a:xfrm>
            <a:off x="683567" y="4005263"/>
            <a:ext cx="8014345" cy="1655762"/>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t>持久战战略思想，揭示了抗日战争的发展规律和坚持抗战，争取抗战胜利必须实行的战略方针，对全国抗战的战略指导产生了积极的影响。</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467544" y="1700808"/>
            <a:ext cx="6524848" cy="728662"/>
          </a:xfrm>
          <a:solidFill>
            <a:srgbClr val="FFFFFF"/>
          </a:solidFill>
          <a:ln>
            <a:solidFill>
              <a:srgbClr val="FFFFFF"/>
            </a:solidFill>
          </a:ln>
        </p:spPr>
        <p:txBody>
          <a:bodyPr/>
          <a:lstStyle/>
          <a:p>
            <a:r>
              <a:rPr lang="en-US" altLang="zh-CN" sz="3800" b="1" dirty="0">
                <a:solidFill>
                  <a:schemeClr val="tx1"/>
                </a:solidFill>
                <a:ea typeface="华文新魏" pitchFamily="2" charset="-122"/>
              </a:rPr>
              <a:t>1</a:t>
            </a:r>
            <a:r>
              <a:rPr lang="zh-CN" altLang="en-US" sz="3800" b="1" dirty="0">
                <a:solidFill>
                  <a:schemeClr val="tx1"/>
                </a:solidFill>
                <a:ea typeface="华文新魏" pitchFamily="2" charset="-122"/>
              </a:rPr>
              <a:t>、敌后战场的开辟和发展</a:t>
            </a:r>
          </a:p>
        </p:txBody>
      </p:sp>
      <p:sp>
        <p:nvSpPr>
          <p:cNvPr id="572419" name="Rectangle 3"/>
          <p:cNvSpPr>
            <a:spLocks noGrp="1" noChangeArrowheads="1"/>
          </p:cNvSpPr>
          <p:nvPr>
            <p:ph sz="quarter" idx="1"/>
          </p:nvPr>
        </p:nvSpPr>
        <p:spPr>
          <a:xfrm>
            <a:off x="251520" y="2492896"/>
            <a:ext cx="8712967" cy="1152525"/>
          </a:xfrm>
        </p:spPr>
        <p:txBody>
          <a:bodyPr>
            <a:normAutofit fontScale="92500" lnSpcReduction="10000"/>
          </a:bodyPr>
          <a:lstStyle/>
          <a:p>
            <a:r>
              <a:rPr lang="zh-CN" altLang="en-US" sz="3800" b="1" dirty="0">
                <a:effectLst>
                  <a:outerShdw blurRad="50000" dist="30000" dir="5400000" algn="tl" rotWithShape="0">
                    <a:srgbClr val="000000">
                      <a:alpha val="30000"/>
                    </a:srgbClr>
                  </a:outerShdw>
                </a:effectLst>
                <a:latin typeface="+mj-lt"/>
                <a:ea typeface="华文新魏" pitchFamily="2" charset="-122"/>
                <a:cs typeface="+mj-cs"/>
              </a:rPr>
              <a:t>（</a:t>
            </a:r>
            <a:r>
              <a:rPr lang="en-US" altLang="zh-CN" sz="3800" b="1" dirty="0">
                <a:effectLst>
                  <a:outerShdw blurRad="50000" dist="30000" dir="5400000" algn="tl" rotWithShape="0">
                    <a:srgbClr val="000000">
                      <a:alpha val="30000"/>
                    </a:srgbClr>
                  </a:outerShdw>
                </a:effectLst>
                <a:latin typeface="+mj-lt"/>
                <a:ea typeface="华文新魏" pitchFamily="2" charset="-122"/>
                <a:cs typeface="+mj-cs"/>
              </a:rPr>
              <a:t>1</a:t>
            </a:r>
            <a:r>
              <a:rPr lang="zh-CN" altLang="en-US" sz="3800" b="1" dirty="0">
                <a:effectLst>
                  <a:outerShdw blurRad="50000" dist="30000" dir="5400000" algn="tl" rotWithShape="0">
                    <a:srgbClr val="000000">
                      <a:alpha val="30000"/>
                    </a:srgbClr>
                  </a:outerShdw>
                </a:effectLst>
                <a:latin typeface="+mj-lt"/>
                <a:ea typeface="华文新魏" pitchFamily="2" charset="-122"/>
                <a:cs typeface="+mj-cs"/>
              </a:rPr>
              <a:t>）直接在战役上配合国民党军队作战</a:t>
            </a:r>
            <a:r>
              <a:rPr lang="zh-CN" altLang="en-US" sz="3800" b="1" dirty="0" smtClean="0">
                <a:effectLst>
                  <a:outerShdw blurRad="50000" dist="30000" dir="5400000" algn="tl" rotWithShape="0">
                    <a:srgbClr val="000000">
                      <a:alpha val="30000"/>
                    </a:srgbClr>
                  </a:outerShdw>
                </a:effectLst>
                <a:latin typeface="+mj-lt"/>
                <a:ea typeface="华文新魏" pitchFamily="2" charset="-122"/>
                <a:cs typeface="+mj-cs"/>
              </a:rPr>
              <a:t>抗战</a:t>
            </a:r>
            <a:endParaRPr lang="zh-CN" altLang="en-US" sz="3800" b="1" dirty="0">
              <a:effectLst>
                <a:outerShdw blurRad="50000" dist="30000" dir="5400000" algn="tl" rotWithShape="0">
                  <a:srgbClr val="000000">
                    <a:alpha val="30000"/>
                  </a:srgbClr>
                </a:outerShdw>
              </a:effectLst>
              <a:latin typeface="+mj-lt"/>
              <a:ea typeface="华文新魏" pitchFamily="2" charset="-122"/>
              <a:cs typeface="+mj-cs"/>
            </a:endParaRPr>
          </a:p>
        </p:txBody>
      </p:sp>
      <p:pic>
        <p:nvPicPr>
          <p:cNvPr id="572421" name="Picture 5" descr="0018">
            <a:hlinkClick r:id="rId2"/>
          </p:cNvPr>
          <p:cNvPicPr>
            <a:picLocks noChangeAspect="1" noChangeArrowheads="1"/>
          </p:cNvPicPr>
          <p:nvPr/>
        </p:nvPicPr>
        <p:blipFill>
          <a:blip r:embed="rId3" cstate="print"/>
          <a:srcRect/>
          <a:stretch>
            <a:fillRect/>
          </a:stretch>
        </p:blipFill>
        <p:spPr bwMode="auto">
          <a:xfrm>
            <a:off x="4427984" y="3645024"/>
            <a:ext cx="4248472" cy="3024336"/>
          </a:xfrm>
          <a:prstGeom prst="rect">
            <a:avLst/>
          </a:prstGeom>
          <a:noFill/>
        </p:spPr>
      </p:pic>
      <p:sp>
        <p:nvSpPr>
          <p:cNvPr id="572424" name="Rectangle 8"/>
          <p:cNvSpPr>
            <a:spLocks noChangeArrowheads="1"/>
          </p:cNvSpPr>
          <p:nvPr/>
        </p:nvSpPr>
        <p:spPr bwMode="auto">
          <a:xfrm>
            <a:off x="251520" y="188641"/>
            <a:ext cx="8712968" cy="1284560"/>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华文新魏" pitchFamily="2" charset="-122"/>
                <a:ea typeface="华文新魏" pitchFamily="2" charset="-122"/>
              </a:rPr>
              <a:t>（二）敌后战场的开辟与游击战争的发展</a:t>
            </a:r>
          </a:p>
        </p:txBody>
      </p:sp>
      <p:pic>
        <p:nvPicPr>
          <p:cNvPr id="93192" name="Picture 8" descr="https://timgsa.baidu.com/timg?image&amp;quality=80&amp;size=b9999_10000&amp;sec=1514177017394&amp;di=a581f122c0abfab337a62a4f12ede317&amp;imgtype=0&amp;src=http%3A%2F%2Fs1.sinaimg.cn%2Fmw690%2F002MulFGgy6DUyWWZNef0%26690"/>
          <p:cNvPicPr>
            <a:picLocks noChangeAspect="1" noChangeArrowheads="1"/>
          </p:cNvPicPr>
          <p:nvPr/>
        </p:nvPicPr>
        <p:blipFill>
          <a:blip r:embed="rId4" cstate="print"/>
          <a:srcRect/>
          <a:stretch>
            <a:fillRect/>
          </a:stretch>
        </p:blipFill>
        <p:spPr bwMode="auto">
          <a:xfrm>
            <a:off x="395536" y="3562349"/>
            <a:ext cx="4019550" cy="3295651"/>
          </a:xfrm>
          <a:prstGeom prst="rect">
            <a:avLst/>
          </a:prstGeom>
          <a:noFill/>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sz="quarter" idx="1"/>
          </p:nvPr>
        </p:nvSpPr>
        <p:spPr>
          <a:xfrm>
            <a:off x="3707904" y="476672"/>
            <a:ext cx="4968552" cy="1511300"/>
          </a:xfrm>
          <a:ln>
            <a:solidFill>
              <a:srgbClr val="33CCFF"/>
            </a:solidFill>
          </a:ln>
        </p:spPr>
        <p:txBody>
          <a:bodyPr>
            <a:normAutofit fontScale="92500" lnSpcReduction="20000"/>
          </a:bodyPr>
          <a:lstStyle/>
          <a:p>
            <a:pPr>
              <a:lnSpc>
                <a:spcPct val="110000"/>
              </a:lnSpc>
            </a:pPr>
            <a:r>
              <a:rPr lang="zh-CN" altLang="en-US" sz="2000" b="1" dirty="0"/>
              <a:t>为</a:t>
            </a:r>
            <a:r>
              <a:rPr lang="zh-CN" altLang="en-US" sz="2000" b="1" dirty="0" smtClean="0"/>
              <a:t>配合忻口会战，</a:t>
            </a:r>
            <a:r>
              <a:rPr lang="zh-CN" altLang="en-US" sz="2000" b="1" dirty="0"/>
              <a:t>八路军在同蒲路和正太路敌人的侧翼和后方展开了广泛的游击战争。 </a:t>
            </a:r>
            <a:r>
              <a:rPr lang="en-US" altLang="zh-CN" sz="2000" b="1" dirty="0"/>
              <a:t>1937</a:t>
            </a:r>
            <a:r>
              <a:rPr lang="zh-CN" altLang="en-US" sz="2000" b="1" dirty="0"/>
              <a:t>年</a:t>
            </a:r>
            <a:r>
              <a:rPr lang="en-US" altLang="zh-CN" sz="2000" b="1" dirty="0"/>
              <a:t>10</a:t>
            </a:r>
            <a:r>
              <a:rPr lang="zh-CN" altLang="en-US" sz="2000" b="1" dirty="0"/>
              <a:t>月</a:t>
            </a:r>
            <a:r>
              <a:rPr lang="en-US" altLang="zh-CN" sz="2000" b="1" dirty="0"/>
              <a:t>18</a:t>
            </a:r>
            <a:r>
              <a:rPr lang="zh-CN" altLang="en-US" sz="2000" b="1" dirty="0"/>
              <a:t>日，</a:t>
            </a:r>
            <a:r>
              <a:rPr lang="en-US" altLang="zh-CN" sz="2000" b="1" dirty="0">
                <a:solidFill>
                  <a:srgbClr val="FF0000"/>
                </a:solidFill>
              </a:rPr>
              <a:t>120</a:t>
            </a:r>
            <a:r>
              <a:rPr lang="zh-CN" altLang="en-US" sz="2000" b="1" dirty="0">
                <a:solidFill>
                  <a:srgbClr val="FF0000"/>
                </a:solidFill>
              </a:rPr>
              <a:t>师</a:t>
            </a:r>
            <a:r>
              <a:rPr lang="zh-CN" altLang="en-US" sz="2000" b="1" dirty="0"/>
              <a:t>在雁门关黑石头伏击敌汽车运输队，歼敌近百人</a:t>
            </a:r>
            <a:r>
              <a:rPr lang="zh-CN" altLang="en-US" sz="2000" b="1" dirty="0" smtClean="0"/>
              <a:t>，取得了</a:t>
            </a:r>
            <a:r>
              <a:rPr lang="zh-CN" altLang="en-US" sz="2000" b="1" dirty="0" smtClean="0">
                <a:solidFill>
                  <a:srgbClr val="FF0000"/>
                </a:solidFill>
              </a:rPr>
              <a:t>雁门关大捷</a:t>
            </a:r>
            <a:r>
              <a:rPr lang="zh-CN" altLang="en-US" sz="2000" b="1" dirty="0" smtClean="0"/>
              <a:t>。</a:t>
            </a:r>
            <a:endParaRPr lang="zh-CN" altLang="en-US" sz="2000" b="1" dirty="0"/>
          </a:p>
        </p:txBody>
      </p:sp>
      <p:pic>
        <p:nvPicPr>
          <p:cNvPr id="940035" name="Picture 3" descr="XW20051000000065"/>
          <p:cNvPicPr>
            <a:picLocks noChangeAspect="1" noChangeArrowheads="1"/>
          </p:cNvPicPr>
          <p:nvPr/>
        </p:nvPicPr>
        <p:blipFill>
          <a:blip r:embed="rId2" cstate="print"/>
          <a:srcRect/>
          <a:stretch>
            <a:fillRect/>
          </a:stretch>
        </p:blipFill>
        <p:spPr bwMode="auto">
          <a:xfrm>
            <a:off x="395536" y="404664"/>
            <a:ext cx="2952130" cy="3266790"/>
          </a:xfrm>
          <a:prstGeom prst="rect">
            <a:avLst/>
          </a:prstGeom>
          <a:noFill/>
        </p:spPr>
      </p:pic>
      <p:sp>
        <p:nvSpPr>
          <p:cNvPr id="940036" name="Rectangle 4"/>
          <p:cNvSpPr>
            <a:spLocks noChangeArrowheads="1"/>
          </p:cNvSpPr>
          <p:nvPr/>
        </p:nvSpPr>
        <p:spPr bwMode="auto">
          <a:xfrm>
            <a:off x="179512" y="3789040"/>
            <a:ext cx="3384104" cy="461665"/>
          </a:xfrm>
          <a:prstGeom prst="rect">
            <a:avLst/>
          </a:prstGeom>
          <a:noFill/>
          <a:ln w="9525">
            <a:solidFill>
              <a:srgbClr val="33CCFF"/>
            </a:solidFill>
            <a:miter lim="800000"/>
            <a:headEnd/>
            <a:tailEnd/>
          </a:ln>
          <a:effectLst/>
        </p:spPr>
        <p:txBody>
          <a:bodyPr wrap="square" anchor="ctr">
            <a:spAutoFit/>
          </a:bodyPr>
          <a:lstStyle/>
          <a:p>
            <a:pPr algn="l">
              <a:spcBef>
                <a:spcPct val="0"/>
              </a:spcBef>
            </a:pPr>
            <a:r>
              <a:rPr lang="zh-CN" altLang="en-US" sz="1200" b="1" dirty="0" smtClean="0">
                <a:latin typeface="华文新魏" pitchFamily="2" charset="-122"/>
                <a:ea typeface="华文新魏" pitchFamily="2" charset="-122"/>
              </a:rPr>
              <a:t>八路军</a:t>
            </a:r>
            <a:r>
              <a:rPr lang="zh-CN" altLang="en-US" sz="1200" b="1" dirty="0">
                <a:latin typeface="华文新魏" pitchFamily="2" charset="-122"/>
                <a:ea typeface="华文新魏" pitchFamily="2" charset="-122"/>
              </a:rPr>
              <a:t>第</a:t>
            </a:r>
            <a:r>
              <a:rPr lang="en-US" altLang="zh-CN" sz="1200" b="1" dirty="0">
                <a:latin typeface="华文新魏" pitchFamily="2" charset="-122"/>
                <a:ea typeface="华文新魏" pitchFamily="2" charset="-122"/>
              </a:rPr>
              <a:t>120</a:t>
            </a:r>
            <a:r>
              <a:rPr lang="zh-CN" altLang="en-US" sz="1200" b="1" dirty="0">
                <a:latin typeface="华文新魏" pitchFamily="2" charset="-122"/>
                <a:ea typeface="华文新魏" pitchFamily="2" charset="-122"/>
              </a:rPr>
              <a:t>师领导在战前观察地形，右起：贺龙、周士第、关向应、</a:t>
            </a:r>
            <a:r>
              <a:rPr lang="zh-CN" altLang="en-US" sz="1200" b="1" dirty="0" smtClean="0">
                <a:latin typeface="华文新魏" pitchFamily="2" charset="-122"/>
                <a:ea typeface="华文新魏" pitchFamily="2" charset="-122"/>
              </a:rPr>
              <a:t>甘泗淇。 </a:t>
            </a:r>
            <a:endParaRPr lang="zh-CN" altLang="en-US" sz="1200" b="1" dirty="0">
              <a:latin typeface="华文新魏" pitchFamily="2" charset="-122"/>
              <a:ea typeface="华文新魏" pitchFamily="2" charset="-122"/>
            </a:endParaRPr>
          </a:p>
        </p:txBody>
      </p:sp>
      <p:grpSp>
        <p:nvGrpSpPr>
          <p:cNvPr id="8" name="组合 7"/>
          <p:cNvGrpSpPr/>
          <p:nvPr/>
        </p:nvGrpSpPr>
        <p:grpSpPr>
          <a:xfrm>
            <a:off x="6228184" y="2420888"/>
            <a:ext cx="2664470" cy="3689697"/>
            <a:chOff x="6228184" y="2420888"/>
            <a:chExt cx="2664470" cy="3689697"/>
          </a:xfrm>
        </p:grpSpPr>
        <p:pic>
          <p:nvPicPr>
            <p:cNvPr id="5" name="Picture 4" descr="XW20051000000064"/>
            <p:cNvPicPr>
              <a:picLocks noChangeAspect="1" noChangeArrowheads="1"/>
            </p:cNvPicPr>
            <p:nvPr/>
          </p:nvPicPr>
          <p:blipFill>
            <a:blip r:embed="rId3" cstate="print"/>
            <a:srcRect/>
            <a:stretch>
              <a:fillRect/>
            </a:stretch>
          </p:blipFill>
          <p:spPr bwMode="auto">
            <a:xfrm>
              <a:off x="6228184" y="2420888"/>
              <a:ext cx="2397125" cy="3163887"/>
            </a:xfrm>
            <a:prstGeom prst="rect">
              <a:avLst/>
            </a:prstGeom>
            <a:noFill/>
          </p:spPr>
        </p:pic>
        <p:sp>
          <p:nvSpPr>
            <p:cNvPr id="6" name="Rectangle 5"/>
            <p:cNvSpPr>
              <a:spLocks noChangeArrowheads="1"/>
            </p:cNvSpPr>
            <p:nvPr/>
          </p:nvSpPr>
          <p:spPr bwMode="auto">
            <a:xfrm>
              <a:off x="6300192" y="5648920"/>
              <a:ext cx="2592462" cy="461665"/>
            </a:xfrm>
            <a:prstGeom prst="rect">
              <a:avLst/>
            </a:prstGeom>
            <a:noFill/>
            <a:ln w="9525">
              <a:noFill/>
              <a:miter lim="800000"/>
              <a:headEnd/>
              <a:tailEnd/>
            </a:ln>
            <a:effectLst/>
          </p:spPr>
          <p:txBody>
            <a:bodyPr wrap="square" anchor="ctr">
              <a:spAutoFit/>
            </a:bodyPr>
            <a:lstStyle/>
            <a:p>
              <a:pPr algn="l">
                <a:spcBef>
                  <a:spcPct val="0"/>
                </a:spcBef>
              </a:pPr>
              <a:r>
                <a:rPr lang="zh-CN" altLang="en-US" sz="1200" b="1" dirty="0">
                  <a:latin typeface="华文新魏" pitchFamily="2" charset="-122"/>
                  <a:ea typeface="华文新魏" pitchFamily="2" charset="-122"/>
                </a:rPr>
                <a:t>在奇袭阳明堡机场战斗中牺牲的第三营营长赵崇德</a:t>
              </a:r>
              <a:r>
                <a:rPr lang="en-US" altLang="zh-CN" sz="1200" b="1" dirty="0">
                  <a:latin typeface="华文新魏" pitchFamily="2" charset="-122"/>
                  <a:ea typeface="华文新魏" pitchFamily="2" charset="-122"/>
                </a:rPr>
                <a:t>(1914-1937</a:t>
              </a:r>
              <a:r>
                <a:rPr lang="zh-CN" altLang="en-US" sz="1200" b="1" dirty="0">
                  <a:latin typeface="华文新魏" pitchFamily="2" charset="-122"/>
                  <a:ea typeface="华文新魏" pitchFamily="2" charset="-122"/>
                </a:rPr>
                <a:t>）</a:t>
              </a:r>
            </a:p>
          </p:txBody>
        </p:sp>
      </p:grpSp>
      <p:sp>
        <p:nvSpPr>
          <p:cNvPr id="7" name="Rectangle 3"/>
          <p:cNvSpPr txBox="1">
            <a:spLocks noChangeArrowheads="1"/>
          </p:cNvSpPr>
          <p:nvPr/>
        </p:nvSpPr>
        <p:spPr>
          <a:xfrm>
            <a:off x="179512" y="4869160"/>
            <a:ext cx="5256584" cy="1374750"/>
          </a:xfrm>
          <a:prstGeom prst="rect">
            <a:avLst/>
          </a:prstGeom>
          <a:ln>
            <a:solidFill>
              <a:srgbClr val="33CCFF"/>
            </a:solidFill>
          </a:ln>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zh-CN" sz="1900" b="1" dirty="0" smtClean="0"/>
              <a:t>1937</a:t>
            </a:r>
            <a:r>
              <a:rPr lang="zh-CN" altLang="en-US" sz="1900" b="1" dirty="0" smtClean="0"/>
              <a:t>年</a:t>
            </a:r>
            <a:r>
              <a:rPr lang="en-US" altLang="zh-CN" sz="1900" b="1" dirty="0" smtClean="0"/>
              <a:t>10</a:t>
            </a:r>
            <a:r>
              <a:rPr lang="zh-CN" altLang="en-US" sz="1900" b="1" dirty="0" smtClean="0"/>
              <a:t>月</a:t>
            </a:r>
            <a:r>
              <a:rPr lang="en-US" altLang="zh-CN" sz="1900" b="1" dirty="0" smtClean="0"/>
              <a:t>19</a:t>
            </a:r>
            <a:r>
              <a:rPr lang="zh-CN" altLang="en-US" sz="1900" b="1" dirty="0" smtClean="0"/>
              <a:t>日，第</a:t>
            </a:r>
            <a:r>
              <a:rPr lang="en-US" altLang="zh-CN" sz="1900" b="1" dirty="0" smtClean="0">
                <a:solidFill>
                  <a:srgbClr val="FF0000"/>
                </a:solidFill>
              </a:rPr>
              <a:t>129</a:t>
            </a:r>
            <a:r>
              <a:rPr lang="zh-CN" altLang="en-US" sz="1900" b="1" dirty="0" smtClean="0">
                <a:solidFill>
                  <a:srgbClr val="FF0000"/>
                </a:solidFill>
              </a:rPr>
              <a:t>师</a:t>
            </a:r>
            <a:r>
              <a:rPr lang="zh-CN" altLang="en-US" sz="1900" b="1" dirty="0" smtClean="0"/>
              <a:t>先遣部队</a:t>
            </a:r>
            <a:r>
              <a:rPr lang="zh-CN" altLang="en-US" sz="1900" b="1" dirty="0" smtClean="0">
                <a:solidFill>
                  <a:srgbClr val="FF0000"/>
                </a:solidFill>
              </a:rPr>
              <a:t>夜袭</a:t>
            </a:r>
            <a:r>
              <a:rPr lang="zh-CN" altLang="en-US" sz="1900" b="1" dirty="0" smtClean="0"/>
              <a:t>代县</a:t>
            </a:r>
            <a:r>
              <a:rPr lang="zh-CN" altLang="en-US" sz="1900" b="1" dirty="0" smtClean="0">
                <a:solidFill>
                  <a:srgbClr val="FF0000"/>
                </a:solidFill>
              </a:rPr>
              <a:t>阳明堡飞机场</a:t>
            </a:r>
            <a:r>
              <a:rPr lang="zh-CN" altLang="en-US" sz="1900" b="1" dirty="0" smtClean="0"/>
              <a:t>，焚毁敌机</a:t>
            </a:r>
            <a:r>
              <a:rPr lang="en-US" altLang="zh-CN" sz="1900" b="1" dirty="0" smtClean="0"/>
              <a:t>24</a:t>
            </a:r>
            <a:r>
              <a:rPr lang="zh-CN" altLang="en-US" sz="1900" b="1" dirty="0" smtClean="0"/>
              <a:t>架，歼敌</a:t>
            </a:r>
            <a:r>
              <a:rPr lang="en-US" altLang="zh-CN" sz="1900" b="1" dirty="0" smtClean="0"/>
              <a:t>80</a:t>
            </a:r>
            <a:r>
              <a:rPr lang="zh-CN" altLang="en-US" sz="1900" b="1" dirty="0" smtClean="0"/>
              <a:t>余人，削弱了敌人的空中侦察、突击力量。</a:t>
            </a:r>
            <a:endParaRPr lang="zh-CN" altLang="en-US" sz="1900" b="1"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9186" name="Picture 2" descr="983634037936"/>
          <p:cNvPicPr>
            <a:picLocks noChangeAspect="1" noChangeArrowheads="1"/>
          </p:cNvPicPr>
          <p:nvPr/>
        </p:nvPicPr>
        <p:blipFill>
          <a:blip r:embed="rId2" cstate="print"/>
          <a:srcRect/>
          <a:stretch>
            <a:fillRect/>
          </a:stretch>
        </p:blipFill>
        <p:spPr bwMode="auto">
          <a:xfrm>
            <a:off x="179513" y="1340768"/>
            <a:ext cx="6120679" cy="4320480"/>
          </a:xfrm>
          <a:prstGeom prst="rect">
            <a:avLst/>
          </a:prstGeom>
          <a:noFill/>
        </p:spPr>
      </p:pic>
      <p:sp>
        <p:nvSpPr>
          <p:cNvPr id="989187" name="Rectangle 3"/>
          <p:cNvSpPr>
            <a:spLocks noChangeArrowheads="1"/>
          </p:cNvSpPr>
          <p:nvPr/>
        </p:nvSpPr>
        <p:spPr bwMode="auto">
          <a:xfrm>
            <a:off x="323528" y="277813"/>
            <a:ext cx="8363272" cy="1139825"/>
          </a:xfrm>
          <a:prstGeom prst="rect">
            <a:avLst/>
          </a:prstGeom>
          <a:noFill/>
          <a:ln w="9525">
            <a:noFill/>
            <a:miter lim="800000"/>
            <a:headEnd/>
            <a:tailEnd/>
          </a:ln>
          <a:effectLst/>
        </p:spPr>
        <p:txBody>
          <a:bodyPr/>
          <a:lstStyle/>
          <a:p>
            <a:pPr algn="l">
              <a:spcBef>
                <a:spcPct val="0"/>
              </a:spcBef>
            </a:pPr>
            <a:r>
              <a:rPr kumimoji="1" lang="zh-CN" altLang="en-US" sz="4200" b="1" dirty="0">
                <a:solidFill>
                  <a:schemeClr val="tx2"/>
                </a:solidFill>
                <a:latin typeface="华文新魏" pitchFamily="2" charset="-122"/>
                <a:ea typeface="华文新魏" pitchFamily="2" charset="-122"/>
              </a:rPr>
              <a:t>（</a:t>
            </a:r>
            <a:r>
              <a:rPr kumimoji="1" lang="en-US" altLang="zh-CN" sz="4200" b="1" dirty="0">
                <a:solidFill>
                  <a:schemeClr val="tx2"/>
                </a:solidFill>
                <a:latin typeface="华文新魏" pitchFamily="2" charset="-122"/>
                <a:ea typeface="华文新魏" pitchFamily="2" charset="-122"/>
              </a:rPr>
              <a:t>2</a:t>
            </a:r>
            <a:r>
              <a:rPr kumimoji="1" lang="zh-CN" altLang="en-US" sz="4200" b="1" dirty="0">
                <a:solidFill>
                  <a:schemeClr val="tx2"/>
                </a:solidFill>
                <a:latin typeface="华文新魏" pitchFamily="2" charset="-122"/>
                <a:ea typeface="华文新魏" pitchFamily="2" charset="-122"/>
              </a:rPr>
              <a:t>）开辟敌后根据地</a:t>
            </a:r>
          </a:p>
        </p:txBody>
      </p:sp>
      <p:sp>
        <p:nvSpPr>
          <p:cNvPr id="4" name="内容占位符 2"/>
          <p:cNvSpPr txBox="1">
            <a:spLocks/>
          </p:cNvSpPr>
          <p:nvPr/>
        </p:nvSpPr>
        <p:spPr>
          <a:xfrm>
            <a:off x="6372200" y="1412776"/>
            <a:ext cx="2577480" cy="4824536"/>
          </a:xfrm>
          <a:prstGeom prst="rect">
            <a:avLst/>
          </a:prstGeom>
        </p:spPr>
        <p:txBody>
          <a:bodyPr>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1937</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年太原失陷后，八路军在敌后实施战略展开，发动独立自主的敌后游击战争。</a:t>
            </a:r>
            <a:endPar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到</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年底，人民武装部队发展到</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50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万，还建立了大量的地方性武装和民兵，在华北、华中、华南创建了</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16</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块根据地。</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1944</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年春季，敌后战场转入攻势作战。</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2" name="Rectangle 4"/>
          <p:cNvSpPr>
            <a:spLocks noChangeArrowheads="1"/>
          </p:cNvSpPr>
          <p:nvPr/>
        </p:nvSpPr>
        <p:spPr bwMode="auto">
          <a:xfrm>
            <a:off x="683568" y="1844675"/>
            <a:ext cx="5760640" cy="576263"/>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1900</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日本加入八国联军侵华</a:t>
            </a:r>
          </a:p>
        </p:txBody>
      </p:sp>
      <p:sp>
        <p:nvSpPr>
          <p:cNvPr id="1077256" name="Rectangle 8"/>
          <p:cNvSpPr>
            <a:spLocks noChangeArrowheads="1"/>
          </p:cNvSpPr>
          <p:nvPr/>
        </p:nvSpPr>
        <p:spPr bwMode="auto">
          <a:xfrm>
            <a:off x="611560" y="3573016"/>
            <a:ext cx="2736304" cy="158417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000" b="1" dirty="0">
                <a:latin typeface="华文新魏" pitchFamily="2" charset="-122"/>
                <a:ea typeface="华文新魏" pitchFamily="2" charset="-122"/>
              </a:rPr>
              <a:t>1904-1905</a:t>
            </a:r>
            <a:r>
              <a:rPr lang="zh-CN" altLang="en-US" sz="2000" b="1" dirty="0">
                <a:latin typeface="华文新魏" pitchFamily="2" charset="-122"/>
                <a:ea typeface="华文新魏" pitchFamily="2" charset="-122"/>
              </a:rPr>
              <a:t>年日俄战争后，根据</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朴茨茅斯和约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占领了辽东半岛，建立一整套殖民机构。</a:t>
            </a:r>
          </a:p>
        </p:txBody>
      </p:sp>
      <p:sp>
        <p:nvSpPr>
          <p:cNvPr id="1077260" name="Rectangle 12"/>
          <p:cNvSpPr>
            <a:spLocks noChangeArrowheads="1"/>
          </p:cNvSpPr>
          <p:nvPr/>
        </p:nvSpPr>
        <p:spPr bwMode="auto">
          <a:xfrm>
            <a:off x="6381750" y="3717032"/>
            <a:ext cx="1718642" cy="461665"/>
          </a:xfrm>
          <a:prstGeom prst="rect">
            <a:avLst/>
          </a:prstGeom>
          <a:noFill/>
          <a:ln w="9525">
            <a:noFill/>
            <a:miter lim="800000"/>
            <a:headEnd/>
            <a:tailEnd/>
          </a:ln>
          <a:effectLst/>
        </p:spPr>
        <p:txBody>
          <a:bodyPr wrap="square">
            <a:spAutoFit/>
          </a:bodyPr>
          <a:lstStyle/>
          <a:p>
            <a:pPr>
              <a:spcBef>
                <a:spcPct val="0"/>
              </a:spcBef>
            </a:pPr>
            <a:r>
              <a:rPr kumimoji="1" lang="en-US" altLang="zh-CN" sz="1200" b="1" dirty="0">
                <a:latin typeface="+mn-ea"/>
              </a:rPr>
              <a:t>1904</a:t>
            </a:r>
            <a:r>
              <a:rPr kumimoji="1" lang="zh-CN" altLang="en-US" sz="1200" b="1" dirty="0">
                <a:latin typeface="+mn-ea"/>
              </a:rPr>
              <a:t>年</a:t>
            </a:r>
            <a:r>
              <a:rPr kumimoji="1" lang="en-US" altLang="zh-CN" sz="1200" b="1" dirty="0">
                <a:latin typeface="+mn-ea"/>
              </a:rPr>
              <a:t>12</a:t>
            </a:r>
            <a:r>
              <a:rPr kumimoji="1" lang="zh-CN" altLang="en-US" sz="1200" b="1" dirty="0">
                <a:latin typeface="+mn-ea"/>
              </a:rPr>
              <a:t>月</a:t>
            </a:r>
            <a:r>
              <a:rPr kumimoji="1" lang="en-US" altLang="zh-CN" sz="1200" b="1" dirty="0">
                <a:latin typeface="+mn-ea"/>
              </a:rPr>
              <a:t>6</a:t>
            </a:r>
            <a:r>
              <a:rPr kumimoji="1" lang="zh-CN" altLang="en-US" sz="1200" b="1" dirty="0">
                <a:latin typeface="+mn-ea"/>
              </a:rPr>
              <a:t>日在中国旅顺港</a:t>
            </a:r>
            <a:r>
              <a:rPr kumimoji="1" lang="zh-CN" altLang="en-US" sz="1200" b="1" dirty="0" smtClean="0">
                <a:latin typeface="+mn-ea"/>
              </a:rPr>
              <a:t>中弹的</a:t>
            </a:r>
            <a:r>
              <a:rPr kumimoji="1" lang="zh-CN" altLang="en-US" sz="1200" b="1" dirty="0">
                <a:latin typeface="+mn-ea"/>
              </a:rPr>
              <a:t>俄国军舰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7260"/>
                                        </p:tgtEl>
                                        <p:attrNameLst>
                                          <p:attrName>style.visibility</p:attrName>
                                        </p:attrNameLst>
                                      </p:cBhvr>
                                      <p:to>
                                        <p:strVal val="visible"/>
                                      </p:to>
                                    </p:set>
                                    <p:anim calcmode="lin" valueType="num">
                                      <p:cBhvr additive="base">
                                        <p:cTn id="7" dur="500" fill="hold"/>
                                        <p:tgtEl>
                                          <p:spTgt spid="1077260"/>
                                        </p:tgtEl>
                                        <p:attrNameLst>
                                          <p:attrName>ppt_x</p:attrName>
                                        </p:attrNameLst>
                                      </p:cBhvr>
                                      <p:tavLst>
                                        <p:tav tm="0">
                                          <p:val>
                                            <p:strVal val="0-#ppt_w/2"/>
                                          </p:val>
                                        </p:tav>
                                        <p:tav tm="100000">
                                          <p:val>
                                            <p:strVal val="#ppt_x"/>
                                          </p:val>
                                        </p:tav>
                                      </p:tavLst>
                                    </p:anim>
                                    <p:anim calcmode="lin" valueType="num">
                                      <p:cBhvr additive="base">
                                        <p:cTn id="8" dur="500" fill="hold"/>
                                        <p:tgtEl>
                                          <p:spTgt spid="10772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260"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sz="quarter" idx="1"/>
          </p:nvPr>
        </p:nvSpPr>
        <p:spPr>
          <a:xfrm>
            <a:off x="323528" y="4110038"/>
            <a:ext cx="3960440" cy="2020887"/>
          </a:xfrm>
          <a:ln>
            <a:solidFill>
              <a:srgbClr val="33CCFF"/>
            </a:solidFill>
          </a:ln>
        </p:spPr>
        <p:txBody>
          <a:bodyPr>
            <a:normAutofit fontScale="92500"/>
          </a:bodyPr>
          <a:lstStyle/>
          <a:p>
            <a:r>
              <a:rPr lang="en-US" altLang="zh-CN" sz="2400" b="1" dirty="0"/>
              <a:t>1939</a:t>
            </a:r>
            <a:r>
              <a:rPr lang="zh-CN" altLang="en-US" sz="2400" b="1" dirty="0"/>
              <a:t>年</a:t>
            </a:r>
            <a:r>
              <a:rPr lang="en-US" altLang="zh-CN" sz="2400" b="1" dirty="0"/>
              <a:t>11</a:t>
            </a:r>
            <a:r>
              <a:rPr lang="zh-CN" altLang="en-US" sz="2400" b="1" dirty="0"/>
              <a:t>月，八路军在河北涞源县黄土岭伏击日军，共歼灭日军</a:t>
            </a:r>
            <a:r>
              <a:rPr lang="en-US" altLang="zh-CN" sz="2400" b="1" dirty="0"/>
              <a:t>900</a:t>
            </a:r>
            <a:r>
              <a:rPr lang="zh-CN" altLang="en-US" sz="2400" b="1" dirty="0"/>
              <a:t>余人，日军独立混成第二旅旅长</a:t>
            </a:r>
            <a:r>
              <a:rPr lang="zh-CN" altLang="en-US" sz="2400" b="1" dirty="0">
                <a:solidFill>
                  <a:srgbClr val="FF0000"/>
                </a:solidFill>
              </a:rPr>
              <a:t>阿部规秀</a:t>
            </a:r>
            <a:r>
              <a:rPr lang="zh-CN" altLang="en-US" sz="2400" b="1" dirty="0"/>
              <a:t>中将也被炮火击中而毙命</a:t>
            </a:r>
            <a:r>
              <a:rPr lang="zh-CN" altLang="en-US" sz="2400" b="1" dirty="0" smtClean="0"/>
              <a:t>。</a:t>
            </a:r>
            <a:endParaRPr lang="en-US" altLang="zh-CN" sz="2400" b="1" dirty="0" smtClean="0"/>
          </a:p>
        </p:txBody>
      </p:sp>
      <p:grpSp>
        <p:nvGrpSpPr>
          <p:cNvPr id="6" name="组合 5"/>
          <p:cNvGrpSpPr/>
          <p:nvPr/>
        </p:nvGrpSpPr>
        <p:grpSpPr>
          <a:xfrm>
            <a:off x="467544" y="476672"/>
            <a:ext cx="6192688" cy="3240088"/>
            <a:chOff x="179512" y="620688"/>
            <a:chExt cx="6192688" cy="3240088"/>
          </a:xfrm>
        </p:grpSpPr>
        <p:pic>
          <p:nvPicPr>
            <p:cNvPr id="1115139" name="Picture 3" descr="XW20051000000113"/>
            <p:cNvPicPr>
              <a:picLocks noChangeAspect="1" noChangeArrowheads="1"/>
            </p:cNvPicPr>
            <p:nvPr/>
          </p:nvPicPr>
          <p:blipFill>
            <a:blip r:embed="rId2" cstate="print"/>
            <a:srcRect/>
            <a:stretch>
              <a:fillRect/>
            </a:stretch>
          </p:blipFill>
          <p:spPr bwMode="auto">
            <a:xfrm>
              <a:off x="179512" y="620688"/>
              <a:ext cx="5472112" cy="3240088"/>
            </a:xfrm>
            <a:prstGeom prst="rect">
              <a:avLst/>
            </a:prstGeom>
            <a:noFill/>
          </p:spPr>
        </p:pic>
        <p:sp>
          <p:nvSpPr>
            <p:cNvPr id="1115140" name="Rectangle 4"/>
            <p:cNvSpPr>
              <a:spLocks noChangeArrowheads="1"/>
            </p:cNvSpPr>
            <p:nvPr/>
          </p:nvSpPr>
          <p:spPr bwMode="auto">
            <a:xfrm>
              <a:off x="5652120" y="999599"/>
              <a:ext cx="720080" cy="2554545"/>
            </a:xfrm>
            <a:prstGeom prst="rect">
              <a:avLst/>
            </a:prstGeom>
            <a:noFill/>
            <a:ln w="9525">
              <a:solidFill>
                <a:srgbClr val="33CCFF"/>
              </a:solidFill>
              <a:miter lim="800000"/>
              <a:headEnd/>
              <a:tailEnd/>
            </a:ln>
            <a:effectLst/>
          </p:spPr>
          <p:txBody>
            <a:bodyPr wrap="square" anchor="ctr">
              <a:spAutoFit/>
            </a:bodyPr>
            <a:lstStyle/>
            <a:p>
              <a:pPr algn="l" eaLnBrk="0" hangingPunct="0">
                <a:spcBef>
                  <a:spcPct val="0"/>
                </a:spcBef>
              </a:pPr>
              <a:r>
                <a:rPr lang="zh-CN" altLang="en-US" sz="1600" b="1" dirty="0">
                  <a:solidFill>
                    <a:srgbClr val="FF0000"/>
                  </a:solidFill>
                  <a:latin typeface="华文新魏" pitchFamily="2" charset="-122"/>
                  <a:ea typeface="华文新魏" pitchFamily="2" charset="-122"/>
                </a:rPr>
                <a:t>左图为香港报刊有关阿部规秀被击毙的报道。</a:t>
              </a:r>
            </a:p>
          </p:txBody>
        </p:sp>
      </p:grpSp>
      <p:pic>
        <p:nvPicPr>
          <p:cNvPr id="99330" name="Picture 2" descr="https://gss0.bdstatic.com/-4o3dSag_xI4khGkpoWK1HF6hhy/baike/w%3D268%3Bg%3D0/sign=0a647d92b6003af34dbadb660d11a161/d50735fae6cd7b89a2e6a7180f2442a7d8330ea6.jpg"/>
          <p:cNvPicPr>
            <a:picLocks noChangeAspect="1" noChangeArrowheads="1"/>
          </p:cNvPicPr>
          <p:nvPr/>
        </p:nvPicPr>
        <p:blipFill>
          <a:blip r:embed="rId3" cstate="print"/>
          <a:srcRect/>
          <a:stretch>
            <a:fillRect/>
          </a:stretch>
        </p:blipFill>
        <p:spPr bwMode="auto">
          <a:xfrm>
            <a:off x="7092280" y="620688"/>
            <a:ext cx="1832620" cy="2673711"/>
          </a:xfrm>
          <a:prstGeom prst="rect">
            <a:avLst/>
          </a:prstGeom>
          <a:noFill/>
        </p:spPr>
      </p:pic>
      <p:sp>
        <p:nvSpPr>
          <p:cNvPr id="7" name="矩形 6"/>
          <p:cNvSpPr/>
          <p:nvPr/>
        </p:nvSpPr>
        <p:spPr>
          <a:xfrm>
            <a:off x="7308304" y="3356992"/>
            <a:ext cx="1653017" cy="276999"/>
          </a:xfrm>
          <a:prstGeom prst="rect">
            <a:avLst/>
          </a:prstGeom>
        </p:spPr>
        <p:txBody>
          <a:bodyPr wrap="none">
            <a:spAutoFit/>
          </a:bodyPr>
          <a:lstStyle/>
          <a:p>
            <a:r>
              <a:rPr lang="zh-CN" altLang="en-US" sz="1200" b="1" dirty="0" smtClean="0">
                <a:solidFill>
                  <a:srgbClr val="002060"/>
                </a:solidFill>
                <a:latin typeface="+mn-ea"/>
              </a:rPr>
              <a:t>多田骏（</a:t>
            </a:r>
            <a:r>
              <a:rPr lang="en-US" altLang="zh-CN" sz="1200" b="1" dirty="0" smtClean="0">
                <a:latin typeface="+mn-ea"/>
              </a:rPr>
              <a:t>1882-1948</a:t>
            </a:r>
            <a:r>
              <a:rPr lang="zh-CN" altLang="en-US" sz="1200" b="1" dirty="0" smtClean="0">
                <a:solidFill>
                  <a:srgbClr val="002060"/>
                </a:solidFill>
                <a:latin typeface="+mn-ea"/>
              </a:rPr>
              <a:t>）</a:t>
            </a:r>
            <a:endParaRPr lang="zh-CN" altLang="en-US" sz="1200" b="1" dirty="0">
              <a:latin typeface="+mn-ea"/>
            </a:endParaRPr>
          </a:p>
        </p:txBody>
      </p:sp>
      <p:sp>
        <p:nvSpPr>
          <p:cNvPr id="8" name="云形标注 7"/>
          <p:cNvSpPr/>
          <p:nvPr/>
        </p:nvSpPr>
        <p:spPr>
          <a:xfrm>
            <a:off x="4860032" y="3717032"/>
            <a:ext cx="2808312" cy="2520280"/>
          </a:xfrm>
          <a:prstGeom prst="cloudCallout">
            <a:avLst>
              <a:gd name="adj1" fmla="val 56647"/>
              <a:gd name="adj2" fmla="val -1304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90000"/>
                    <a:lumOff val="10000"/>
                  </a:schemeClr>
                </a:solidFill>
              </a:rPr>
              <a:t>名将之花，凋谢在太行山上。</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179388" y="188913"/>
            <a:ext cx="4608512" cy="1223962"/>
          </a:xfrm>
          <a:noFill/>
          <a:ln>
            <a:solidFill>
              <a:schemeClr val="accent2"/>
            </a:solidFill>
          </a:ln>
        </p:spPr>
        <p:txBody>
          <a:bodyPr/>
          <a:lstStyle/>
          <a:p>
            <a:r>
              <a:rPr lang="zh-CN" altLang="en-US" sz="3800" b="1"/>
              <a:t>可歌可泣的民族英雄</a:t>
            </a:r>
          </a:p>
        </p:txBody>
      </p:sp>
      <p:sp>
        <p:nvSpPr>
          <p:cNvPr id="1102863" name="Rectangle 15"/>
          <p:cNvSpPr>
            <a:spLocks noGrp="1" noChangeArrowheads="1"/>
          </p:cNvSpPr>
          <p:nvPr>
            <p:ph sz="quarter" idx="1"/>
          </p:nvPr>
        </p:nvSpPr>
        <p:spPr>
          <a:xfrm>
            <a:off x="395536" y="2276872"/>
            <a:ext cx="3168154" cy="3810645"/>
          </a:xfrm>
          <a:noFill/>
          <a:ln/>
        </p:spPr>
        <p:txBody>
          <a:bodyPr>
            <a:normAutofit/>
          </a:bodyPr>
          <a:lstStyle/>
          <a:p>
            <a:pPr>
              <a:lnSpc>
                <a:spcPct val="80000"/>
              </a:lnSpc>
            </a:pPr>
            <a:r>
              <a:rPr lang="zh-CN" altLang="en-US" sz="2500" b="1" dirty="0"/>
              <a:t>八路军副参谋长左权</a:t>
            </a:r>
            <a:r>
              <a:rPr lang="zh-CN" altLang="en-US" sz="2500" b="1" dirty="0" smtClean="0"/>
              <a:t>、东北抗日联军第一路军总司令兼政治委员</a:t>
            </a:r>
            <a:r>
              <a:rPr lang="zh-CN" altLang="en-US" sz="2500" b="1" dirty="0" smtClean="0"/>
              <a:t>杨靖宇、东北抗日联军</a:t>
            </a:r>
            <a:r>
              <a:rPr lang="zh-CN" altLang="en-US" sz="2500" b="1" dirty="0"/>
              <a:t>第二路军副总指挥赵尚志、新四军第四师师长彭雪枫，先后在作战中以身殉国</a:t>
            </a:r>
            <a:r>
              <a:rPr lang="zh-CN" altLang="en-US" sz="2500" b="1" dirty="0" smtClean="0"/>
              <a:t>。</a:t>
            </a:r>
            <a:endParaRPr lang="en-US" altLang="zh-CN" sz="2500" b="1" dirty="0" smtClean="0"/>
          </a:p>
        </p:txBody>
      </p:sp>
      <p:grpSp>
        <p:nvGrpSpPr>
          <p:cNvPr id="15" name="组合 14"/>
          <p:cNvGrpSpPr/>
          <p:nvPr/>
        </p:nvGrpSpPr>
        <p:grpSpPr>
          <a:xfrm>
            <a:off x="6715125" y="3357563"/>
            <a:ext cx="2070100" cy="2952228"/>
            <a:chOff x="6715125" y="3357563"/>
            <a:chExt cx="2070100" cy="2952228"/>
          </a:xfrm>
        </p:grpSpPr>
        <p:pic>
          <p:nvPicPr>
            <p:cNvPr id="1102853" name="Picture 5" descr="a005b3347b548583d1a2d32f"/>
            <p:cNvPicPr>
              <a:picLocks noChangeAspect="1" noChangeArrowheads="1"/>
            </p:cNvPicPr>
            <p:nvPr/>
          </p:nvPicPr>
          <p:blipFill>
            <a:blip r:embed="rId2" cstate="print"/>
            <a:srcRect/>
            <a:stretch>
              <a:fillRect/>
            </a:stretch>
          </p:blipFill>
          <p:spPr bwMode="auto">
            <a:xfrm>
              <a:off x="6715125" y="3357563"/>
              <a:ext cx="2070100" cy="2735262"/>
            </a:xfrm>
            <a:prstGeom prst="rect">
              <a:avLst/>
            </a:prstGeom>
            <a:noFill/>
          </p:spPr>
        </p:pic>
        <p:sp>
          <p:nvSpPr>
            <p:cNvPr id="1102857" name="Rectangle 9"/>
            <p:cNvSpPr>
              <a:spLocks noChangeArrowheads="1"/>
            </p:cNvSpPr>
            <p:nvPr/>
          </p:nvSpPr>
          <p:spPr bwMode="auto">
            <a:xfrm>
              <a:off x="6876256" y="6093296"/>
              <a:ext cx="1656283" cy="216495"/>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杨靖宇（</a:t>
              </a:r>
              <a:r>
                <a:rPr lang="en-US" altLang="zh-CN" sz="1200" b="1" dirty="0">
                  <a:latin typeface="+mn-ea"/>
                </a:rPr>
                <a:t>1905--1940</a:t>
              </a:r>
              <a:r>
                <a:rPr lang="zh-CN" altLang="en-US" sz="1200" b="1" dirty="0">
                  <a:latin typeface="+mn-ea"/>
                </a:rPr>
                <a:t>） </a:t>
              </a:r>
            </a:p>
          </p:txBody>
        </p:sp>
      </p:grpSp>
      <p:grpSp>
        <p:nvGrpSpPr>
          <p:cNvPr id="13" name="组合 12"/>
          <p:cNvGrpSpPr/>
          <p:nvPr/>
        </p:nvGrpSpPr>
        <p:grpSpPr>
          <a:xfrm>
            <a:off x="6804248" y="476672"/>
            <a:ext cx="2123852" cy="2736305"/>
            <a:chOff x="6804248" y="476672"/>
            <a:chExt cx="2123852" cy="2736305"/>
          </a:xfrm>
        </p:grpSpPr>
        <p:pic>
          <p:nvPicPr>
            <p:cNvPr id="1102860" name="Picture 12" descr="01300000327389123064702258005"/>
            <p:cNvPicPr>
              <a:picLocks noChangeAspect="1" noChangeArrowheads="1"/>
            </p:cNvPicPr>
            <p:nvPr/>
          </p:nvPicPr>
          <p:blipFill>
            <a:blip r:embed="rId3" cstate="print"/>
            <a:srcRect/>
            <a:stretch>
              <a:fillRect/>
            </a:stretch>
          </p:blipFill>
          <p:spPr bwMode="auto">
            <a:xfrm>
              <a:off x="6804248" y="476672"/>
              <a:ext cx="2123728" cy="2451821"/>
            </a:xfrm>
            <a:prstGeom prst="rect">
              <a:avLst/>
            </a:prstGeom>
            <a:noFill/>
          </p:spPr>
        </p:pic>
        <p:sp>
          <p:nvSpPr>
            <p:cNvPr id="1102861" name="Rectangle 13"/>
            <p:cNvSpPr>
              <a:spLocks noChangeArrowheads="1"/>
            </p:cNvSpPr>
            <p:nvPr/>
          </p:nvSpPr>
          <p:spPr bwMode="auto">
            <a:xfrm>
              <a:off x="7164288" y="2997201"/>
              <a:ext cx="1763812" cy="215776"/>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pPr>
              <a:r>
                <a:rPr lang="zh-CN" altLang="en-US" sz="1200" b="1" dirty="0">
                  <a:latin typeface="+mn-ea"/>
                </a:rPr>
                <a:t>赵尚志（</a:t>
              </a:r>
              <a:r>
                <a:rPr lang="en-US" altLang="zh-CN" sz="1200" b="1" dirty="0">
                  <a:latin typeface="+mn-ea"/>
                </a:rPr>
                <a:t>1908--1942</a:t>
              </a:r>
              <a:r>
                <a:rPr lang="zh-CN" altLang="en-US" sz="1200" b="1" dirty="0">
                  <a:latin typeface="+mn-ea"/>
                </a:rPr>
                <a:t>） </a:t>
              </a:r>
            </a:p>
          </p:txBody>
        </p:sp>
      </p:grpSp>
      <p:grpSp>
        <p:nvGrpSpPr>
          <p:cNvPr id="12" name="组合 11"/>
          <p:cNvGrpSpPr/>
          <p:nvPr/>
        </p:nvGrpSpPr>
        <p:grpSpPr>
          <a:xfrm>
            <a:off x="4788024" y="420921"/>
            <a:ext cx="2046164" cy="2792824"/>
            <a:chOff x="4788024" y="420921"/>
            <a:chExt cx="2046164" cy="2792824"/>
          </a:xfrm>
        </p:grpSpPr>
        <p:pic>
          <p:nvPicPr>
            <p:cNvPr id="1102865" name="Picture 17" descr="u=2560876560,2296955748&amp;fm=58"/>
            <p:cNvPicPr>
              <a:picLocks noChangeAspect="1" noChangeArrowheads="1"/>
            </p:cNvPicPr>
            <p:nvPr/>
          </p:nvPicPr>
          <p:blipFill>
            <a:blip r:embed="rId4" cstate="print"/>
            <a:srcRect/>
            <a:stretch>
              <a:fillRect/>
            </a:stretch>
          </p:blipFill>
          <p:spPr bwMode="auto">
            <a:xfrm>
              <a:off x="4788024" y="420921"/>
              <a:ext cx="2046164" cy="2503253"/>
            </a:xfrm>
            <a:prstGeom prst="rect">
              <a:avLst/>
            </a:prstGeom>
            <a:noFill/>
          </p:spPr>
        </p:pic>
        <p:sp>
          <p:nvSpPr>
            <p:cNvPr id="1102866" name="Rectangle 18"/>
            <p:cNvSpPr>
              <a:spLocks noChangeArrowheads="1"/>
            </p:cNvSpPr>
            <p:nvPr/>
          </p:nvSpPr>
          <p:spPr bwMode="auto">
            <a:xfrm>
              <a:off x="5076056" y="2924944"/>
              <a:ext cx="1584176" cy="288801"/>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None/>
              </a:pPr>
              <a:r>
                <a:rPr lang="zh-CN" altLang="en-US" sz="1200" b="1" dirty="0">
                  <a:latin typeface="+mn-ea"/>
                </a:rPr>
                <a:t>左权（</a:t>
              </a:r>
              <a:r>
                <a:rPr lang="en-US" altLang="zh-CN" sz="1200" b="1" dirty="0">
                  <a:latin typeface="+mn-ea"/>
                </a:rPr>
                <a:t>1905--1942 </a:t>
              </a:r>
              <a:r>
                <a:rPr lang="zh-CN" altLang="en-US" sz="1200" b="1" dirty="0">
                  <a:latin typeface="+mn-ea"/>
                </a:rPr>
                <a:t>）</a:t>
              </a:r>
            </a:p>
          </p:txBody>
        </p:sp>
      </p:grpSp>
      <p:grpSp>
        <p:nvGrpSpPr>
          <p:cNvPr id="14" name="组合 13"/>
          <p:cNvGrpSpPr/>
          <p:nvPr/>
        </p:nvGrpSpPr>
        <p:grpSpPr>
          <a:xfrm>
            <a:off x="4284663" y="3357563"/>
            <a:ext cx="2119312" cy="2952228"/>
            <a:chOff x="4284663" y="3357563"/>
            <a:chExt cx="2119312" cy="2952228"/>
          </a:xfrm>
        </p:grpSpPr>
        <p:sp>
          <p:nvSpPr>
            <p:cNvPr id="1102867" name="Rectangle 19"/>
            <p:cNvSpPr>
              <a:spLocks noChangeArrowheads="1"/>
            </p:cNvSpPr>
            <p:nvPr/>
          </p:nvSpPr>
          <p:spPr bwMode="auto">
            <a:xfrm>
              <a:off x="4499992" y="6021288"/>
              <a:ext cx="1584176" cy="288503"/>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r>
                <a:rPr lang="zh-CN" altLang="en-US" sz="1200" b="1" dirty="0">
                  <a:latin typeface="+mn-ea"/>
                </a:rPr>
                <a:t>彭雪枫</a:t>
              </a:r>
              <a:r>
                <a:rPr lang="en-US" altLang="zh-CN" sz="1200" b="1" dirty="0">
                  <a:latin typeface="+mn-ea"/>
                </a:rPr>
                <a:t>(1907--1944</a:t>
              </a:r>
              <a:r>
                <a:rPr lang="zh-CN" altLang="en-US" sz="1200" b="1" dirty="0">
                  <a:latin typeface="+mn-ea"/>
                </a:rPr>
                <a:t>） </a:t>
              </a:r>
            </a:p>
          </p:txBody>
        </p:sp>
        <p:pic>
          <p:nvPicPr>
            <p:cNvPr id="1102869" name="Picture 21" descr="d53f8794a4c27d1ee3e4aee41ad5ad6edcc438cb"/>
            <p:cNvPicPr>
              <a:picLocks noChangeAspect="1" noChangeArrowheads="1"/>
            </p:cNvPicPr>
            <p:nvPr/>
          </p:nvPicPr>
          <p:blipFill>
            <a:blip r:embed="rId5" cstate="print"/>
            <a:srcRect/>
            <a:stretch>
              <a:fillRect/>
            </a:stretch>
          </p:blipFill>
          <p:spPr bwMode="auto">
            <a:xfrm>
              <a:off x="4284663" y="3357563"/>
              <a:ext cx="2119312" cy="2665412"/>
            </a:xfrm>
            <a:prstGeom prst="rect">
              <a:avLst/>
            </a:prstGeom>
            <a:noFill/>
          </p:spPr>
        </p:pic>
      </p:gr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https://ss1.bdstatic.com/70cFvXSh_Q1YnxGkpoWK1HF6hhy/it/u=4159512779,994310280&amp;fm=27&amp;gp=0.jpg"/>
          <p:cNvPicPr>
            <a:picLocks noChangeAspect="1" noChangeArrowheads="1"/>
          </p:cNvPicPr>
          <p:nvPr/>
        </p:nvPicPr>
        <p:blipFill>
          <a:blip r:embed="rId2" cstate="print"/>
          <a:srcRect/>
          <a:stretch>
            <a:fillRect/>
          </a:stretch>
        </p:blipFill>
        <p:spPr bwMode="auto">
          <a:xfrm>
            <a:off x="179512" y="2276872"/>
            <a:ext cx="5292080" cy="4257675"/>
          </a:xfrm>
          <a:prstGeom prst="rect">
            <a:avLst/>
          </a:prstGeom>
          <a:noFill/>
        </p:spPr>
      </p:pic>
      <p:sp>
        <p:nvSpPr>
          <p:cNvPr id="5" name="Rectangle 2"/>
          <p:cNvSpPr>
            <a:spLocks noGrp="1" noChangeArrowheads="1"/>
          </p:cNvSpPr>
          <p:nvPr>
            <p:ph type="title"/>
          </p:nvPr>
        </p:nvSpPr>
        <p:spPr>
          <a:xfrm>
            <a:off x="179512" y="116632"/>
            <a:ext cx="4032448" cy="864096"/>
          </a:xfrm>
        </p:spPr>
        <p:txBody>
          <a:bodyPr/>
          <a:lstStyle/>
          <a:p>
            <a:r>
              <a:rPr lang="en-US" altLang="zh-CN" sz="4100" b="1" dirty="0">
                <a:latin typeface="Arial"/>
              </a:rPr>
              <a:t>“</a:t>
            </a:r>
            <a:r>
              <a:rPr lang="zh-CN" altLang="en-US" sz="4100" b="1" dirty="0"/>
              <a:t>狼牙山五壮士</a:t>
            </a:r>
            <a:r>
              <a:rPr lang="zh-CN" altLang="en-US" sz="4100" b="1" dirty="0">
                <a:latin typeface="Arial"/>
              </a:rPr>
              <a:t>”</a:t>
            </a:r>
            <a:endParaRPr lang="zh-CN" altLang="en-US" sz="4100" b="1" dirty="0"/>
          </a:p>
        </p:txBody>
      </p:sp>
      <p:pic>
        <p:nvPicPr>
          <p:cNvPr id="6" name="Picture 16" descr="c9fcc3cec3fdfc0391ad115bd63f8794a5c2267f"/>
          <p:cNvPicPr>
            <a:picLocks noChangeAspect="1" noChangeArrowheads="1"/>
          </p:cNvPicPr>
          <p:nvPr/>
        </p:nvPicPr>
        <p:blipFill>
          <a:blip r:embed="rId3" cstate="print"/>
          <a:srcRect/>
          <a:stretch>
            <a:fillRect/>
          </a:stretch>
        </p:blipFill>
        <p:spPr bwMode="auto">
          <a:xfrm>
            <a:off x="5580112" y="260648"/>
            <a:ext cx="2592288" cy="3096782"/>
          </a:xfrm>
          <a:prstGeom prst="rect">
            <a:avLst/>
          </a:prstGeom>
          <a:noFill/>
        </p:spPr>
      </p:pic>
      <p:sp>
        <p:nvSpPr>
          <p:cNvPr id="7" name="Rectangle 9"/>
          <p:cNvSpPr>
            <a:spLocks noGrp="1" noChangeArrowheads="1"/>
          </p:cNvSpPr>
          <p:nvPr>
            <p:ph sz="quarter" idx="1"/>
          </p:nvPr>
        </p:nvSpPr>
        <p:spPr>
          <a:xfrm>
            <a:off x="6228184" y="6525344"/>
            <a:ext cx="2373490" cy="180862"/>
          </a:xfrm>
          <a:noFill/>
          <a:ln/>
        </p:spPr>
        <p:txBody>
          <a:bodyPr>
            <a:normAutofit fontScale="77500" lnSpcReduction="20000"/>
          </a:bodyPr>
          <a:lstStyle/>
          <a:p>
            <a:pPr>
              <a:lnSpc>
                <a:spcPct val="80000"/>
              </a:lnSpc>
              <a:buNone/>
            </a:pPr>
            <a:r>
              <a:rPr lang="zh-CN" altLang="en-US" sz="1200" b="1" dirty="0" smtClean="0">
                <a:latin typeface="+mn-ea"/>
              </a:rPr>
              <a:t>宋学义</a:t>
            </a:r>
            <a:r>
              <a:rPr lang="zh-CN" altLang="en-US" sz="1200" b="1" dirty="0">
                <a:latin typeface="+mn-ea"/>
              </a:rPr>
              <a:t>（</a:t>
            </a:r>
            <a:r>
              <a:rPr lang="en-US" altLang="zh-CN" sz="1200" b="1" dirty="0">
                <a:latin typeface="+mn-ea"/>
              </a:rPr>
              <a:t>1918--1971)</a:t>
            </a:r>
            <a:r>
              <a:rPr lang="zh-CN" altLang="en-US" sz="1200" b="1" dirty="0">
                <a:latin typeface="+mn-ea"/>
              </a:rPr>
              <a:t>与葛振林（</a:t>
            </a:r>
            <a:r>
              <a:rPr lang="en-US" altLang="zh-CN" sz="1200" b="1" dirty="0">
                <a:latin typeface="+mn-ea"/>
              </a:rPr>
              <a:t>1917--2005 </a:t>
            </a:r>
            <a:r>
              <a:rPr lang="zh-CN" altLang="en-US" sz="1200" b="1" dirty="0">
                <a:latin typeface="+mn-ea"/>
              </a:rPr>
              <a:t>）</a:t>
            </a:r>
          </a:p>
        </p:txBody>
      </p:sp>
      <p:pic>
        <p:nvPicPr>
          <p:cNvPr id="8" name="Picture 5" descr="37d12f2eb9389b50e4ad0c298535e5dde7116e7f"/>
          <p:cNvPicPr>
            <a:picLocks noChangeAspect="1" noChangeArrowheads="1"/>
          </p:cNvPicPr>
          <p:nvPr/>
        </p:nvPicPr>
        <p:blipFill>
          <a:blip r:embed="rId4" cstate="print"/>
          <a:srcRect/>
          <a:stretch>
            <a:fillRect/>
          </a:stretch>
        </p:blipFill>
        <p:spPr bwMode="auto">
          <a:xfrm>
            <a:off x="5796136" y="4509120"/>
            <a:ext cx="3131840" cy="1954605"/>
          </a:xfrm>
          <a:prstGeom prst="rect">
            <a:avLst/>
          </a:prstGeom>
          <a:noFill/>
        </p:spPr>
      </p:pic>
      <p:grpSp>
        <p:nvGrpSpPr>
          <p:cNvPr id="9" name="组合 8"/>
          <p:cNvGrpSpPr/>
          <p:nvPr/>
        </p:nvGrpSpPr>
        <p:grpSpPr>
          <a:xfrm>
            <a:off x="4788024" y="2132856"/>
            <a:ext cx="2016224" cy="2664296"/>
            <a:chOff x="4355976" y="116632"/>
            <a:chExt cx="2160240" cy="2952328"/>
          </a:xfrm>
        </p:grpSpPr>
        <p:pic>
          <p:nvPicPr>
            <p:cNvPr id="10" name="Picture 18" descr="5243fbf2b2119313dae0314d65380cd790238da8"/>
            <p:cNvPicPr>
              <a:picLocks noChangeAspect="1" noChangeArrowheads="1"/>
            </p:cNvPicPr>
            <p:nvPr/>
          </p:nvPicPr>
          <p:blipFill>
            <a:blip r:embed="rId5" cstate="print"/>
            <a:srcRect/>
            <a:stretch>
              <a:fillRect/>
            </a:stretch>
          </p:blipFill>
          <p:spPr bwMode="auto">
            <a:xfrm>
              <a:off x="4355976" y="116632"/>
              <a:ext cx="2160240" cy="2654678"/>
            </a:xfrm>
            <a:prstGeom prst="rect">
              <a:avLst/>
            </a:prstGeom>
            <a:noFill/>
          </p:spPr>
        </p:pic>
        <p:sp>
          <p:nvSpPr>
            <p:cNvPr id="11" name="Rectangle 19"/>
            <p:cNvSpPr>
              <a:spLocks noChangeArrowheads="1"/>
            </p:cNvSpPr>
            <p:nvPr/>
          </p:nvSpPr>
          <p:spPr bwMode="auto">
            <a:xfrm>
              <a:off x="4572000" y="2780928"/>
              <a:ext cx="1800200" cy="288032"/>
            </a:xfrm>
            <a:prstGeom prst="rect">
              <a:avLst/>
            </a:prstGeom>
            <a:noFill/>
            <a:ln w="9525">
              <a:noFill/>
              <a:miter lim="800000"/>
              <a:headEnd/>
              <a:tailEnd/>
            </a:ln>
            <a:effectLst/>
          </p:spPr>
          <p:txBody>
            <a:bodyPr/>
            <a:lstStyle/>
            <a:p>
              <a:pPr marL="342900" indent="-342900" algn="l">
                <a:spcBef>
                  <a:spcPct val="20000"/>
                </a:spcBef>
                <a:buClr>
                  <a:schemeClr val="accent1"/>
                </a:buClr>
                <a:buSzPct val="65000"/>
              </a:pPr>
              <a:r>
                <a:rPr lang="zh-CN" altLang="en-US" sz="1200" b="1" dirty="0">
                  <a:latin typeface="华文新魏" pitchFamily="2" charset="-122"/>
                  <a:ea typeface="华文新魏" pitchFamily="2" charset="-122"/>
                </a:rPr>
                <a:t>胡德林</a:t>
              </a:r>
              <a:r>
                <a:rPr lang="zh-CN" altLang="en-US" sz="1200" b="1" dirty="0" smtClean="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1917-</a:t>
              </a:r>
              <a:r>
                <a:rPr lang="en-US" altLang="zh-CN" sz="1200" b="1" dirty="0">
                  <a:latin typeface="华文新魏" pitchFamily="2" charset="-122"/>
                  <a:ea typeface="华文新魏" pitchFamily="2" charset="-122"/>
                </a:rPr>
                <a:t>-1941</a:t>
              </a:r>
              <a:r>
                <a:rPr lang="zh-CN" altLang="en-US" sz="1200" b="1" dirty="0">
                  <a:latin typeface="华文新魏" pitchFamily="2" charset="-122"/>
                  <a:ea typeface="华文新魏" pitchFamily="2" charset="-122"/>
                </a:rPr>
                <a:t>）</a:t>
              </a:r>
            </a:p>
          </p:txBody>
        </p:sp>
      </p:grpSp>
      <p:grpSp>
        <p:nvGrpSpPr>
          <p:cNvPr id="12" name="组合 11"/>
          <p:cNvGrpSpPr/>
          <p:nvPr/>
        </p:nvGrpSpPr>
        <p:grpSpPr>
          <a:xfrm>
            <a:off x="7092280" y="1844824"/>
            <a:ext cx="1800200" cy="2338574"/>
            <a:chOff x="6660232" y="154322"/>
            <a:chExt cx="2088232" cy="2842630"/>
          </a:xfrm>
        </p:grpSpPr>
        <p:pic>
          <p:nvPicPr>
            <p:cNvPr id="13" name="Picture 11" descr="u=2142168423,1797583112&amp;fm=116&amp;gp=0"/>
            <p:cNvPicPr>
              <a:picLocks noChangeAspect="1" noChangeArrowheads="1"/>
            </p:cNvPicPr>
            <p:nvPr/>
          </p:nvPicPr>
          <p:blipFill>
            <a:blip r:embed="rId6" cstate="print"/>
            <a:srcRect/>
            <a:stretch>
              <a:fillRect/>
            </a:stretch>
          </p:blipFill>
          <p:spPr bwMode="auto">
            <a:xfrm>
              <a:off x="6660232" y="154322"/>
              <a:ext cx="2088232" cy="2576678"/>
            </a:xfrm>
            <a:prstGeom prst="rect">
              <a:avLst/>
            </a:prstGeom>
            <a:noFill/>
          </p:spPr>
        </p:pic>
        <p:sp>
          <p:nvSpPr>
            <p:cNvPr id="14" name="Rectangle 14"/>
            <p:cNvSpPr>
              <a:spLocks noChangeArrowheads="1"/>
            </p:cNvSpPr>
            <p:nvPr/>
          </p:nvSpPr>
          <p:spPr bwMode="auto">
            <a:xfrm>
              <a:off x="6827292" y="2708920"/>
              <a:ext cx="1777157" cy="288032"/>
            </a:xfrm>
            <a:prstGeom prst="rect">
              <a:avLst/>
            </a:prstGeom>
            <a:noFill/>
            <a:ln w="9525">
              <a:noFill/>
              <a:miter lim="800000"/>
              <a:headEnd/>
              <a:tailEnd/>
            </a:ln>
            <a:effectLst/>
          </p:spPr>
          <p:txBody>
            <a:bodyPr/>
            <a:lstStyle/>
            <a:p>
              <a:pPr marL="342900" indent="-342900" algn="l">
                <a:spcBef>
                  <a:spcPct val="20000"/>
                </a:spcBef>
                <a:buClr>
                  <a:schemeClr val="accent1"/>
                </a:buClr>
                <a:buSzPct val="65000"/>
              </a:pPr>
              <a:r>
                <a:rPr lang="zh-CN" altLang="en-US" sz="1200" b="1" dirty="0">
                  <a:latin typeface="华文新魏" pitchFamily="2" charset="-122"/>
                  <a:ea typeface="华文新魏" pitchFamily="2" charset="-122"/>
                </a:rPr>
                <a:t>马宝玉（</a:t>
              </a:r>
              <a:r>
                <a:rPr lang="en-US" altLang="zh-CN" sz="1200" b="1" dirty="0">
                  <a:latin typeface="华文新魏" pitchFamily="2" charset="-122"/>
                  <a:ea typeface="华文新魏" pitchFamily="2" charset="-122"/>
                </a:rPr>
                <a:t>1920--1941</a:t>
              </a:r>
              <a:r>
                <a:rPr lang="zh-CN" altLang="en-US" sz="1200" b="1" dirty="0">
                  <a:latin typeface="华文新魏" pitchFamily="2" charset="-122"/>
                  <a:ea typeface="华文新魏" pitchFamily="2" charset="-122"/>
                </a:rPr>
                <a:t>）</a:t>
              </a:r>
            </a:p>
          </p:txBody>
        </p:sp>
      </p:grpSp>
      <p:sp>
        <p:nvSpPr>
          <p:cNvPr id="15" name="内容占位符 2"/>
          <p:cNvSpPr txBox="1">
            <a:spLocks/>
          </p:cNvSpPr>
          <p:nvPr/>
        </p:nvSpPr>
        <p:spPr>
          <a:xfrm>
            <a:off x="0" y="1340768"/>
            <a:ext cx="5328592" cy="792088"/>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1941</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年秋季反扫荡战役中，</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9</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月</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25</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日在河北省</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hlinkClick r:id="rId7"/>
              </a:rPr>
              <a:t>易县</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狼牙山</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hlinkClick r:id="rId8"/>
              </a:rPr>
              <a:t>战斗</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中英勇抗击日伪军的八路军</a:t>
            </a:r>
            <a:r>
              <a:rPr kumimoji="0" lang="en-US" altLang="zh-CN" b="1" i="0" u="none" strike="noStrike" kern="1200" cap="none" spc="0" normalizeH="0" baseline="0" noProof="0" dirty="0" smtClean="0">
                <a:ln>
                  <a:noFill/>
                </a:ln>
                <a:solidFill>
                  <a:schemeClr val="tx1"/>
                </a:solidFill>
                <a:effectLst/>
                <a:uLnTx/>
                <a:uFillTx/>
                <a:latin typeface="+mn-ea"/>
                <a:ea typeface="+mn-ea"/>
                <a:cs typeface="+mn-cs"/>
              </a:rPr>
              <a:t>5</a:t>
            </a:r>
            <a:r>
              <a:rPr kumimoji="0" lang="zh-CN" altLang="en-US" b="1" i="0" u="none" strike="noStrike" kern="1200" cap="none" spc="0" normalizeH="0" baseline="0" noProof="0" dirty="0" smtClean="0">
                <a:ln>
                  <a:noFill/>
                </a:ln>
                <a:solidFill>
                  <a:schemeClr val="tx1"/>
                </a:solidFill>
                <a:effectLst/>
                <a:uLnTx/>
                <a:uFillTx/>
                <a:latin typeface="+mn-ea"/>
                <a:ea typeface="+mn-ea"/>
                <a:cs typeface="+mn-cs"/>
              </a:rPr>
              <a:t>位英雄。</a:t>
            </a:r>
            <a:endParaRPr kumimoji="0" lang="zh-CN" altLang="en-US"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a:xfrm>
            <a:off x="323528" y="260648"/>
            <a:ext cx="4017640" cy="562074"/>
          </a:xfrm>
        </p:spPr>
        <p:txBody>
          <a:bodyPr>
            <a:normAutofit fontScale="90000"/>
          </a:bodyPr>
          <a:lstStyle/>
          <a:p>
            <a:r>
              <a:rPr lang="zh-CN" altLang="en-US" b="1" dirty="0"/>
              <a:t>新四军</a:t>
            </a:r>
            <a:r>
              <a:rPr lang="zh-CN" altLang="en-US" b="1" dirty="0">
                <a:latin typeface="Arial"/>
              </a:rPr>
              <a:t>“</a:t>
            </a:r>
            <a:r>
              <a:rPr lang="zh-CN" altLang="en-US" b="1" dirty="0"/>
              <a:t>刘老庄连</a:t>
            </a:r>
            <a:r>
              <a:rPr lang="zh-CN" altLang="en-US" b="1" dirty="0">
                <a:latin typeface="Arial"/>
              </a:rPr>
              <a:t>”</a:t>
            </a:r>
            <a:endParaRPr lang="zh-CN" altLang="en-US" dirty="0"/>
          </a:p>
        </p:txBody>
      </p:sp>
      <p:pic>
        <p:nvPicPr>
          <p:cNvPr id="1159174" name="Picture 6" descr="1115469684_14331274423921n"/>
          <p:cNvPicPr>
            <a:picLocks noChangeAspect="1" noChangeArrowheads="1"/>
          </p:cNvPicPr>
          <p:nvPr/>
        </p:nvPicPr>
        <p:blipFill>
          <a:blip r:embed="rId2" cstate="print"/>
          <a:srcRect/>
          <a:stretch>
            <a:fillRect/>
          </a:stretch>
        </p:blipFill>
        <p:spPr bwMode="auto">
          <a:xfrm>
            <a:off x="251520" y="1340768"/>
            <a:ext cx="4125394" cy="2736304"/>
          </a:xfrm>
          <a:prstGeom prst="rect">
            <a:avLst/>
          </a:prstGeom>
          <a:noFill/>
        </p:spPr>
      </p:pic>
      <p:sp>
        <p:nvSpPr>
          <p:cNvPr id="1159177" name="Rectangle 9"/>
          <p:cNvSpPr>
            <a:spLocks noChangeArrowheads="1"/>
          </p:cNvSpPr>
          <p:nvPr/>
        </p:nvSpPr>
        <p:spPr bwMode="auto">
          <a:xfrm>
            <a:off x="5004048" y="1700808"/>
            <a:ext cx="3743647" cy="1224136"/>
          </a:xfrm>
          <a:prstGeom prst="rect">
            <a:avLst/>
          </a:prstGeom>
          <a:noFill/>
          <a:ln w="9525">
            <a:noFill/>
            <a:miter lim="800000"/>
            <a:headEnd/>
            <a:tailEnd/>
          </a:ln>
          <a:effectLst/>
        </p:spPr>
        <p:txBody>
          <a:bodyPr/>
          <a:lstStyle/>
          <a:p>
            <a:pPr algn="l">
              <a:spcBef>
                <a:spcPct val="0"/>
              </a:spcBef>
            </a:pPr>
            <a:endParaRPr lang="zh-CN" altLang="en-US" sz="4300" b="1" dirty="0">
              <a:solidFill>
                <a:schemeClr val="tx2">
                  <a:satMod val="130000"/>
                </a:schemeClr>
              </a:solidFill>
              <a:effectLst>
                <a:outerShdw blurRad="50000" dist="30000" dir="5400000" algn="tl" rotWithShape="0">
                  <a:srgbClr val="000000">
                    <a:alpha val="30000"/>
                  </a:srgbClr>
                </a:outerShdw>
              </a:effectLst>
              <a:latin typeface="Arial"/>
              <a:ea typeface="+mj-ea"/>
              <a:cs typeface="+mj-cs"/>
            </a:endParaRPr>
          </a:p>
        </p:txBody>
      </p:sp>
      <p:sp>
        <p:nvSpPr>
          <p:cNvPr id="7" name="内容占位符 2"/>
          <p:cNvSpPr>
            <a:spLocks noGrp="1"/>
          </p:cNvSpPr>
          <p:nvPr>
            <p:ph sz="quarter" idx="1"/>
          </p:nvPr>
        </p:nvSpPr>
        <p:spPr>
          <a:xfrm>
            <a:off x="323528" y="4149080"/>
            <a:ext cx="4104456" cy="2016224"/>
          </a:xfrm>
        </p:spPr>
        <p:txBody>
          <a:bodyPr>
            <a:noAutofit/>
          </a:bodyPr>
          <a:lstStyle/>
          <a:p>
            <a:r>
              <a:rPr lang="en-US" altLang="zh-CN" sz="2000" b="1" dirty="0" smtClean="0">
                <a:latin typeface="+mn-ea"/>
              </a:rPr>
              <a:t>1943</a:t>
            </a:r>
            <a:r>
              <a:rPr lang="zh-CN" altLang="en-US" sz="2000" b="1" dirty="0" smtClean="0">
                <a:latin typeface="+mn-ea"/>
              </a:rPr>
              <a:t>年，</a:t>
            </a:r>
            <a:r>
              <a:rPr lang="zh-CN" altLang="en-US" sz="2000" b="1" dirty="0" smtClean="0">
                <a:latin typeface="+mn-ea"/>
                <a:hlinkClick r:id="rId3"/>
              </a:rPr>
              <a:t>新四军</a:t>
            </a:r>
            <a:r>
              <a:rPr lang="zh-CN" altLang="en-US" sz="2000" b="1" dirty="0" smtClean="0">
                <a:latin typeface="+mn-ea"/>
              </a:rPr>
              <a:t>第</a:t>
            </a:r>
            <a:r>
              <a:rPr lang="en-US" altLang="zh-CN" sz="2000" b="1" dirty="0" smtClean="0">
                <a:latin typeface="+mn-ea"/>
              </a:rPr>
              <a:t>3</a:t>
            </a:r>
            <a:r>
              <a:rPr lang="zh-CN" altLang="en-US" sz="2000" b="1" dirty="0" smtClean="0">
                <a:latin typeface="+mn-ea"/>
              </a:rPr>
              <a:t>师第</a:t>
            </a:r>
            <a:r>
              <a:rPr lang="en-US" altLang="zh-CN" sz="2000" b="1" dirty="0" smtClean="0">
                <a:latin typeface="+mn-ea"/>
              </a:rPr>
              <a:t>7</a:t>
            </a:r>
            <a:r>
              <a:rPr lang="zh-CN" altLang="en-US" sz="2000" b="1" dirty="0" smtClean="0">
                <a:latin typeface="+mn-ea"/>
              </a:rPr>
              <a:t>旅第</a:t>
            </a:r>
            <a:r>
              <a:rPr lang="en-US" altLang="zh-CN" sz="2000" b="1" dirty="0" smtClean="0">
                <a:latin typeface="+mn-ea"/>
              </a:rPr>
              <a:t>19</a:t>
            </a:r>
            <a:r>
              <a:rPr lang="zh-CN" altLang="en-US" sz="2000" b="1" dirty="0" smtClean="0">
                <a:latin typeface="+mn-ea"/>
              </a:rPr>
              <a:t>团第</a:t>
            </a:r>
            <a:r>
              <a:rPr lang="en-US" altLang="zh-CN" sz="2000" b="1" dirty="0" smtClean="0">
                <a:latin typeface="+mn-ea"/>
              </a:rPr>
              <a:t>4</a:t>
            </a:r>
            <a:r>
              <a:rPr lang="zh-CN" altLang="en-US" sz="2000" b="1" dirty="0" smtClean="0">
                <a:latin typeface="+mn-ea"/>
              </a:rPr>
              <a:t>连</a:t>
            </a:r>
            <a:r>
              <a:rPr lang="en-US" altLang="zh-CN" sz="2000" b="1" dirty="0" smtClean="0">
                <a:latin typeface="+mn-ea"/>
              </a:rPr>
              <a:t>82</a:t>
            </a:r>
            <a:r>
              <a:rPr lang="zh-CN" altLang="en-US" sz="2000" b="1" dirty="0" smtClean="0">
                <a:latin typeface="+mn-ea"/>
              </a:rPr>
              <a:t>名官兵，在江苏省</a:t>
            </a:r>
            <a:r>
              <a:rPr lang="zh-CN" altLang="en-US" sz="2000" b="1" dirty="0" smtClean="0">
                <a:latin typeface="+mn-ea"/>
                <a:hlinkClick r:id="rId4"/>
              </a:rPr>
              <a:t>淮安市</a:t>
            </a:r>
            <a:r>
              <a:rPr lang="zh-CN" altLang="en-US" sz="2000" b="1" dirty="0" smtClean="0">
                <a:latin typeface="+mn-ea"/>
              </a:rPr>
              <a:t>淮阴区刘老庄乡，与敌人的战斗中全部壮烈殉国。战后，第</a:t>
            </a:r>
            <a:r>
              <a:rPr lang="en-US" altLang="zh-CN" sz="2000" b="1" dirty="0" smtClean="0">
                <a:latin typeface="+mn-ea"/>
              </a:rPr>
              <a:t>7</a:t>
            </a:r>
            <a:r>
              <a:rPr lang="zh-CN" altLang="en-US" sz="2000" b="1" dirty="0" smtClean="0">
                <a:latin typeface="+mn-ea"/>
              </a:rPr>
              <a:t>旅重新组建第</a:t>
            </a:r>
            <a:r>
              <a:rPr lang="en-US" altLang="zh-CN" sz="2000" b="1" dirty="0" smtClean="0">
                <a:latin typeface="+mn-ea"/>
              </a:rPr>
              <a:t>4</a:t>
            </a:r>
            <a:r>
              <a:rPr lang="zh-CN" altLang="en-US" sz="2000" b="1" dirty="0" smtClean="0">
                <a:latin typeface="+mn-ea"/>
              </a:rPr>
              <a:t>连，并命名该连为“刘老庄连”。</a:t>
            </a:r>
            <a:endParaRPr lang="zh-CN" altLang="en-US" sz="2000" b="1" dirty="0">
              <a:latin typeface="+mn-ea"/>
            </a:endParaRPr>
          </a:p>
        </p:txBody>
      </p:sp>
      <p:pic>
        <p:nvPicPr>
          <p:cNvPr id="11" name="Picture 2" descr="https://timgsa.baidu.com/timg?image&amp;quality=80&amp;size=b9999_10000&amp;sec=1513787607240&amp;di=20b4c5835cf6bc6a96bd3e921c24c883&amp;imgtype=0&amp;src=http%3A%2F%2Fwww.81.cn%2Fsyjdt%2Fattachement%2Fjpg%2Fsite351%2F20150620%2F18037331628916ee8aba3f.jpg"/>
          <p:cNvPicPr>
            <a:picLocks noChangeAspect="1" noChangeArrowheads="1"/>
          </p:cNvPicPr>
          <p:nvPr/>
        </p:nvPicPr>
        <p:blipFill>
          <a:blip r:embed="rId5" cstate="print"/>
          <a:srcRect/>
          <a:stretch>
            <a:fillRect/>
          </a:stretch>
        </p:blipFill>
        <p:spPr bwMode="auto">
          <a:xfrm>
            <a:off x="4788024" y="116632"/>
            <a:ext cx="3347864" cy="3539588"/>
          </a:xfrm>
          <a:prstGeom prst="rect">
            <a:avLst/>
          </a:prstGeom>
          <a:noFill/>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9552" y="404664"/>
            <a:ext cx="2954655" cy="646331"/>
          </a:xfrm>
          <a:prstGeom prst="rect">
            <a:avLst/>
          </a:prstGeom>
        </p:spPr>
        <p:txBody>
          <a:bodyPr wrap="none">
            <a:spAutoFit/>
          </a:bodyPr>
          <a:lstStyle/>
          <a:p>
            <a:r>
              <a:rPr lang="zh-CN" altLang="en-US" sz="3600" b="1" dirty="0" smtClean="0">
                <a:solidFill>
                  <a:schemeClr val="tx2"/>
                </a:solidFill>
                <a:latin typeface="+mj-lt"/>
                <a:ea typeface="+mj-ea"/>
                <a:cs typeface="+mj-cs"/>
              </a:rPr>
              <a:t>白洋淀雁翎队</a:t>
            </a:r>
            <a:endParaRPr lang="zh-CN" altLang="en-US" sz="3600" b="1" dirty="0">
              <a:solidFill>
                <a:schemeClr val="tx2"/>
              </a:solidFill>
              <a:latin typeface="+mj-lt"/>
              <a:ea typeface="+mj-ea"/>
              <a:cs typeface="+mj-cs"/>
            </a:endParaRPr>
          </a:p>
        </p:txBody>
      </p:sp>
      <p:grpSp>
        <p:nvGrpSpPr>
          <p:cNvPr id="10" name="组合 9"/>
          <p:cNvGrpSpPr/>
          <p:nvPr/>
        </p:nvGrpSpPr>
        <p:grpSpPr>
          <a:xfrm>
            <a:off x="539552" y="1340768"/>
            <a:ext cx="7920880" cy="5256584"/>
            <a:chOff x="4860032" y="1628800"/>
            <a:chExt cx="4176464" cy="4701902"/>
          </a:xfrm>
        </p:grpSpPr>
        <p:pic>
          <p:nvPicPr>
            <p:cNvPr id="11" name="Picture 1"/>
            <p:cNvPicPr>
              <a:picLocks noChangeAspect="1" noChangeArrowheads="1"/>
            </p:cNvPicPr>
            <p:nvPr/>
          </p:nvPicPr>
          <p:blipFill>
            <a:blip r:embed="rId2" cstate="print"/>
            <a:srcRect/>
            <a:stretch>
              <a:fillRect/>
            </a:stretch>
          </p:blipFill>
          <p:spPr bwMode="auto">
            <a:xfrm>
              <a:off x="4932040" y="3717032"/>
              <a:ext cx="3920505" cy="2613670"/>
            </a:xfrm>
            <a:prstGeom prst="rect">
              <a:avLst/>
            </a:prstGeom>
            <a:noFill/>
            <a:ln w="9525">
              <a:noFill/>
              <a:miter lim="800000"/>
              <a:headEnd/>
              <a:tailEnd/>
            </a:ln>
          </p:spPr>
        </p:pic>
        <p:pic>
          <p:nvPicPr>
            <p:cNvPr id="12" name="Picture 3" descr="https://timgsa.baidu.com/timg?image&amp;quality=80&amp;size=b9999_10000&amp;sec=1514386192421&amp;di=d67b8a4f2c68c0e52de6708c5d1fedc0&amp;imgtype=0&amp;src=http%3A%2F%2Fwww.wsjh.com.cn%2FUploadFiles%2Flssdjt%2F20140914.jpg"/>
            <p:cNvPicPr>
              <a:picLocks noChangeAspect="1" noChangeArrowheads="1"/>
            </p:cNvPicPr>
            <p:nvPr/>
          </p:nvPicPr>
          <p:blipFill>
            <a:blip r:embed="rId3" cstate="print"/>
            <a:srcRect/>
            <a:stretch>
              <a:fillRect/>
            </a:stretch>
          </p:blipFill>
          <p:spPr bwMode="auto">
            <a:xfrm>
              <a:off x="4860032" y="1628800"/>
              <a:ext cx="4176464" cy="2076450"/>
            </a:xfrm>
            <a:prstGeom prst="rect">
              <a:avLst/>
            </a:prstGeom>
            <a:noFill/>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251520" y="188640"/>
            <a:ext cx="7653288" cy="1081088"/>
          </a:xfrm>
          <a:solidFill>
            <a:srgbClr val="FFFFFF"/>
          </a:solidFill>
          <a:ln>
            <a:solidFill>
              <a:srgbClr val="FFFFFF"/>
            </a:solidFill>
          </a:ln>
        </p:spPr>
        <p:txBody>
          <a:bodyPr>
            <a:normAutofit/>
          </a:bodyPr>
          <a:lstStyle/>
          <a:p>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、游击战争具有重要的战争地位</a:t>
            </a:r>
          </a:p>
        </p:txBody>
      </p:sp>
      <p:sp>
        <p:nvSpPr>
          <p:cNvPr id="574467" name="Rectangle 3"/>
          <p:cNvSpPr>
            <a:spLocks noGrp="1" noChangeArrowheads="1"/>
          </p:cNvSpPr>
          <p:nvPr>
            <p:ph sz="quarter" idx="1"/>
          </p:nvPr>
        </p:nvSpPr>
        <p:spPr>
          <a:xfrm>
            <a:off x="539552" y="1844824"/>
            <a:ext cx="2879675" cy="4070350"/>
          </a:xfrm>
          <a:solidFill>
            <a:schemeClr val="bg1"/>
          </a:solidFill>
          <a:ln>
            <a:solidFill>
              <a:srgbClr val="FFFFFF"/>
            </a:solidFill>
          </a:ln>
        </p:spPr>
        <p:txBody>
          <a:bodyPr>
            <a:normAutofit/>
          </a:bodyPr>
          <a:lstStyle/>
          <a:p>
            <a:pPr>
              <a:lnSpc>
                <a:spcPct val="90000"/>
              </a:lnSpc>
              <a:buFont typeface="Wingdings" pitchFamily="2" charset="2"/>
              <a:buNone/>
            </a:pP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1</a:t>
            </a:r>
            <a:r>
              <a:rPr lang="zh-CN" altLang="en-US" b="1" dirty="0">
                <a:latin typeface="华文新魏" pitchFamily="2" charset="-122"/>
                <a:ea typeface="华文新魏" pitchFamily="2" charset="-122"/>
              </a:rPr>
              <a:t>）在</a:t>
            </a:r>
            <a:r>
              <a:rPr lang="zh-CN" altLang="en-US" b="1" dirty="0">
                <a:solidFill>
                  <a:srgbClr val="FF0000"/>
                </a:solidFill>
                <a:latin typeface="华文新魏" pitchFamily="2" charset="-122"/>
                <a:ea typeface="华文新魏" pitchFamily="2" charset="-122"/>
              </a:rPr>
              <a:t>战略防御阶段，</a:t>
            </a:r>
            <a:r>
              <a:rPr lang="zh-CN" altLang="en-US" b="1" dirty="0">
                <a:latin typeface="华文新魏" pitchFamily="2" charset="-122"/>
                <a:ea typeface="华文新魏" pitchFamily="2" charset="-122"/>
              </a:rPr>
              <a:t>敌后的游击战是辅助的，但对阻止日军进攻、减轻正面战场压力、使战争转入相持阶段，起到了关键性的作用。</a:t>
            </a:r>
          </a:p>
        </p:txBody>
      </p:sp>
      <p:sp>
        <p:nvSpPr>
          <p:cNvPr id="574472" name="Rectangle 8"/>
          <p:cNvSpPr>
            <a:spLocks noChangeArrowheads="1"/>
          </p:cNvSpPr>
          <p:nvPr/>
        </p:nvSpPr>
        <p:spPr bwMode="auto">
          <a:xfrm>
            <a:off x="2384425"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nchor="ctr">
            <a:spAutoFit/>
          </a:bodyPr>
          <a:lstStyle/>
          <a:p>
            <a:pPr algn="l">
              <a:spcBef>
                <a:spcPct val="0"/>
              </a:spcBef>
            </a:pPr>
            <a:endParaRPr lang="zh-CN" altLang="zh-CN"/>
          </a:p>
        </p:txBody>
      </p:sp>
      <p:grpSp>
        <p:nvGrpSpPr>
          <p:cNvPr id="7" name="组合 6"/>
          <p:cNvGrpSpPr/>
          <p:nvPr/>
        </p:nvGrpSpPr>
        <p:grpSpPr>
          <a:xfrm>
            <a:off x="4139952" y="1916832"/>
            <a:ext cx="4679950" cy="3888655"/>
            <a:chOff x="4139952" y="1916832"/>
            <a:chExt cx="4679950" cy="3888655"/>
          </a:xfrm>
        </p:grpSpPr>
        <p:pic>
          <p:nvPicPr>
            <p:cNvPr id="574469" name="Picture 5" descr="u=4247054808,809202360&amp;fm=23&amp;gp=0"/>
            <p:cNvPicPr>
              <a:picLocks noChangeAspect="1" noChangeArrowheads="1"/>
            </p:cNvPicPr>
            <p:nvPr/>
          </p:nvPicPr>
          <p:blipFill>
            <a:blip r:embed="rId2" cstate="print"/>
            <a:srcRect/>
            <a:stretch>
              <a:fillRect/>
            </a:stretch>
          </p:blipFill>
          <p:spPr bwMode="auto">
            <a:xfrm>
              <a:off x="4139952" y="1916832"/>
              <a:ext cx="4679950" cy="3503613"/>
            </a:xfrm>
            <a:prstGeom prst="rect">
              <a:avLst/>
            </a:prstGeom>
            <a:noFill/>
          </p:spPr>
        </p:pic>
        <p:sp>
          <p:nvSpPr>
            <p:cNvPr id="574473" name="Rectangle 9"/>
            <p:cNvSpPr>
              <a:spLocks noChangeArrowheads="1"/>
            </p:cNvSpPr>
            <p:nvPr/>
          </p:nvSpPr>
          <p:spPr bwMode="auto">
            <a:xfrm>
              <a:off x="4427984" y="5445224"/>
              <a:ext cx="3888184" cy="360263"/>
            </a:xfrm>
            <a:prstGeom prst="rect">
              <a:avLst/>
            </a:prstGeom>
            <a:noFill/>
            <a:ln w="9525">
              <a:noFill/>
              <a:miter lim="800000"/>
              <a:headEnd/>
              <a:tailEnd/>
            </a:ln>
            <a:effectLst/>
          </p:spPr>
          <p:txBody>
            <a:bodyPr/>
            <a:lstStyle/>
            <a:p>
              <a:pPr algn="l">
                <a:spcBef>
                  <a:spcPct val="0"/>
                </a:spcBef>
              </a:pPr>
              <a:r>
                <a:rPr lang="zh-CN" altLang="en-US" sz="1200" b="1" dirty="0">
                  <a:latin typeface="+mn-ea"/>
                </a:rPr>
                <a:t>平型关战斗前，聂荣臻</a:t>
              </a:r>
              <a:r>
                <a:rPr lang="zh-CN" altLang="en-US" sz="1200" b="1" dirty="0">
                  <a:solidFill>
                    <a:schemeClr val="tx2"/>
                  </a:solidFill>
                  <a:latin typeface="+mn-ea"/>
                </a:rPr>
                <a:t>（</a:t>
              </a:r>
              <a:r>
                <a:rPr lang="en-US" altLang="zh-CN" sz="1200" b="1" dirty="0">
                  <a:solidFill>
                    <a:schemeClr val="tx2"/>
                  </a:solidFill>
                  <a:latin typeface="+mn-ea"/>
                </a:rPr>
                <a:t>1899--1992</a:t>
              </a:r>
              <a:r>
                <a:rPr lang="zh-CN" altLang="en-US" sz="1200" b="1" dirty="0">
                  <a:solidFill>
                    <a:schemeClr val="tx2"/>
                  </a:solidFill>
                  <a:latin typeface="+mn-ea"/>
                </a:rPr>
                <a:t>），</a:t>
              </a:r>
              <a:r>
                <a:rPr lang="zh-CN" altLang="en-US" sz="1200" b="1" dirty="0">
                  <a:latin typeface="+mn-ea"/>
                </a:rPr>
                <a:t>在前线侦察。</a:t>
              </a:r>
            </a:p>
          </p:txBody>
        </p:sp>
      </p:gr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0211" name="Picture 3" descr="百团大战"/>
          <p:cNvPicPr>
            <a:picLocks noChangeAspect="1" noChangeArrowheads="1"/>
          </p:cNvPicPr>
          <p:nvPr/>
        </p:nvPicPr>
        <p:blipFill>
          <a:blip r:embed="rId2" cstate="print"/>
          <a:srcRect/>
          <a:stretch>
            <a:fillRect/>
          </a:stretch>
        </p:blipFill>
        <p:spPr bwMode="auto">
          <a:xfrm>
            <a:off x="3203848" y="1988840"/>
            <a:ext cx="5507038" cy="3889375"/>
          </a:xfrm>
          <a:prstGeom prst="rect">
            <a:avLst/>
          </a:prstGeom>
          <a:noFill/>
        </p:spPr>
      </p:pic>
      <p:sp>
        <p:nvSpPr>
          <p:cNvPr id="990215" name="Rectangle 7"/>
          <p:cNvSpPr>
            <a:spLocks noGrp="1" noChangeArrowheads="1"/>
          </p:cNvSpPr>
          <p:nvPr>
            <p:ph type="title"/>
          </p:nvPr>
        </p:nvSpPr>
        <p:spPr>
          <a:noFill/>
          <a:ln/>
        </p:spPr>
        <p:txBody>
          <a:bodyPr>
            <a:normAutofit fontScale="90000"/>
          </a:bodyPr>
          <a:lstStyle/>
          <a:p>
            <a:r>
              <a:rPr lang="zh-CN" altLang="en-US" sz="3800" b="1" dirty="0">
                <a:latin typeface="+mj-ea"/>
              </a:rPr>
              <a:t>（</a:t>
            </a:r>
            <a:r>
              <a:rPr lang="en-US" altLang="zh-CN" sz="3800" b="1" dirty="0">
                <a:latin typeface="+mj-ea"/>
              </a:rPr>
              <a:t>2</a:t>
            </a:r>
            <a:r>
              <a:rPr lang="zh-CN" altLang="en-US" sz="3800" b="1" dirty="0">
                <a:latin typeface="+mj-ea"/>
              </a:rPr>
              <a:t>）在战略</a:t>
            </a:r>
            <a:r>
              <a:rPr lang="zh-CN" altLang="en-US" sz="3800" b="1" dirty="0">
                <a:solidFill>
                  <a:srgbClr val="FF0000"/>
                </a:solidFill>
                <a:latin typeface="+mj-ea"/>
              </a:rPr>
              <a:t>相持阶段</a:t>
            </a:r>
            <a:r>
              <a:rPr lang="zh-CN" altLang="en-US" sz="3800" b="1" dirty="0">
                <a:latin typeface="+mj-ea"/>
              </a:rPr>
              <a:t>，敌后游击战争成为主要的抗日方式。</a:t>
            </a:r>
          </a:p>
        </p:txBody>
      </p:sp>
      <p:sp>
        <p:nvSpPr>
          <p:cNvPr id="990213" name="Rectangle 5"/>
          <p:cNvSpPr>
            <a:spLocks noGrp="1" noChangeArrowheads="1"/>
          </p:cNvSpPr>
          <p:nvPr>
            <p:ph type="body" sz="half" idx="1"/>
          </p:nvPr>
        </p:nvSpPr>
        <p:spPr>
          <a:xfrm>
            <a:off x="611560" y="1844824"/>
            <a:ext cx="2304430" cy="4175125"/>
          </a:xfrm>
          <a:solidFill>
            <a:schemeClr val="bg1"/>
          </a:solidFill>
          <a:ln/>
        </p:spPr>
        <p:txBody>
          <a:bodyPr>
            <a:normAutofit lnSpcReduction="10000"/>
          </a:bodyPr>
          <a:lstStyle/>
          <a:p>
            <a:r>
              <a:rPr lang="en-US" altLang="zh-CN" sz="2400" b="1" dirty="0"/>
              <a:t>1940</a:t>
            </a:r>
            <a:r>
              <a:rPr lang="zh-CN" altLang="en-US" sz="2400" b="1" dirty="0"/>
              <a:t>年</a:t>
            </a:r>
            <a:r>
              <a:rPr lang="en-US" altLang="zh-CN" sz="2400" b="1" dirty="0"/>
              <a:t>8</a:t>
            </a:r>
            <a:r>
              <a:rPr lang="zh-CN" altLang="en-US" sz="2400" b="1" dirty="0"/>
              <a:t>月至</a:t>
            </a:r>
            <a:r>
              <a:rPr lang="en-US" altLang="zh-CN" sz="2400" b="1" dirty="0"/>
              <a:t>12</a:t>
            </a:r>
            <a:r>
              <a:rPr lang="zh-CN" altLang="en-US" sz="2400" b="1" dirty="0"/>
              <a:t>月，八路军在华北调集</a:t>
            </a:r>
            <a:r>
              <a:rPr lang="en-US" altLang="zh-CN" sz="2400" b="1" dirty="0"/>
              <a:t>100</a:t>
            </a:r>
            <a:r>
              <a:rPr lang="zh-CN" altLang="en-US" sz="2400" b="1" dirty="0"/>
              <a:t>多个团共</a:t>
            </a:r>
            <a:r>
              <a:rPr lang="en-US" altLang="zh-CN" sz="2400" b="1" dirty="0"/>
              <a:t>20</a:t>
            </a:r>
            <a:r>
              <a:rPr lang="zh-CN" altLang="en-US" sz="2400" b="1" dirty="0"/>
              <a:t>万人对华北日军发动了一场大规模的以</a:t>
            </a:r>
            <a:r>
              <a:rPr lang="zh-CN" altLang="en-US" sz="2400" b="1" dirty="0">
                <a:solidFill>
                  <a:srgbClr val="FF0000"/>
                </a:solidFill>
              </a:rPr>
              <a:t>破袭敌人交通线</a:t>
            </a:r>
            <a:r>
              <a:rPr lang="zh-CN" altLang="en-US" sz="2400" b="1" dirty="0"/>
              <a:t>为重要目标的进攻战役，这就是</a:t>
            </a:r>
            <a:r>
              <a:rPr lang="zh-CN" altLang="en-US" sz="2400" b="1" dirty="0">
                <a:solidFill>
                  <a:srgbClr val="FF0000"/>
                </a:solidFill>
              </a:rPr>
              <a:t>百团大战</a:t>
            </a:r>
            <a:r>
              <a:rPr lang="zh-CN" altLang="en-US" sz="2400" b="1" dirty="0"/>
              <a:t>。</a:t>
            </a:r>
            <a:endParaRPr lang="zh-CN" altLang="en-US" sz="2400" dirty="0"/>
          </a:p>
        </p:txBody>
      </p:sp>
      <p:sp>
        <p:nvSpPr>
          <p:cNvPr id="990214" name="Rectangle 6"/>
          <p:cNvSpPr>
            <a:spLocks noChangeArrowheads="1"/>
          </p:cNvSpPr>
          <p:nvPr/>
        </p:nvSpPr>
        <p:spPr bwMode="auto">
          <a:xfrm>
            <a:off x="1093788" y="3230563"/>
            <a:ext cx="184150" cy="396875"/>
          </a:xfrm>
          <a:prstGeom prst="rect">
            <a:avLst/>
          </a:prstGeom>
          <a:noFill/>
          <a:ln w="12700" algn="ctr">
            <a:noFill/>
            <a:miter lim="800000"/>
            <a:headEnd/>
            <a:tailEnd/>
          </a:ln>
          <a:effectLst>
            <a:outerShdw dist="125724" dir="18900000" algn="ctr" rotWithShape="0">
              <a:srgbClr val="000099"/>
            </a:outerShdw>
          </a:effectLst>
        </p:spPr>
        <p:txBody>
          <a:bodyPr wrap="none">
            <a:spAutoFit/>
          </a:bodyPr>
          <a:lstStyle/>
          <a:p>
            <a:pPr algn="l">
              <a:spcBef>
                <a:spcPct val="20000"/>
              </a:spcBef>
              <a:buClr>
                <a:schemeClr val="accent1"/>
              </a:buClr>
              <a:buSzPct val="65000"/>
              <a:buFont typeface="Wingdings" pitchFamily="2" charset="2"/>
              <a:buNone/>
            </a:pPr>
            <a:endParaRPr lang="zh-CN" altLang="zh-CN"/>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90211"/>
                                        </p:tgtEl>
                                        <p:attrNameLst>
                                          <p:attrName>style.visibility</p:attrName>
                                        </p:attrNameLst>
                                      </p:cBhvr>
                                      <p:to>
                                        <p:strVal val="visible"/>
                                      </p:to>
                                    </p:set>
                                    <p:anim calcmode="lin" valueType="num">
                                      <p:cBhvr additive="base">
                                        <p:cTn id="7" dur="500" fill="hold"/>
                                        <p:tgtEl>
                                          <p:spTgt spid="990211"/>
                                        </p:tgtEl>
                                        <p:attrNameLst>
                                          <p:attrName>ppt_x</p:attrName>
                                        </p:attrNameLst>
                                      </p:cBhvr>
                                      <p:tavLst>
                                        <p:tav tm="0">
                                          <p:val>
                                            <p:strVal val="0-#ppt_w/2"/>
                                          </p:val>
                                        </p:tav>
                                        <p:tav tm="100000">
                                          <p:val>
                                            <p:strVal val="#ppt_x"/>
                                          </p:val>
                                        </p:tav>
                                      </p:tavLst>
                                    </p:anim>
                                    <p:anim calcmode="lin" valueType="num">
                                      <p:cBhvr additive="base">
                                        <p:cTn id="8" dur="500" fill="hold"/>
                                        <p:tgtEl>
                                          <p:spTgt spid="99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156176" y="476672"/>
            <a:ext cx="2687727" cy="3814683"/>
            <a:chOff x="6156176" y="476672"/>
            <a:chExt cx="2687727" cy="3814683"/>
          </a:xfrm>
        </p:grpSpPr>
        <p:pic>
          <p:nvPicPr>
            <p:cNvPr id="854021" name="Picture 5" descr="48151723f492326f9358074c">
              <a:hlinkClick r:id="rId2"/>
            </p:cNvPr>
            <p:cNvPicPr>
              <a:picLocks noChangeAspect="1" noChangeArrowheads="1"/>
            </p:cNvPicPr>
            <p:nvPr/>
          </p:nvPicPr>
          <p:blipFill>
            <a:blip r:embed="rId3" cstate="print"/>
            <a:srcRect/>
            <a:stretch>
              <a:fillRect/>
            </a:stretch>
          </p:blipFill>
          <p:spPr bwMode="auto">
            <a:xfrm>
              <a:off x="6156176" y="476672"/>
              <a:ext cx="2687727" cy="3024063"/>
            </a:xfrm>
            <a:prstGeom prst="rect">
              <a:avLst/>
            </a:prstGeom>
            <a:noFill/>
          </p:spPr>
        </p:pic>
        <p:sp>
          <p:nvSpPr>
            <p:cNvPr id="5" name="矩形 4"/>
            <p:cNvSpPr/>
            <p:nvPr/>
          </p:nvSpPr>
          <p:spPr>
            <a:xfrm>
              <a:off x="6300192" y="3645024"/>
              <a:ext cx="2520777" cy="646331"/>
            </a:xfrm>
            <a:prstGeom prst="rect">
              <a:avLst/>
            </a:prstGeom>
          </p:spPr>
          <p:txBody>
            <a:bodyPr wrap="square">
              <a:spAutoFit/>
            </a:bodyPr>
            <a:lstStyle/>
            <a:p>
              <a:pPr lvl="0">
                <a:spcBef>
                  <a:spcPct val="0"/>
                </a:spcBef>
              </a:pPr>
              <a:r>
                <a:rPr lang="zh-CN" altLang="en-US" sz="1200" b="1" dirty="0" smtClean="0">
                  <a:solidFill>
                    <a:srgbClr val="002060"/>
                  </a:solidFill>
                  <a:latin typeface="华文新魏" pitchFamily="2" charset="-122"/>
                  <a:ea typeface="华文新魏" pitchFamily="2" charset="-122"/>
                </a:rPr>
                <a:t>冈村宁次（</a:t>
              </a:r>
              <a:r>
                <a:rPr lang="en-US" altLang="zh-CN" sz="1200" b="1" dirty="0" smtClean="0">
                  <a:solidFill>
                    <a:srgbClr val="002060"/>
                  </a:solidFill>
                  <a:latin typeface="华文新魏" pitchFamily="2" charset="-122"/>
                  <a:ea typeface="华文新魏" pitchFamily="2" charset="-122"/>
                </a:rPr>
                <a:t>1884-1966</a:t>
              </a:r>
              <a:r>
                <a:rPr lang="zh-CN" altLang="en-US" sz="1200" b="1" dirty="0" smtClean="0">
                  <a:solidFill>
                    <a:srgbClr val="002060"/>
                  </a:solidFill>
                  <a:latin typeface="华文新魏" pitchFamily="2" charset="-122"/>
                  <a:ea typeface="华文新魏" pitchFamily="2" charset="-122"/>
                </a:rPr>
                <a:t>），日本陆军大将，最后一任侵华日军总司令，甲级战犯。 </a:t>
              </a:r>
              <a:endParaRPr lang="zh-CN" altLang="en-US" sz="1200" b="1" dirty="0">
                <a:solidFill>
                  <a:srgbClr val="002060"/>
                </a:solidFill>
                <a:latin typeface="华文新魏" pitchFamily="2" charset="-122"/>
                <a:ea typeface="华文新魏" pitchFamily="2" charset="-122"/>
              </a:endParaRPr>
            </a:p>
          </p:txBody>
        </p:sp>
      </p:grpSp>
      <p:sp>
        <p:nvSpPr>
          <p:cNvPr id="6" name="云形标注 5"/>
          <p:cNvSpPr/>
          <p:nvPr/>
        </p:nvSpPr>
        <p:spPr>
          <a:xfrm>
            <a:off x="755576" y="2420888"/>
            <a:ext cx="4140968" cy="3600400"/>
          </a:xfrm>
          <a:prstGeom prst="cloudCallout">
            <a:avLst>
              <a:gd name="adj1" fmla="val 104728"/>
              <a:gd name="adj2" fmla="val -679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lumMod val="90000"/>
                    <a:lumOff val="10000"/>
                  </a:schemeClr>
                </a:solidFill>
                <a:latin typeface="+mn-ea"/>
              </a:rPr>
              <a:t>“华北敌后战场是谜一样的战场，这里有谜一样的组织，谜一样的军队，谜一样的战役，是一个永远猜不透的谜。”</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4" name="Rectangle 4"/>
          <p:cNvSpPr>
            <a:spLocks noGrp="1" noChangeArrowheads="1"/>
          </p:cNvSpPr>
          <p:nvPr>
            <p:ph type="title"/>
          </p:nvPr>
        </p:nvSpPr>
        <p:spPr>
          <a:xfrm>
            <a:off x="457200" y="277813"/>
            <a:ext cx="8229600" cy="1422400"/>
          </a:xfrm>
        </p:spPr>
        <p:txBody>
          <a:bodyPr/>
          <a:lstStyle/>
          <a:p>
            <a:r>
              <a:rPr lang="zh-CN" altLang="en-US" sz="4000" b="1">
                <a:latin typeface="华文新魏" pitchFamily="2" charset="-122"/>
                <a:ea typeface="华文新魏" pitchFamily="2" charset="-122"/>
              </a:rPr>
              <a:t>（</a:t>
            </a:r>
            <a:r>
              <a:rPr lang="en-US" altLang="zh-CN" sz="4000" b="1">
                <a:latin typeface="华文新魏" pitchFamily="2" charset="-122"/>
                <a:ea typeface="华文新魏" pitchFamily="2" charset="-122"/>
              </a:rPr>
              <a:t>3</a:t>
            </a:r>
            <a:r>
              <a:rPr lang="zh-CN" altLang="en-US" sz="4000" b="1">
                <a:latin typeface="华文新魏" pitchFamily="2" charset="-122"/>
                <a:ea typeface="华文新魏" pitchFamily="2" charset="-122"/>
              </a:rPr>
              <a:t>）游击战还为人民军队进行战略反攻打下了基础。</a:t>
            </a:r>
          </a:p>
        </p:txBody>
      </p:sp>
      <p:sp>
        <p:nvSpPr>
          <p:cNvPr id="1059843" name="Rectangle 3"/>
          <p:cNvSpPr>
            <a:spLocks noGrp="1" noChangeArrowheads="1"/>
          </p:cNvSpPr>
          <p:nvPr>
            <p:ph sz="quarter" idx="1"/>
          </p:nvPr>
        </p:nvSpPr>
        <p:spPr>
          <a:xfrm>
            <a:off x="683568" y="2420938"/>
            <a:ext cx="4186882" cy="3205162"/>
          </a:xfrm>
        </p:spPr>
        <p:txBody>
          <a:bodyPr>
            <a:normAutofit/>
          </a:bodyPr>
          <a:lstStyle/>
          <a:p>
            <a:r>
              <a:rPr lang="zh-CN" altLang="en-US" b="1" dirty="0"/>
              <a:t>削弱敌人、壮大自己，逐步改变敌强我弱的态势、为实行战略反攻准备条件，这个任务主要是由人民军队进行的游击战来完成的。</a:t>
            </a:r>
          </a:p>
        </p:txBody>
      </p:sp>
      <p:pic>
        <p:nvPicPr>
          <p:cNvPr id="1059846" name="Picture 6" descr="1107414"/>
          <p:cNvPicPr>
            <a:picLocks noChangeAspect="1" noChangeArrowheads="1"/>
          </p:cNvPicPr>
          <p:nvPr/>
        </p:nvPicPr>
        <p:blipFill>
          <a:blip r:embed="rId2" cstate="print"/>
          <a:srcRect/>
          <a:stretch>
            <a:fillRect/>
          </a:stretch>
        </p:blipFill>
        <p:spPr bwMode="auto">
          <a:xfrm>
            <a:off x="5418138" y="1628775"/>
            <a:ext cx="3135312" cy="4522788"/>
          </a:xfrm>
          <a:prstGeom prst="rect">
            <a:avLst/>
          </a:prstGeom>
          <a:noFill/>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a:xfrm>
            <a:off x="323528" y="1916832"/>
            <a:ext cx="6911925" cy="792162"/>
          </a:xfrm>
          <a:solidFill>
            <a:srgbClr val="FFFFFF"/>
          </a:solidFill>
          <a:ln>
            <a:solidFill>
              <a:srgbClr val="FFFFFF"/>
            </a:solidFill>
          </a:ln>
        </p:spPr>
        <p:txBody>
          <a:bodyPr/>
          <a:lstStyle/>
          <a:p>
            <a:r>
              <a:rPr lang="en-US" altLang="zh-CN" sz="3600" b="1" dirty="0">
                <a:solidFill>
                  <a:schemeClr val="tx2"/>
                </a:solidFill>
                <a:ea typeface="华文新魏" pitchFamily="2" charset="-122"/>
              </a:rPr>
              <a:t>1</a:t>
            </a:r>
            <a:r>
              <a:rPr lang="zh-CN" altLang="en-US" sz="3600" b="1" dirty="0">
                <a:solidFill>
                  <a:schemeClr val="tx2"/>
                </a:solidFill>
                <a:ea typeface="华文新魏" pitchFamily="2" charset="-122"/>
              </a:rPr>
              <a:t>、统一战线中的独立自主原则</a:t>
            </a:r>
          </a:p>
        </p:txBody>
      </p:sp>
      <p:sp>
        <p:nvSpPr>
          <p:cNvPr id="703500" name="Rectangle 12"/>
          <p:cNvSpPr>
            <a:spLocks noGrp="1" noChangeArrowheads="1"/>
          </p:cNvSpPr>
          <p:nvPr>
            <p:ph sz="quarter" idx="1"/>
          </p:nvPr>
        </p:nvSpPr>
        <p:spPr>
          <a:xfrm>
            <a:off x="323528" y="3573463"/>
            <a:ext cx="5256535" cy="2592387"/>
          </a:xfrm>
          <a:noFill/>
          <a:ln/>
        </p:spPr>
        <p:txBody>
          <a:bodyPr/>
          <a:lstStyle/>
          <a:p>
            <a:pPr>
              <a:lnSpc>
                <a:spcPct val="90000"/>
              </a:lnSpc>
            </a:pPr>
            <a:r>
              <a:rPr lang="zh-CN" altLang="en-US" sz="2400" b="1" dirty="0"/>
              <a:t>抗日民族统一战线是以国共合作为基础的。</a:t>
            </a:r>
          </a:p>
          <a:p>
            <a:pPr>
              <a:lnSpc>
                <a:spcPct val="90000"/>
              </a:lnSpc>
            </a:pPr>
            <a:r>
              <a:rPr lang="zh-CN" altLang="en-US" sz="2400" b="1" dirty="0"/>
              <a:t>由于国共两党代表不同的阶级利益，参加抗战的目的不尽相同，实行的是不同的抗战路线，统一战线内部不可避免地存在着矛盾和斗争。</a:t>
            </a:r>
          </a:p>
        </p:txBody>
      </p:sp>
      <p:grpSp>
        <p:nvGrpSpPr>
          <p:cNvPr id="2" name="Group 4"/>
          <p:cNvGrpSpPr>
            <a:grpSpLocks/>
          </p:cNvGrpSpPr>
          <p:nvPr/>
        </p:nvGrpSpPr>
        <p:grpSpPr bwMode="auto">
          <a:xfrm>
            <a:off x="5689600" y="3213100"/>
            <a:ext cx="3454400" cy="2952750"/>
            <a:chOff x="3198" y="1117"/>
            <a:chExt cx="2176" cy="2540"/>
          </a:xfrm>
        </p:grpSpPr>
        <p:grpSp>
          <p:nvGrpSpPr>
            <p:cNvPr id="3" name="Group 5"/>
            <p:cNvGrpSpPr>
              <a:grpSpLocks/>
            </p:cNvGrpSpPr>
            <p:nvPr/>
          </p:nvGrpSpPr>
          <p:grpSpPr bwMode="auto">
            <a:xfrm>
              <a:off x="3198" y="1117"/>
              <a:ext cx="2176" cy="2540"/>
              <a:chOff x="3379" y="1207"/>
              <a:chExt cx="1995" cy="1542"/>
            </a:xfrm>
          </p:grpSpPr>
          <p:pic>
            <p:nvPicPr>
              <p:cNvPr id="703494" name="Picture 6" descr="u=2267962201,2880628450&amp;gp=10"/>
              <p:cNvPicPr>
                <a:picLocks noChangeAspect="1" noChangeArrowheads="1"/>
              </p:cNvPicPr>
              <p:nvPr/>
            </p:nvPicPr>
            <p:blipFill>
              <a:blip r:embed="rId2" cstate="print"/>
              <a:srcRect/>
              <a:stretch>
                <a:fillRect/>
              </a:stretch>
            </p:blipFill>
            <p:spPr bwMode="auto">
              <a:xfrm>
                <a:off x="3379" y="1207"/>
                <a:ext cx="1995" cy="1542"/>
              </a:xfrm>
              <a:prstGeom prst="rect">
                <a:avLst/>
              </a:prstGeom>
              <a:noFill/>
            </p:spPr>
          </p:pic>
          <p:sp>
            <p:nvSpPr>
              <p:cNvPr id="703495" name="Rectangle 7"/>
              <p:cNvSpPr>
                <a:spLocks noChangeArrowheads="1"/>
              </p:cNvSpPr>
              <p:nvPr/>
            </p:nvSpPr>
            <p:spPr bwMode="auto">
              <a:xfrm>
                <a:off x="4422" y="2523"/>
                <a:ext cx="907" cy="159"/>
              </a:xfrm>
              <a:prstGeom prst="rect">
                <a:avLst/>
              </a:prstGeom>
              <a:solidFill>
                <a:schemeClr val="tx2"/>
              </a:solidFill>
              <a:ln w="9525">
                <a:noFill/>
                <a:miter lim="800000"/>
                <a:headEnd/>
                <a:tailEnd/>
              </a:ln>
              <a:effectLst/>
            </p:spPr>
            <p:txBody>
              <a:bodyPr>
                <a:spAutoFit/>
              </a:bodyPr>
              <a:lstStyle/>
              <a:p>
                <a:pPr>
                  <a:spcBef>
                    <a:spcPct val="0"/>
                  </a:spcBef>
                </a:pPr>
                <a:r>
                  <a:rPr lang="zh-CN" altLang="en-US" sz="1400">
                    <a:solidFill>
                      <a:schemeClr val="bg1"/>
                    </a:solidFill>
                    <a:latin typeface="Arial" pitchFamily="34" charset="0"/>
                    <a:ea typeface="楷体_GB2312" pitchFamily="49" charset="-122"/>
                  </a:rPr>
                  <a:t>陕北抗日根据地</a:t>
                </a:r>
              </a:p>
            </p:txBody>
          </p:sp>
        </p:grpSp>
        <p:pic>
          <p:nvPicPr>
            <p:cNvPr id="703496" name="Picture 8" descr="u=2066573996,879996271&amp;gp=12">
              <a:hlinkClick r:id="rId3"/>
            </p:cNvPr>
            <p:cNvPicPr>
              <a:picLocks noChangeAspect="1" noChangeArrowheads="1"/>
            </p:cNvPicPr>
            <p:nvPr/>
          </p:nvPicPr>
          <p:blipFill>
            <a:blip r:embed="rId4" cstate="print"/>
            <a:srcRect/>
            <a:stretch>
              <a:fillRect/>
            </a:stretch>
          </p:blipFill>
          <p:spPr bwMode="auto">
            <a:xfrm>
              <a:off x="4286" y="1117"/>
              <a:ext cx="1043" cy="1361"/>
            </a:xfrm>
            <a:prstGeom prst="rect">
              <a:avLst/>
            </a:prstGeom>
            <a:noFill/>
          </p:spPr>
        </p:pic>
      </p:grpSp>
      <p:sp>
        <p:nvSpPr>
          <p:cNvPr id="703498" name="Rectangle 10"/>
          <p:cNvSpPr>
            <a:spLocks noChangeArrowheads="1"/>
          </p:cNvSpPr>
          <p:nvPr/>
        </p:nvSpPr>
        <p:spPr bwMode="auto">
          <a:xfrm>
            <a:off x="107504" y="260350"/>
            <a:ext cx="8517384" cy="1296988"/>
          </a:xfrm>
          <a:prstGeom prst="rect">
            <a:avLst/>
          </a:prstGeom>
          <a:noFill/>
          <a:ln w="9525">
            <a:noFill/>
            <a:miter lim="800000"/>
            <a:headEnd/>
            <a:tailEnd/>
          </a:ln>
          <a:effectLst/>
        </p:spPr>
        <p:txBody>
          <a:bodyPr/>
          <a:lstStyle/>
          <a:p>
            <a:pPr algn="l">
              <a:spcBef>
                <a:spcPct val="0"/>
              </a:spcBef>
            </a:pPr>
            <a:r>
              <a:rPr kumimoji="1" lang="zh-CN" altLang="en-US" sz="4400" b="1" dirty="0">
                <a:solidFill>
                  <a:schemeClr val="tx2"/>
                </a:solidFill>
                <a:latin typeface="+mn-ea"/>
              </a:rPr>
              <a:t>（三）坚持抗战、团结、进步的方针</a:t>
            </a:r>
          </a:p>
        </p:txBody>
      </p:sp>
      <p:sp>
        <p:nvSpPr>
          <p:cNvPr id="703503" name="Rectangle 15"/>
          <p:cNvSpPr>
            <a:spLocks noChangeArrowheads="1"/>
          </p:cNvSpPr>
          <p:nvPr/>
        </p:nvSpPr>
        <p:spPr bwMode="auto">
          <a:xfrm>
            <a:off x="683568" y="2781300"/>
            <a:ext cx="4753620" cy="5048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200" b="1" dirty="0">
                <a:latin typeface="+mn-ea"/>
              </a:rPr>
              <a:t>（</a:t>
            </a:r>
            <a:r>
              <a:rPr lang="en-US" altLang="zh-CN" sz="3200" b="1" dirty="0">
                <a:latin typeface="+mn-ea"/>
              </a:rPr>
              <a:t>1</a:t>
            </a:r>
            <a:r>
              <a:rPr lang="zh-CN" altLang="en-US" sz="3200" b="1" dirty="0">
                <a:latin typeface="+mn-ea"/>
              </a:rPr>
              <a:t>）原因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blinds(horizontal)">
                                      <p:cBhvr>
                                        <p:cTn id="7" dur="2000"/>
                                        <p:tgtEl>
                                          <p:spTgt spid="70349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0">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6">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3598</TotalTime>
  <Words>10541</Words>
  <Application>Microsoft Office PowerPoint</Application>
  <PresentationFormat>全屏显示(4:3)</PresentationFormat>
  <Paragraphs>817</Paragraphs>
  <Slides>156</Slides>
  <Notes>14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156</vt:i4>
      </vt:variant>
    </vt:vector>
  </HeadingPairs>
  <TitlesOfParts>
    <vt:vector size="159" baseType="lpstr">
      <vt:lpstr>平衡</vt:lpstr>
      <vt:lpstr>BMP 图象</vt:lpstr>
      <vt:lpstr>位图图像</vt:lpstr>
      <vt:lpstr>专题七  中华民族的抗日战争</vt:lpstr>
      <vt:lpstr>幻灯片 2</vt:lpstr>
      <vt:lpstr>幻灯片 3</vt:lpstr>
      <vt:lpstr>教学目的与要求：</vt:lpstr>
      <vt:lpstr>要论提示 ：</vt:lpstr>
      <vt:lpstr>幻灯片 6</vt:lpstr>
      <vt:lpstr>一、日本发动灭亡中国的侵略战争</vt:lpstr>
      <vt:lpstr>幻灯片 8</vt:lpstr>
      <vt:lpstr>幻灯片 9</vt:lpstr>
      <vt:lpstr>东方会议 </vt:lpstr>
      <vt:lpstr>（2）现实原因 摆脱经济危机的需要</vt:lpstr>
      <vt:lpstr>（1）从九·一八事变到华北事变</vt:lpstr>
      <vt:lpstr>幻灯片 13</vt:lpstr>
      <vt:lpstr>幻灯片 14</vt:lpstr>
      <vt:lpstr>满江红·登蓬莱阁</vt:lpstr>
      <vt:lpstr>幻灯片 16</vt:lpstr>
      <vt:lpstr>日本对中国的侵略计划步步得逞的原因？ </vt:lpstr>
      <vt:lpstr>【案例】欧美列强的绥靖政策</vt:lpstr>
      <vt:lpstr>幻灯片 19</vt:lpstr>
      <vt:lpstr>②日军调整侵华政策</vt:lpstr>
      <vt:lpstr>③日军在中国的最后一次大规模进攻</vt:lpstr>
      <vt:lpstr>④日本投降</vt:lpstr>
      <vt:lpstr>幻灯片 23</vt:lpstr>
      <vt:lpstr>（2）1931年日军占领中国东北后,开始了对东北长达14年的殖民统治。</vt:lpstr>
      <vt:lpstr>幻灯片 25</vt:lpstr>
      <vt:lpstr>2、侵华日军的严重罪行</vt:lpstr>
      <vt:lpstr>幻灯片 27</vt:lpstr>
      <vt:lpstr>幻灯片 28</vt:lpstr>
      <vt:lpstr>幻灯片 29</vt:lpstr>
      <vt:lpstr>② “三光政策”</vt:lpstr>
      <vt:lpstr>幻灯片 31</vt:lpstr>
      <vt:lpstr>幻灯片 32</vt:lpstr>
      <vt:lpstr>幻灯片 33</vt:lpstr>
      <vt:lpstr>幻灯片 34</vt:lpstr>
      <vt:lpstr>幻灯片 35</vt:lpstr>
      <vt:lpstr>（一）中国共产党举起武装抗日的旗帜 </vt:lpstr>
      <vt:lpstr>2、直接领导东北人民的抗日武装斗争</vt:lpstr>
      <vt:lpstr>（二）抗日救亡运动和共产党人与部分国民党人合作抗日</vt:lpstr>
      <vt:lpstr>2、中国共产党人与部分国民党人合作抗日</vt:lpstr>
      <vt:lpstr>幻灯片 40</vt:lpstr>
      <vt:lpstr>幻灯片 41</vt:lpstr>
      <vt:lpstr>（4）福州事变</vt:lpstr>
      <vt:lpstr>（三）停止内战，一致对外</vt:lpstr>
      <vt:lpstr>（2）中共的抗日民族统一战线新政策</vt:lpstr>
      <vt:lpstr>②瓦窑堡会议</vt:lpstr>
      <vt:lpstr> （3）中共中央发布《停战议和一致抗日》通电</vt:lpstr>
      <vt:lpstr>幻灯片 47</vt:lpstr>
      <vt:lpstr>幻灯片 48</vt:lpstr>
      <vt:lpstr>3、停止内战，一致对外</vt:lpstr>
      <vt:lpstr>1、国共合作，共赴国难</vt:lpstr>
      <vt:lpstr>幻灯片 51</vt:lpstr>
      <vt:lpstr>幻灯片 52</vt:lpstr>
      <vt:lpstr>幻灯片 53</vt:lpstr>
      <vt:lpstr>幻灯片 54</vt:lpstr>
      <vt:lpstr>2、全民族同仇敌忾，奋起抗战</vt:lpstr>
      <vt:lpstr>幻灯片 56</vt:lpstr>
      <vt:lpstr>幻灯片 57</vt:lpstr>
      <vt:lpstr>泰国归侨诗人陈子谷参加新四军后将自己分得的遗产20万元和从泰国华侨中募到的6万元献给部队。 这笔钱按当时标准计算，可解决新四军2个月的粮饷及当年的寒衣。为此，叶挺军长称赞他“富贵于我如浮云”。</vt:lpstr>
      <vt:lpstr>1938年秋，缅甸华侨组织救护队进行专门训练后，回到广东等地参加战地救护工作。图为缅甸华侨救护队成员。</vt:lpstr>
      <vt:lpstr>（一）战略防御阶段的正面战场（1937年7月7日至1938年10月）</vt:lpstr>
      <vt:lpstr>（1）淞沪会战(1937.8--11)</vt:lpstr>
      <vt:lpstr>幻灯片 62</vt:lpstr>
      <vt:lpstr>（2）太原会战（ 1937.9--11）</vt:lpstr>
      <vt:lpstr>幻灯片 64</vt:lpstr>
      <vt:lpstr>幻灯片 65</vt:lpstr>
      <vt:lpstr>（4）武汉会战(1938.6--10)</vt:lpstr>
      <vt:lpstr>2、对国民党正面战场抗战的评价</vt:lpstr>
      <vt:lpstr>3、正面战场失败原因</vt:lpstr>
      <vt:lpstr>幻灯片 69</vt:lpstr>
      <vt:lpstr>幻灯片 70</vt:lpstr>
      <vt:lpstr>1、相持阶段后日本对华政策的调整</vt:lpstr>
      <vt:lpstr>2、日本侵华政策的变化对国民政府的影响</vt:lpstr>
      <vt:lpstr>幻灯片 73</vt:lpstr>
      <vt:lpstr>幻灯片 74</vt:lpstr>
      <vt:lpstr>（3）第三次长沙会战（1942.1）</vt:lpstr>
      <vt:lpstr>（4）中国远征军入缅对日作战（1942.2--5）</vt:lpstr>
      <vt:lpstr>幻灯片 77</vt:lpstr>
      <vt:lpstr>幻灯片 78</vt:lpstr>
      <vt:lpstr>幻灯片 79</vt:lpstr>
      <vt:lpstr>幻灯片 80</vt:lpstr>
      <vt:lpstr>为国捐躯的国民党爱国将领</vt:lpstr>
      <vt:lpstr>四、中国共产党成为抗日战争的中流砥柱</vt:lpstr>
      <vt:lpstr>洛川会议的内容</vt:lpstr>
      <vt:lpstr>2、采取持久战的战略方针</vt:lpstr>
      <vt:lpstr>幻灯片 85</vt:lpstr>
      <vt:lpstr>内 容</vt:lpstr>
      <vt:lpstr>1、敌后战场的开辟和发展</vt:lpstr>
      <vt:lpstr>幻灯片 88</vt:lpstr>
      <vt:lpstr>幻灯片 89</vt:lpstr>
      <vt:lpstr>幻灯片 90</vt:lpstr>
      <vt:lpstr>可歌可泣的民族英雄</vt:lpstr>
      <vt:lpstr>“狼牙山五壮士”</vt:lpstr>
      <vt:lpstr>新四军“刘老庄连”</vt:lpstr>
      <vt:lpstr>幻灯片 94</vt:lpstr>
      <vt:lpstr>2、游击战争具有重要的战争地位</vt:lpstr>
      <vt:lpstr>（2）在战略相持阶段，敌后游击战争成为主要的抗日方式。</vt:lpstr>
      <vt:lpstr>幻灯片 97</vt:lpstr>
      <vt:lpstr>（3）游击战还为人民军队进行战略反攻打下了基础。</vt:lpstr>
      <vt:lpstr>1、统一战线中的独立自主原则</vt:lpstr>
      <vt:lpstr>（2）独立自主原则的内容</vt:lpstr>
      <vt:lpstr>2、坚持抗战、团结、进步，反对妥协、分裂、倒退</vt:lpstr>
      <vt:lpstr>（2）国民党的三次反共高潮</vt:lpstr>
      <vt:lpstr>重建后的新四军军部组成人员</vt:lpstr>
      <vt:lpstr>3、巩固抗日民族统一战线的策略总方针</vt:lpstr>
      <vt:lpstr>1、三三制的民主政权建设</vt:lpstr>
      <vt:lpstr>（1）减租减息</vt:lpstr>
      <vt:lpstr>（2）发展生产</vt:lpstr>
      <vt:lpstr>幻灯片 108</vt:lpstr>
      <vt:lpstr>幻灯片 109</vt:lpstr>
      <vt:lpstr>3、文化建设与干部教育</vt:lpstr>
      <vt:lpstr>幻灯片 111</vt:lpstr>
      <vt:lpstr>知识青年奔赴延安</vt:lpstr>
      <vt:lpstr>幻灯片 113</vt:lpstr>
      <vt:lpstr>幻灯片 114</vt:lpstr>
      <vt:lpstr>（六）中国共产党的自身建设</vt:lpstr>
      <vt:lpstr>幻灯片 116</vt:lpstr>
      <vt:lpstr>2、新民主主义理论的系统阐明</vt:lpstr>
      <vt:lpstr>（1）新民主主义革命的含义</vt:lpstr>
      <vt:lpstr>（2）新民主主义革命基本纲领</vt:lpstr>
      <vt:lpstr>（3）中国共产党成立以来的历史经验</vt:lpstr>
      <vt:lpstr>3、整风运动和实事求是思想路线在全党的确立</vt:lpstr>
      <vt:lpstr>（2）延安整风运动和“实事求是”思想路线的确立 </vt:lpstr>
      <vt:lpstr>幻灯片 123</vt:lpstr>
      <vt:lpstr>幻灯片 124</vt:lpstr>
      <vt:lpstr>4、中国共产党第七次全国代表大会</vt:lpstr>
      <vt:lpstr>幻灯片 126</vt:lpstr>
      <vt:lpstr>五、抗日战争的胜利及其意义</vt:lpstr>
      <vt:lpstr>幻灯片 128</vt:lpstr>
      <vt:lpstr>幻灯片 129</vt:lpstr>
      <vt:lpstr>幻灯片 130</vt:lpstr>
      <vt:lpstr>幻灯片 131</vt:lpstr>
      <vt:lpstr>幻灯片 132</vt:lpstr>
      <vt:lpstr>（二）中国人民抗日战争在世界反法西斯战争中的地位</vt:lpstr>
      <vt:lpstr>幻灯片 134</vt:lpstr>
      <vt:lpstr>幻灯片 135</vt:lpstr>
      <vt:lpstr>仁安羌战役</vt:lpstr>
      <vt:lpstr>幻灯片 137</vt:lpstr>
      <vt:lpstr>幻灯片 138</vt:lpstr>
      <vt:lpstr>幻灯片 139</vt:lpstr>
      <vt:lpstr>（2）美国的两面政策</vt:lpstr>
      <vt:lpstr>幻灯片 141</vt:lpstr>
      <vt:lpstr>幻灯片 142</vt:lpstr>
      <vt:lpstr>（3）英国及法国等国也向中国提供了经济援助或军事合作。</vt:lpstr>
      <vt:lpstr>幻灯片 144</vt:lpstr>
      <vt:lpstr>幻灯片 145</vt:lpstr>
      <vt:lpstr>幻灯片 146</vt:lpstr>
      <vt:lpstr>谜底争议较大，有以下几种：</vt:lpstr>
      <vt:lpstr>幻灯片 148</vt:lpstr>
      <vt:lpstr>幻灯片 149</vt:lpstr>
      <vt:lpstr>学习思考</vt:lpstr>
      <vt:lpstr>幻灯片 151</vt:lpstr>
      <vt:lpstr>推荐书目</vt:lpstr>
      <vt:lpstr>推荐书目</vt:lpstr>
      <vt:lpstr>幻灯片 154</vt:lpstr>
      <vt:lpstr>《仰望星空》——温家宝（2007）</vt:lpstr>
      <vt:lpstr>幻灯片 156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542</cp:revision>
  <dcterms:created xsi:type="dcterms:W3CDTF">2017-02-17T11:37:20Z</dcterms:created>
  <dcterms:modified xsi:type="dcterms:W3CDTF">2018-11-03T00:57:12Z</dcterms:modified>
</cp:coreProperties>
</file>